
<file path=[Content_Types].xml><?xml version="1.0" encoding="utf-8"?>
<Types xmlns="http://schemas.openxmlformats.org/package/2006/content-types">
  <Default Extension="png" ContentType="image/png"/>
  <Default Extension="tmp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notesMasterIdLst>
    <p:notesMasterId r:id="rId20"/>
  </p:notesMasterIdLst>
  <p:handoutMasterIdLst>
    <p:handoutMasterId r:id="rId21"/>
  </p:handoutMasterIdLst>
  <p:sldIdLst>
    <p:sldId id="256" r:id="rId2"/>
    <p:sldId id="374" r:id="rId3"/>
    <p:sldId id="375" r:id="rId4"/>
    <p:sldId id="376" r:id="rId5"/>
    <p:sldId id="389" r:id="rId6"/>
    <p:sldId id="390" r:id="rId7"/>
    <p:sldId id="391" r:id="rId8"/>
    <p:sldId id="392" r:id="rId9"/>
    <p:sldId id="396" r:id="rId10"/>
    <p:sldId id="394" r:id="rId11"/>
    <p:sldId id="395" r:id="rId12"/>
    <p:sldId id="397" r:id="rId13"/>
    <p:sldId id="398" r:id="rId14"/>
    <p:sldId id="399" r:id="rId15"/>
    <p:sldId id="400" r:id="rId16"/>
    <p:sldId id="401" r:id="rId17"/>
    <p:sldId id="402" r:id="rId18"/>
    <p:sldId id="266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Dam" initials="avd" lastIdx="3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191" autoAdjust="0"/>
    <p:restoredTop sz="94434" autoAdjust="0"/>
  </p:normalViewPr>
  <p:slideViewPr>
    <p:cSldViewPr snapToGrid="0">
      <p:cViewPr>
        <p:scale>
          <a:sx n="70" d="100"/>
          <a:sy n="70" d="100"/>
        </p:scale>
        <p:origin x="966" y="-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AE576F-7609-44C6-B09A-51AB25D9D54F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3B5B7F-0502-402B-994A-1401691901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833786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14DDB9-D0E1-4D6C-881F-F350A5C90C9B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2E94F6-4247-404F-8692-559D5438C4F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632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614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64685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9232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80930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65601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488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37788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2E94F6-4247-404F-8692-559D5438C4FD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1312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>
            <a:normAutofit/>
          </a:bodyPr>
          <a:lstStyle>
            <a:lvl1pPr algn="ctr">
              <a:defRPr sz="4000" b="0">
                <a:solidFill>
                  <a:schemeClr val="tx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rgbClr val="C0000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B7C214-F1A0-4900-87F4-91C0AA9342A5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02863-F474-43E4-9F53-494463548E16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D95960-083C-4F29-9102-B60660B9FDB2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 kumimoji="0" lang="en-US" sz="20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274320" lvl="0" indent="-274320" algn="l" defTabSz="685800" rtl="0" eaLnBrk="1" latinLnBrk="0" hangingPunct="1">
              <a:lnSpc>
                <a:spcPct val="90000"/>
              </a:lnSpc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9FA3B-4A30-4B3E-BF0B-FA23D114CB44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C79DA-E5FC-40C7-8164-51CECEDD4FB5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80DE95-5270-492F-90D7-9C6BAAE2A7B9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801437-2F05-4AF9-B7FF-FCA7E5F97971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F4911E-86A0-45A5-B170-4B362EA39FC6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FDDE1-77D0-4972-BFED-EA6A27CD98CB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5D5ED1-839C-498C-9C20-3FB59C1C5069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5B6F19-1A74-4F4E-8697-1F3801CB4C25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rgbClr val="920000"/>
                </a:solidFill>
                <a:effectLst/>
                <a:uLnTx/>
                <a:uFillTx/>
                <a:latin typeface="Droid Sans"/>
                <a:ea typeface="+mj-ea"/>
                <a:cs typeface="Segoe UI" pitchFamily="34" charset="0"/>
              </a:rPr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274320" lvl="0" indent="-274320" algn="l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Char char=""/>
            </a:pPr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E5B433-B752-4775-AA62-079801D08FD9}" type="datetime1">
              <a:rPr lang="en-US" smtClean="0"/>
              <a:t>2/15/2016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0" lang="en-US" sz="3200" b="1" kern="1200" spc="0" baseline="0" dirty="0">
          <a:solidFill>
            <a:srgbClr val="920000"/>
          </a:solidFill>
          <a:latin typeface="+mn-lt"/>
          <a:ea typeface="+mj-ea"/>
          <a:cs typeface="Segoe UI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C00000"/>
        </a:buClr>
        <a:buFont typeface="Courier New" panose="02070309020205020404" pitchFamily="49" charset="0"/>
        <a:buChar char="o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Ø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00B050"/>
        </a:buClr>
        <a:buFont typeface="Wingdings" panose="05000000000000000000" pitchFamily="2" charset="2"/>
        <a:buChar char="§"/>
        <a:defRPr kumimoji="0" lang="en-US" sz="2000" kern="1200" dirty="0" smtClean="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rgbClr val="7030A0"/>
        </a:buClr>
        <a:buFont typeface="Arial" panose="020B0604020202020204" pitchFamily="34" charset="0"/>
        <a:buChar char="•"/>
        <a:defRPr kumimoji="0" lang="en-US" sz="2000" kern="1200" dirty="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mp"/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7" Type="http://schemas.openxmlformats.org/officeDocument/2006/relationships/image" Target="../media/image19.wmf"/><Relationship Id="rId2" Type="http://schemas.openxmlformats.org/officeDocument/2006/relationships/image" Target="../media/image14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wmf"/><Relationship Id="rId5" Type="http://schemas.openxmlformats.org/officeDocument/2006/relationships/image" Target="../media/image17.wmf"/><Relationship Id="rId4" Type="http://schemas.openxmlformats.org/officeDocument/2006/relationships/image" Target="../media/image16.w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8467" y="1624639"/>
            <a:ext cx="8207062" cy="2387600"/>
          </a:xfrm>
        </p:spPr>
        <p:txBody>
          <a:bodyPr/>
          <a:lstStyle/>
          <a:p>
            <a:r>
              <a:rPr lang="en-GB" dirty="0" smtClean="0"/>
              <a:t>CS552: Computer Graphics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180445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17: </a:t>
            </a:r>
            <a:r>
              <a:rPr lang="en-US" sz="3200" dirty="0" smtClean="0"/>
              <a:t>Scan Conversion (Special Cases)</a:t>
            </a:r>
            <a:endParaRPr lang="en-GB" sz="3200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Small Triangles</a:t>
            </a:r>
          </a:p>
        </p:txBody>
      </p:sp>
      <p:sp>
        <p:nvSpPr>
          <p:cNvPr id="44339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80000"/>
              </a:lnSpc>
            </a:pPr>
            <a:r>
              <a:rPr lang="en-US" altLang="en-US" dirty="0"/>
              <a:t>P</a:t>
            </a:r>
            <a:r>
              <a:rPr lang="en-US" altLang="en-US" sz="2000" dirty="0" smtClean="0"/>
              <a:t>roblem </a:t>
            </a:r>
            <a:r>
              <a:rPr lang="en-US" altLang="en-US" sz="2000" dirty="0"/>
              <a:t>happens with very small triangles</a:t>
            </a:r>
          </a:p>
          <a:p>
            <a:pPr>
              <a:lnSpc>
                <a:spcPct val="80000"/>
              </a:lnSpc>
            </a:pPr>
            <a:r>
              <a:rPr lang="en-US" altLang="en-US" sz="2000" dirty="0" smtClean="0"/>
              <a:t>Pixel properties are determined at the center of the pixel</a:t>
            </a: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This has the potential to miss small </a:t>
            </a:r>
            <a:r>
              <a:rPr lang="en-US" altLang="en-US" sz="2000" dirty="0" smtClean="0"/>
              <a:t>objects</a:t>
            </a:r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endParaRPr lang="en-US" altLang="en-US" dirty="0"/>
          </a:p>
          <a:p>
            <a:pPr>
              <a:lnSpc>
                <a:spcPct val="80000"/>
              </a:lnSpc>
            </a:pPr>
            <a:endParaRPr lang="en-US" altLang="en-US" sz="2000" dirty="0" smtClean="0"/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If we have small, moving triangles, they may cause pixels to flicker on and off as they cross the pixel </a:t>
            </a:r>
            <a:r>
              <a:rPr lang="en-US" altLang="en-US" sz="2000" dirty="0" smtClean="0"/>
              <a:t>centers</a:t>
            </a:r>
          </a:p>
          <a:p>
            <a:pPr>
              <a:lnSpc>
                <a:spcPct val="80000"/>
              </a:lnSpc>
            </a:pPr>
            <a:endParaRPr lang="en-US" altLang="en-US" sz="2000" dirty="0"/>
          </a:p>
          <a:p>
            <a:pPr>
              <a:lnSpc>
                <a:spcPct val="80000"/>
              </a:lnSpc>
            </a:pPr>
            <a:r>
              <a:rPr lang="en-US" altLang="en-US" sz="2000" dirty="0"/>
              <a:t>A related problem can be seen when very thin triangles cause pixel </a:t>
            </a:r>
            <a:r>
              <a:rPr lang="en-US" altLang="en-US" sz="2000" dirty="0" smtClean="0"/>
              <a:t>gaps</a:t>
            </a:r>
            <a:endParaRPr lang="en-US" altLang="en-US" sz="2000" dirty="0"/>
          </a:p>
        </p:txBody>
      </p:sp>
      <p:pic>
        <p:nvPicPr>
          <p:cNvPr id="2" name="Picture 1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8153" y="3006584"/>
            <a:ext cx="3743847" cy="1009791"/>
          </a:xfrm>
          <a:prstGeom prst="rect">
            <a:avLst/>
          </a:prstGeom>
        </p:spPr>
      </p:pic>
      <p:pic>
        <p:nvPicPr>
          <p:cNvPr id="3" name="Picture 2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9015" y="3035163"/>
            <a:ext cx="2829320" cy="981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988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33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433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433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4339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4339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Stairstepping</a:t>
            </a:r>
          </a:p>
        </p:txBody>
      </p:sp>
      <p:sp>
        <p:nvSpPr>
          <p:cNvPr id="43213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 smtClean="0"/>
              <a:t>The </a:t>
            </a:r>
            <a:r>
              <a:rPr lang="en-US" altLang="en-US" dirty="0"/>
              <a:t>jagged right angle patterns we see at the edges of triangles</a:t>
            </a:r>
            <a:r>
              <a:rPr lang="en-US" altLang="en-US" dirty="0" smtClean="0"/>
              <a:t>?</a:t>
            </a:r>
          </a:p>
          <a:p>
            <a:endParaRPr lang="en-US" altLang="en-US" dirty="0"/>
          </a:p>
          <a:p>
            <a:r>
              <a:rPr lang="en-US" altLang="en-US" dirty="0"/>
              <a:t>K</a:t>
            </a:r>
            <a:r>
              <a:rPr lang="en-US" altLang="en-US" dirty="0" smtClean="0"/>
              <a:t>nown </a:t>
            </a:r>
            <a:r>
              <a:rPr lang="en-US" altLang="en-US" dirty="0"/>
              <a:t>as the </a:t>
            </a:r>
            <a:r>
              <a:rPr lang="en-US" altLang="en-US" b="1" i="1" dirty="0" err="1">
                <a:solidFill>
                  <a:srgbClr val="0000FF"/>
                </a:solidFill>
              </a:rPr>
              <a:t>stairstepping</a:t>
            </a:r>
            <a:r>
              <a:rPr lang="en-US" altLang="en-US" b="1" dirty="0">
                <a:solidFill>
                  <a:srgbClr val="0000FF"/>
                </a:solidFill>
              </a:rPr>
              <a:t> problem</a:t>
            </a:r>
            <a:r>
              <a:rPr lang="en-US" altLang="en-US" dirty="0"/>
              <a:t>,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also </a:t>
            </a:r>
            <a:r>
              <a:rPr lang="en-US" altLang="en-US" dirty="0"/>
              <a:t>affectionately known as “</a:t>
            </a:r>
            <a:r>
              <a:rPr lang="en-US" altLang="en-US" b="1" i="1" dirty="0">
                <a:solidFill>
                  <a:srgbClr val="C00000"/>
                </a:solidFill>
              </a:rPr>
              <a:t>the </a:t>
            </a:r>
            <a:r>
              <a:rPr lang="en-US" altLang="en-US" b="1" i="1" dirty="0" err="1">
                <a:solidFill>
                  <a:srgbClr val="C00000"/>
                </a:solidFill>
              </a:rPr>
              <a:t>jaggies</a:t>
            </a:r>
            <a:r>
              <a:rPr lang="en-US" altLang="en-US" dirty="0" smtClean="0"/>
              <a:t>”</a:t>
            </a:r>
          </a:p>
          <a:p>
            <a:endParaRPr lang="en-US" altLang="en-US" dirty="0"/>
          </a:p>
          <a:p>
            <a:r>
              <a:rPr lang="en-US" altLang="en-US" dirty="0"/>
              <a:t>These can be visually distracting,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especially </a:t>
            </a:r>
            <a:r>
              <a:rPr lang="en-US" altLang="en-US" dirty="0"/>
              <a:t>for high contrast edges near 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smtClean="0"/>
              <a:t>horizontal </a:t>
            </a:r>
            <a:r>
              <a:rPr lang="en-US" altLang="en-US" dirty="0"/>
              <a:t>or </a:t>
            </a:r>
            <a:r>
              <a:rPr lang="en-US" altLang="en-US" dirty="0" smtClean="0"/>
              <a:t>vertical</a:t>
            </a:r>
          </a:p>
          <a:p>
            <a:endParaRPr lang="en-US" altLang="en-US" dirty="0"/>
          </a:p>
          <a:p>
            <a:r>
              <a:rPr lang="en-US" altLang="en-US" dirty="0" err="1"/>
              <a:t>Stairstepping</a:t>
            </a:r>
            <a:r>
              <a:rPr lang="en-US" altLang="en-US" dirty="0"/>
              <a:t> is another form of </a:t>
            </a:r>
            <a:r>
              <a:rPr lang="en-US" altLang="en-US" i="1" dirty="0"/>
              <a:t>aliasing</a:t>
            </a:r>
          </a:p>
        </p:txBody>
      </p:sp>
      <p:grpSp>
        <p:nvGrpSpPr>
          <p:cNvPr id="432228" name="Group 100"/>
          <p:cNvGrpSpPr>
            <a:grpSpLocks/>
          </p:cNvGrpSpPr>
          <p:nvPr/>
        </p:nvGrpSpPr>
        <p:grpSpPr bwMode="auto">
          <a:xfrm>
            <a:off x="5822950" y="2532062"/>
            <a:ext cx="3048000" cy="2743200"/>
            <a:chOff x="3600" y="1488"/>
            <a:chExt cx="1920" cy="1728"/>
          </a:xfrm>
        </p:grpSpPr>
        <p:sp>
          <p:nvSpPr>
            <p:cNvPr id="432221" name="Rectangle 93"/>
            <p:cNvSpPr>
              <a:spLocks noChangeArrowheads="1"/>
            </p:cNvSpPr>
            <p:nvPr/>
          </p:nvSpPr>
          <p:spPr bwMode="auto">
            <a:xfrm>
              <a:off x="4560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85" name="Rectangle 57"/>
            <p:cNvSpPr>
              <a:spLocks noChangeArrowheads="1"/>
            </p:cNvSpPr>
            <p:nvPr/>
          </p:nvSpPr>
          <p:spPr bwMode="auto">
            <a:xfrm>
              <a:off x="3792" y="1680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86" name="Rectangle 58"/>
            <p:cNvSpPr>
              <a:spLocks noChangeArrowheads="1"/>
            </p:cNvSpPr>
            <p:nvPr/>
          </p:nvSpPr>
          <p:spPr bwMode="auto">
            <a:xfrm>
              <a:off x="3984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87" name="Rectangle 59"/>
            <p:cNvSpPr>
              <a:spLocks noChangeArrowheads="1"/>
            </p:cNvSpPr>
            <p:nvPr/>
          </p:nvSpPr>
          <p:spPr bwMode="auto">
            <a:xfrm>
              <a:off x="3984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88" name="Rectangle 60"/>
            <p:cNvSpPr>
              <a:spLocks noChangeArrowheads="1"/>
            </p:cNvSpPr>
            <p:nvPr/>
          </p:nvSpPr>
          <p:spPr bwMode="auto">
            <a:xfrm>
              <a:off x="3984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89" name="Rectangle 61"/>
            <p:cNvSpPr>
              <a:spLocks noChangeArrowheads="1"/>
            </p:cNvSpPr>
            <p:nvPr/>
          </p:nvSpPr>
          <p:spPr bwMode="auto">
            <a:xfrm>
              <a:off x="4176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0" name="Rectangle 62"/>
            <p:cNvSpPr>
              <a:spLocks noChangeArrowheads="1"/>
            </p:cNvSpPr>
            <p:nvPr/>
          </p:nvSpPr>
          <p:spPr bwMode="auto">
            <a:xfrm>
              <a:off x="4368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1" name="Rectangle 63"/>
            <p:cNvSpPr>
              <a:spLocks noChangeArrowheads="1"/>
            </p:cNvSpPr>
            <p:nvPr/>
          </p:nvSpPr>
          <p:spPr bwMode="auto">
            <a:xfrm>
              <a:off x="4176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2" name="Rectangle 64"/>
            <p:cNvSpPr>
              <a:spLocks noChangeArrowheads="1"/>
            </p:cNvSpPr>
            <p:nvPr/>
          </p:nvSpPr>
          <p:spPr bwMode="auto">
            <a:xfrm>
              <a:off x="4368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3" name="Rectangle 65"/>
            <p:cNvSpPr>
              <a:spLocks noChangeArrowheads="1"/>
            </p:cNvSpPr>
            <p:nvPr/>
          </p:nvSpPr>
          <p:spPr bwMode="auto">
            <a:xfrm>
              <a:off x="4560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4" name="Rectangle 66"/>
            <p:cNvSpPr>
              <a:spLocks noChangeArrowheads="1"/>
            </p:cNvSpPr>
            <p:nvPr/>
          </p:nvSpPr>
          <p:spPr bwMode="auto">
            <a:xfrm>
              <a:off x="4752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5" name="Rectangle 67"/>
            <p:cNvSpPr>
              <a:spLocks noChangeArrowheads="1"/>
            </p:cNvSpPr>
            <p:nvPr/>
          </p:nvSpPr>
          <p:spPr bwMode="auto">
            <a:xfrm>
              <a:off x="4944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6" name="Rectangle 68"/>
            <p:cNvSpPr>
              <a:spLocks noChangeArrowheads="1"/>
            </p:cNvSpPr>
            <p:nvPr/>
          </p:nvSpPr>
          <p:spPr bwMode="auto">
            <a:xfrm>
              <a:off x="5136" y="2064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7" name="Rectangle 69"/>
            <p:cNvSpPr>
              <a:spLocks noChangeArrowheads="1"/>
            </p:cNvSpPr>
            <p:nvPr/>
          </p:nvSpPr>
          <p:spPr bwMode="auto">
            <a:xfrm>
              <a:off x="4944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8" name="Rectangle 70"/>
            <p:cNvSpPr>
              <a:spLocks noChangeArrowheads="1"/>
            </p:cNvSpPr>
            <p:nvPr/>
          </p:nvSpPr>
          <p:spPr bwMode="auto">
            <a:xfrm>
              <a:off x="4752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99" name="Rectangle 71"/>
            <p:cNvSpPr>
              <a:spLocks noChangeArrowheads="1"/>
            </p:cNvSpPr>
            <p:nvPr/>
          </p:nvSpPr>
          <p:spPr bwMode="auto">
            <a:xfrm>
              <a:off x="4560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00" name="Rectangle 72"/>
            <p:cNvSpPr>
              <a:spLocks noChangeArrowheads="1"/>
            </p:cNvSpPr>
            <p:nvPr/>
          </p:nvSpPr>
          <p:spPr bwMode="auto">
            <a:xfrm>
              <a:off x="4368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01" name="Rectangle 73"/>
            <p:cNvSpPr>
              <a:spLocks noChangeArrowheads="1"/>
            </p:cNvSpPr>
            <p:nvPr/>
          </p:nvSpPr>
          <p:spPr bwMode="auto">
            <a:xfrm>
              <a:off x="4176" y="2256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02" name="Rectangle 74"/>
            <p:cNvSpPr>
              <a:spLocks noChangeArrowheads="1"/>
            </p:cNvSpPr>
            <p:nvPr/>
          </p:nvSpPr>
          <p:spPr bwMode="auto">
            <a:xfrm>
              <a:off x="4176" y="2448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03" name="Rectangle 75"/>
            <p:cNvSpPr>
              <a:spLocks noChangeArrowheads="1"/>
            </p:cNvSpPr>
            <p:nvPr/>
          </p:nvSpPr>
          <p:spPr bwMode="auto">
            <a:xfrm>
              <a:off x="4176" y="2640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05" name="Rectangle 77"/>
            <p:cNvSpPr>
              <a:spLocks noChangeArrowheads="1"/>
            </p:cNvSpPr>
            <p:nvPr/>
          </p:nvSpPr>
          <p:spPr bwMode="auto">
            <a:xfrm>
              <a:off x="4368" y="2640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06" name="Rectangle 78"/>
            <p:cNvSpPr>
              <a:spLocks noChangeArrowheads="1"/>
            </p:cNvSpPr>
            <p:nvPr/>
          </p:nvSpPr>
          <p:spPr bwMode="auto">
            <a:xfrm>
              <a:off x="4368" y="2448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07" name="Rectangle 79"/>
            <p:cNvSpPr>
              <a:spLocks noChangeArrowheads="1"/>
            </p:cNvSpPr>
            <p:nvPr/>
          </p:nvSpPr>
          <p:spPr bwMode="auto">
            <a:xfrm>
              <a:off x="4560" y="2448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60" name="Line 32"/>
            <p:cNvSpPr>
              <a:spLocks noChangeShapeType="1"/>
            </p:cNvSpPr>
            <p:nvPr/>
          </p:nvSpPr>
          <p:spPr bwMode="auto">
            <a:xfrm>
              <a:off x="3792" y="1728"/>
              <a:ext cx="1584" cy="43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209" name="Rectangle 81"/>
            <p:cNvSpPr>
              <a:spLocks noChangeArrowheads="1"/>
            </p:cNvSpPr>
            <p:nvPr/>
          </p:nvSpPr>
          <p:spPr bwMode="auto">
            <a:xfrm>
              <a:off x="3792" y="187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10" name="Rectangle 82"/>
            <p:cNvSpPr>
              <a:spLocks noChangeArrowheads="1"/>
            </p:cNvSpPr>
            <p:nvPr/>
          </p:nvSpPr>
          <p:spPr bwMode="auto">
            <a:xfrm>
              <a:off x="3984" y="2448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204" name="Rectangle 76"/>
            <p:cNvSpPr>
              <a:spLocks noChangeArrowheads="1"/>
            </p:cNvSpPr>
            <p:nvPr/>
          </p:nvSpPr>
          <p:spPr bwMode="auto">
            <a:xfrm>
              <a:off x="4176" y="2832"/>
              <a:ext cx="192" cy="192"/>
            </a:xfrm>
            <a:prstGeom prst="rect">
              <a:avLst/>
            </a:prstGeom>
            <a:solidFill>
              <a:srgbClr val="808080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2158" name="Line 30"/>
            <p:cNvSpPr>
              <a:spLocks noChangeShapeType="1"/>
            </p:cNvSpPr>
            <p:nvPr/>
          </p:nvSpPr>
          <p:spPr bwMode="auto">
            <a:xfrm>
              <a:off x="3792" y="1728"/>
              <a:ext cx="432" cy="12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59" name="Line 31"/>
            <p:cNvSpPr>
              <a:spLocks noChangeShapeType="1"/>
            </p:cNvSpPr>
            <p:nvPr/>
          </p:nvSpPr>
          <p:spPr bwMode="auto">
            <a:xfrm flipV="1">
              <a:off x="4224" y="2160"/>
              <a:ext cx="1152" cy="81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39" name="Line 11"/>
            <p:cNvSpPr>
              <a:spLocks noChangeShapeType="1"/>
            </p:cNvSpPr>
            <p:nvPr/>
          </p:nvSpPr>
          <p:spPr bwMode="auto">
            <a:xfrm>
              <a:off x="3600" y="1872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0" name="Line 12"/>
            <p:cNvSpPr>
              <a:spLocks noChangeShapeType="1"/>
            </p:cNvSpPr>
            <p:nvPr/>
          </p:nvSpPr>
          <p:spPr bwMode="auto">
            <a:xfrm>
              <a:off x="3600" y="206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1" name="Line 13"/>
            <p:cNvSpPr>
              <a:spLocks noChangeShapeType="1"/>
            </p:cNvSpPr>
            <p:nvPr/>
          </p:nvSpPr>
          <p:spPr bwMode="auto">
            <a:xfrm>
              <a:off x="3600" y="2256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2" name="Line 14"/>
            <p:cNvSpPr>
              <a:spLocks noChangeShapeType="1"/>
            </p:cNvSpPr>
            <p:nvPr/>
          </p:nvSpPr>
          <p:spPr bwMode="auto">
            <a:xfrm>
              <a:off x="3600" y="244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3" name="Line 15"/>
            <p:cNvSpPr>
              <a:spLocks noChangeShapeType="1"/>
            </p:cNvSpPr>
            <p:nvPr/>
          </p:nvSpPr>
          <p:spPr bwMode="auto">
            <a:xfrm>
              <a:off x="3600" y="264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4" name="Line 16"/>
            <p:cNvSpPr>
              <a:spLocks noChangeShapeType="1"/>
            </p:cNvSpPr>
            <p:nvPr/>
          </p:nvSpPr>
          <p:spPr bwMode="auto">
            <a:xfrm>
              <a:off x="3600" y="2832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5" name="Line 17"/>
            <p:cNvSpPr>
              <a:spLocks noChangeShapeType="1"/>
            </p:cNvSpPr>
            <p:nvPr/>
          </p:nvSpPr>
          <p:spPr bwMode="auto">
            <a:xfrm>
              <a:off x="3600" y="3024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37" name="Line 9"/>
            <p:cNvSpPr>
              <a:spLocks noChangeShapeType="1"/>
            </p:cNvSpPr>
            <p:nvPr/>
          </p:nvSpPr>
          <p:spPr bwMode="auto">
            <a:xfrm>
              <a:off x="3600" y="1488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38" name="Line 10"/>
            <p:cNvSpPr>
              <a:spLocks noChangeShapeType="1"/>
            </p:cNvSpPr>
            <p:nvPr/>
          </p:nvSpPr>
          <p:spPr bwMode="auto">
            <a:xfrm>
              <a:off x="3600" y="1680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6" name="Line 18"/>
            <p:cNvSpPr>
              <a:spLocks noChangeShapeType="1"/>
            </p:cNvSpPr>
            <p:nvPr/>
          </p:nvSpPr>
          <p:spPr bwMode="auto">
            <a:xfrm>
              <a:off x="3600" y="3216"/>
              <a:ext cx="1920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7" name="Line 19"/>
            <p:cNvSpPr>
              <a:spLocks noChangeShapeType="1"/>
            </p:cNvSpPr>
            <p:nvPr/>
          </p:nvSpPr>
          <p:spPr bwMode="auto">
            <a:xfrm>
              <a:off x="3600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8" name="Line 20"/>
            <p:cNvSpPr>
              <a:spLocks noChangeShapeType="1"/>
            </p:cNvSpPr>
            <p:nvPr/>
          </p:nvSpPr>
          <p:spPr bwMode="auto">
            <a:xfrm>
              <a:off x="3792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49" name="Line 21"/>
            <p:cNvSpPr>
              <a:spLocks noChangeShapeType="1"/>
            </p:cNvSpPr>
            <p:nvPr/>
          </p:nvSpPr>
          <p:spPr bwMode="auto">
            <a:xfrm>
              <a:off x="3984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50" name="Line 22"/>
            <p:cNvSpPr>
              <a:spLocks noChangeShapeType="1"/>
            </p:cNvSpPr>
            <p:nvPr/>
          </p:nvSpPr>
          <p:spPr bwMode="auto">
            <a:xfrm>
              <a:off x="4176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51" name="Line 23"/>
            <p:cNvSpPr>
              <a:spLocks noChangeShapeType="1"/>
            </p:cNvSpPr>
            <p:nvPr/>
          </p:nvSpPr>
          <p:spPr bwMode="auto">
            <a:xfrm>
              <a:off x="4368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52" name="Line 24"/>
            <p:cNvSpPr>
              <a:spLocks noChangeShapeType="1"/>
            </p:cNvSpPr>
            <p:nvPr/>
          </p:nvSpPr>
          <p:spPr bwMode="auto">
            <a:xfrm>
              <a:off x="4560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53" name="Line 25"/>
            <p:cNvSpPr>
              <a:spLocks noChangeShapeType="1"/>
            </p:cNvSpPr>
            <p:nvPr/>
          </p:nvSpPr>
          <p:spPr bwMode="auto">
            <a:xfrm>
              <a:off x="4752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54" name="Line 26"/>
            <p:cNvSpPr>
              <a:spLocks noChangeShapeType="1"/>
            </p:cNvSpPr>
            <p:nvPr/>
          </p:nvSpPr>
          <p:spPr bwMode="auto">
            <a:xfrm>
              <a:off x="4944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55" name="Line 27"/>
            <p:cNvSpPr>
              <a:spLocks noChangeShapeType="1"/>
            </p:cNvSpPr>
            <p:nvPr/>
          </p:nvSpPr>
          <p:spPr bwMode="auto">
            <a:xfrm>
              <a:off x="5136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56" name="Line 28"/>
            <p:cNvSpPr>
              <a:spLocks noChangeShapeType="1"/>
            </p:cNvSpPr>
            <p:nvPr/>
          </p:nvSpPr>
          <p:spPr bwMode="auto">
            <a:xfrm>
              <a:off x="5328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157" name="Line 29"/>
            <p:cNvSpPr>
              <a:spLocks noChangeShapeType="1"/>
            </p:cNvSpPr>
            <p:nvPr/>
          </p:nvSpPr>
          <p:spPr bwMode="auto">
            <a:xfrm>
              <a:off x="5520" y="1488"/>
              <a:ext cx="0" cy="172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211" name="Line 83"/>
            <p:cNvSpPr>
              <a:spLocks noChangeShapeType="1"/>
            </p:cNvSpPr>
            <p:nvPr/>
          </p:nvSpPr>
          <p:spPr bwMode="auto">
            <a:xfrm>
              <a:off x="3792" y="1680"/>
              <a:ext cx="19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222" name="Line 94"/>
            <p:cNvSpPr>
              <a:spLocks noChangeShapeType="1"/>
            </p:cNvSpPr>
            <p:nvPr/>
          </p:nvSpPr>
          <p:spPr bwMode="auto">
            <a:xfrm>
              <a:off x="3792" y="1680"/>
              <a:ext cx="192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223" name="Line 95"/>
            <p:cNvSpPr>
              <a:spLocks noChangeShapeType="1"/>
            </p:cNvSpPr>
            <p:nvPr/>
          </p:nvSpPr>
          <p:spPr bwMode="auto">
            <a:xfrm>
              <a:off x="3984" y="1872"/>
              <a:ext cx="768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224" name="Line 96"/>
            <p:cNvSpPr>
              <a:spLocks noChangeShapeType="1"/>
            </p:cNvSpPr>
            <p:nvPr/>
          </p:nvSpPr>
          <p:spPr bwMode="auto">
            <a:xfrm>
              <a:off x="4752" y="2064"/>
              <a:ext cx="576" cy="0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225" name="Line 97"/>
            <p:cNvSpPr>
              <a:spLocks noChangeShapeType="1"/>
            </p:cNvSpPr>
            <p:nvPr/>
          </p:nvSpPr>
          <p:spPr bwMode="auto">
            <a:xfrm>
              <a:off x="4752" y="1872"/>
              <a:ext cx="0" cy="1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226" name="Line 98"/>
            <p:cNvSpPr>
              <a:spLocks noChangeShapeType="1"/>
            </p:cNvSpPr>
            <p:nvPr/>
          </p:nvSpPr>
          <p:spPr bwMode="auto">
            <a:xfrm>
              <a:off x="3984" y="1680"/>
              <a:ext cx="0" cy="1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  <p:sp>
          <p:nvSpPr>
            <p:cNvPr id="432227" name="Line 99"/>
            <p:cNvSpPr>
              <a:spLocks noChangeShapeType="1"/>
            </p:cNvSpPr>
            <p:nvPr/>
          </p:nvSpPr>
          <p:spPr bwMode="auto">
            <a:xfrm>
              <a:off x="5328" y="2064"/>
              <a:ext cx="0" cy="192"/>
            </a:xfrm>
            <a:prstGeom prst="line">
              <a:avLst/>
            </a:prstGeom>
            <a:noFill/>
            <a:ln w="57150">
              <a:solidFill>
                <a:schemeClr val="tx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705266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21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21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21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21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2131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Antialiasing techniques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Increase the sample rate</a:t>
            </a:r>
          </a:p>
          <a:p>
            <a:pPr lvl="1"/>
            <a:r>
              <a:rPr lang="en-US" dirty="0" smtClean="0"/>
              <a:t> Super-sampling</a:t>
            </a:r>
          </a:p>
          <a:p>
            <a:pPr lvl="1"/>
            <a:endParaRPr lang="en-US" dirty="0"/>
          </a:p>
          <a:p>
            <a:r>
              <a:rPr lang="en-US" dirty="0" smtClean="0"/>
              <a:t> Consider pixels as a finite area rather than a point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Pre-filtering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00834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Super-sampling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Physical raster (original image), pseudo-raster (higher resolution)</a:t>
            </a:r>
          </a:p>
          <a:p>
            <a:endParaRPr lang="en-US" dirty="0"/>
          </a:p>
          <a:p>
            <a:r>
              <a:rPr lang="en-US" dirty="0" smtClean="0"/>
              <a:t> P</a:t>
            </a:r>
            <a:r>
              <a:rPr lang="en-GB" dirty="0" err="1" smtClean="0"/>
              <a:t>seudo</a:t>
            </a:r>
            <a:r>
              <a:rPr lang="en-GB" dirty="0" smtClean="0"/>
              <a:t>-raster is </a:t>
            </a:r>
            <a:r>
              <a:rPr lang="en-GB" dirty="0"/>
              <a:t>superimposed on the physical raster. </a:t>
            </a:r>
            <a:endParaRPr lang="en-GB" dirty="0" smtClean="0"/>
          </a:p>
          <a:p>
            <a:endParaRPr lang="en-GB" dirty="0"/>
          </a:p>
          <a:p>
            <a:r>
              <a:rPr lang="en-GB" dirty="0" smtClean="0"/>
              <a:t> Entities of interest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Lines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Edges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Interiors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1915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Straight Lines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90689"/>
            <a:ext cx="4077269" cy="4067743"/>
          </a:xfrm>
          <a:prstGeom prst="rect">
            <a:avLst/>
          </a:prstGeom>
        </p:spPr>
      </p:pic>
      <p:cxnSp>
        <p:nvCxnSpPr>
          <p:cNvPr id="6" name="Straight Arrow Connector 5"/>
          <p:cNvCxnSpPr/>
          <p:nvPr/>
        </p:nvCxnSpPr>
        <p:spPr>
          <a:xfrm>
            <a:off x="2711450" y="1690689"/>
            <a:ext cx="12319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170947" y="135418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6200000">
            <a:off x="3461319" y="2440506"/>
            <a:ext cx="1231900" cy="0"/>
          </a:xfrm>
          <a:prstGeom prst="straightConnector1">
            <a:avLst/>
          </a:prstGeom>
          <a:ln w="190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4077269" y="2255840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n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4435759" y="1690689"/>
            <a:ext cx="4539087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-171450" defTabSz="685800">
              <a:lnSpc>
                <a:spcPct val="90000"/>
              </a:lnSpc>
            </a:pPr>
            <a:r>
              <a:rPr lang="en-US" sz="2000" dirty="0"/>
              <a:t>The intensity of the physical pixel is</a:t>
            </a:r>
          </a:p>
          <a:p>
            <a:pPr marL="285750" indent="-171450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/>
              <a:t> </a:t>
            </a:r>
            <a:r>
              <a:rPr lang="en-US" sz="2000" dirty="0" smtClean="0"/>
              <a:t>Proportional </a:t>
            </a:r>
            <a:r>
              <a:rPr lang="en-US" sz="2000" dirty="0"/>
              <a:t>to the </a:t>
            </a:r>
          </a:p>
          <a:p>
            <a:pPr marL="742950" lvl="1" indent="-171450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Ratio </a:t>
            </a:r>
            <a:r>
              <a:rPr lang="en-US" sz="2000" dirty="0"/>
              <a:t>of the number of </a:t>
            </a:r>
          </a:p>
          <a:p>
            <a:pPr marL="1200150" lvl="2" indent="-171450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Activated </a:t>
            </a:r>
            <a:r>
              <a:rPr lang="en-US" sz="2000" dirty="0"/>
              <a:t>subpixels to the </a:t>
            </a:r>
          </a:p>
          <a:p>
            <a:pPr marL="1200150" lvl="2" indent="-171450" defTabSz="6858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000" dirty="0" smtClean="0"/>
              <a:t>Total </a:t>
            </a:r>
            <a:r>
              <a:rPr lang="en-US" sz="2000" dirty="0"/>
              <a:t>number of possible activated subpixels in a physical pixel.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4464867" y="3943447"/>
                <a:ext cx="1863267" cy="63241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𝑙𝑖𝑛𝑒</m:t>
                          </m:r>
                        </m:sub>
                      </m:sSub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sSub>
                        <m:sSub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67" y="3943447"/>
                <a:ext cx="1863267" cy="63241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Rectangle 11"/>
              <p:cNvSpPr/>
              <p:nvPr/>
            </p:nvSpPr>
            <p:spPr>
              <a:xfrm>
                <a:off x="4390175" y="5429715"/>
                <a:ext cx="4480870" cy="101566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𝑚𝑎𝑥</m:t>
                        </m:r>
                      </m:sub>
                    </m:sSub>
                  </m:oMath>
                </a14:m>
                <a:r>
                  <a:rPr lang="en-US" sz="2000" dirty="0" smtClean="0"/>
                  <a:t>= </a:t>
                </a:r>
                <a:r>
                  <a:rPr lang="en-GB" sz="2000" dirty="0" smtClean="0"/>
                  <a:t>the </a:t>
                </a:r>
                <a:r>
                  <a:rPr lang="en-GB" sz="2000" dirty="0"/>
                  <a:t>maximum number </a:t>
                </a:r>
                <a:r>
                  <a:rPr lang="en-GB" sz="2000" dirty="0" smtClean="0"/>
                  <a:t>of </a:t>
                </a:r>
                <a:r>
                  <a:rPr lang="en-GB" sz="2000" dirty="0"/>
                  <a:t>intensities supported by the system. 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90175" y="5429715"/>
                <a:ext cx="4480870" cy="1015663"/>
              </a:xfrm>
              <a:prstGeom prst="rect">
                <a:avLst/>
              </a:prstGeom>
              <a:blipFill rotWithShape="0">
                <a:blip r:embed="rId5"/>
                <a:stretch>
                  <a:fillRect l="-1361" t="-30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Rectangle 12"/>
              <p:cNvSpPr/>
              <p:nvPr/>
            </p:nvSpPr>
            <p:spPr>
              <a:xfrm>
                <a:off x="4464867" y="4742769"/>
                <a:ext cx="4480870" cy="70788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000" dirty="0" smtClean="0"/>
                  <a:t> = </a:t>
                </a:r>
                <a:r>
                  <a:rPr lang="en-GB" sz="2000" dirty="0"/>
                  <a:t>number of rasterized </a:t>
                </a:r>
                <a:r>
                  <a:rPr lang="en-GB" sz="2000" dirty="0" smtClean="0"/>
                  <a:t>subpixels </a:t>
                </a:r>
                <a:endParaRPr lang="en-GB" sz="2000" dirty="0"/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3" name="Rectangle 12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64867" y="4742769"/>
                <a:ext cx="4480870" cy="707886"/>
              </a:xfrm>
              <a:prstGeom prst="rect">
                <a:avLst/>
              </a:prstGeom>
              <a:blipFill rotWithShape="0">
                <a:blip r:embed="rId6"/>
                <a:stretch>
                  <a:fillRect t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6371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Alternate approach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9624" y="1690689"/>
            <a:ext cx="4991797" cy="4410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88450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Halftoning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 smtClean="0"/>
              <a:t>It is </a:t>
            </a:r>
            <a:r>
              <a:rPr lang="en-GB" dirty="0"/>
              <a:t>a technique for using a </a:t>
            </a:r>
            <a:r>
              <a:rPr lang="en-GB" dirty="0" smtClean="0"/>
              <a:t>minimum </a:t>
            </a:r>
            <a:r>
              <a:rPr lang="en-GB" dirty="0"/>
              <a:t>number of intensity levels to obtain increased visual </a:t>
            </a:r>
            <a:r>
              <a:rPr lang="en-GB" dirty="0" smtClean="0"/>
              <a:t>resolution</a:t>
            </a:r>
            <a:endParaRPr lang="en-GB" dirty="0"/>
          </a:p>
          <a:p>
            <a:endParaRPr lang="en-GB" dirty="0" smtClean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1027" descr="3color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5380" y="2675642"/>
            <a:ext cx="3229970" cy="23990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Colors_28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00"/>
          <a:stretch/>
        </p:blipFill>
        <p:spPr bwMode="auto">
          <a:xfrm>
            <a:off x="760152" y="2675642"/>
            <a:ext cx="3143108" cy="21829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toucan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557119" y="3392143"/>
            <a:ext cx="4029761" cy="2341728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20611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Halftoning</a:t>
            </a:r>
            <a:r>
              <a:rPr lang="en-US" dirty="0" smtClean="0"/>
              <a:t> patterns</a:t>
            </a:r>
            <a:endParaRPr lang="en-US" dirty="0"/>
          </a:p>
        </p:txBody>
      </p:sp>
      <p:pic>
        <p:nvPicPr>
          <p:cNvPr id="4" name="Picture 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8131" y="1949355"/>
            <a:ext cx="6575425" cy="2879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0799" y="1949355"/>
            <a:ext cx="4437062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25786" y="3367787"/>
            <a:ext cx="3419475" cy="8778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grpSp>
        <p:nvGrpSpPr>
          <p:cNvPr id="7" name="Group 4"/>
          <p:cNvGrpSpPr>
            <a:grpSpLocks/>
          </p:cNvGrpSpPr>
          <p:nvPr/>
        </p:nvGrpSpPr>
        <p:grpSpPr bwMode="auto">
          <a:xfrm>
            <a:off x="1539923" y="4550474"/>
            <a:ext cx="5419725" cy="895350"/>
            <a:chOff x="1173" y="1872"/>
            <a:chExt cx="3414" cy="564"/>
          </a:xfrm>
        </p:grpSpPr>
        <p:pic>
          <p:nvPicPr>
            <p:cNvPr id="8" name="Picture 5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73" y="1883"/>
              <a:ext cx="3414" cy="55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9" name="Picture 6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28" y="2112"/>
              <a:ext cx="392" cy="17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0" name="Picture 7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080" y="1872"/>
              <a:ext cx="461" cy="44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772318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1"/>
                </a:solidFill>
              </a:rPr>
              <a:t>Next Lecture: </a:t>
            </a:r>
            <a:r>
              <a:rPr lang="en-US" sz="2400" b="1" dirty="0" smtClean="0">
                <a:solidFill>
                  <a:srgbClr val="0000FF"/>
                </a:solidFill>
              </a:rPr>
              <a:t>Representing curves</a:t>
            </a:r>
            <a:endParaRPr lang="en-US" sz="2400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95225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8948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dirty="0" smtClean="0"/>
              <a:t> Rasterization</a:t>
            </a:r>
          </a:p>
          <a:p>
            <a:pPr>
              <a:lnSpc>
                <a:spcPct val="150000"/>
              </a:lnSpc>
            </a:pPr>
            <a:r>
              <a:rPr lang="en-US" dirty="0" smtClean="0"/>
              <a:t>Scan converting geometric primitives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Lines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Circle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Ellipse</a:t>
            </a:r>
          </a:p>
          <a:p>
            <a:pPr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Filling</a:t>
            </a:r>
          </a:p>
          <a:p>
            <a:pPr lvl="1">
              <a:lnSpc>
                <a:spcPct val="150000"/>
              </a:lnSpc>
            </a:pPr>
            <a:r>
              <a:rPr lang="en-US" dirty="0" smtClean="0"/>
              <a:t> Rectangle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Polygon</a:t>
            </a:r>
          </a:p>
          <a:p>
            <a:pPr lvl="1">
              <a:lnSpc>
                <a:spcPct val="150000"/>
              </a:lnSpc>
            </a:pPr>
            <a:r>
              <a:rPr lang="en-US" dirty="0"/>
              <a:t> </a:t>
            </a:r>
            <a:r>
              <a:rPr lang="en-US" dirty="0" smtClean="0"/>
              <a:t>Scan line, seed fill, flood fill</a:t>
            </a:r>
          </a:p>
          <a:p>
            <a:pPr lvl="1">
              <a:lnSpc>
                <a:spcPct val="150000"/>
              </a:lnSpc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400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Objective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After completing this lecture students will be able to</a:t>
            </a:r>
          </a:p>
          <a:p>
            <a:endParaRPr lang="en-US" dirty="0"/>
          </a:p>
          <a:p>
            <a:r>
              <a:rPr lang="en-US" dirty="0" smtClean="0"/>
              <a:t> </a:t>
            </a:r>
            <a:r>
              <a:rPr lang="en-US" dirty="0" smtClean="0"/>
              <a:t>Describ</a:t>
            </a:r>
            <a:r>
              <a:rPr lang="en-US" dirty="0" smtClean="0"/>
              <a:t>e the process of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Rendering characters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Patterning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Explain the importance of 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Antialiasing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Half toning</a:t>
            </a:r>
          </a:p>
          <a:p>
            <a:pPr lvl="1"/>
            <a:r>
              <a:rPr lang="en-US" dirty="0"/>
              <a:t> </a:t>
            </a:r>
            <a:r>
              <a:rPr lang="en-US" dirty="0" smtClean="0"/>
              <a:t>Dithering</a:t>
            </a:r>
            <a:endParaRPr lang="en-US" dirty="0" smtClean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527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Introduction	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 </a:t>
            </a:r>
            <a:r>
              <a:rPr lang="en-GB" dirty="0" smtClean="0"/>
              <a:t>The main aim of computer graphics is to </a:t>
            </a:r>
          </a:p>
          <a:p>
            <a:pPr lvl="1"/>
            <a:r>
              <a:rPr lang="en-GB" dirty="0"/>
              <a:t> </a:t>
            </a:r>
            <a:r>
              <a:rPr lang="en-GB" dirty="0" smtClean="0"/>
              <a:t>display an arbitrary </a:t>
            </a:r>
            <a:r>
              <a:rPr lang="en-GB" dirty="0"/>
              <a:t>surface so that it looks real. </a:t>
            </a:r>
            <a:endParaRPr lang="en-GB" dirty="0" smtClean="0"/>
          </a:p>
          <a:p>
            <a:pPr lvl="1"/>
            <a:endParaRPr lang="en-GB" dirty="0"/>
          </a:p>
          <a:p>
            <a:r>
              <a:rPr lang="en-GB" dirty="0" smtClean="0"/>
              <a:t> The </a:t>
            </a:r>
            <a:r>
              <a:rPr lang="en-GB" dirty="0"/>
              <a:t>ﬁrst step toward this goal is an understanding of </a:t>
            </a:r>
            <a:r>
              <a:rPr lang="en-GB" dirty="0" smtClean="0"/>
              <a:t>curves</a:t>
            </a:r>
          </a:p>
          <a:p>
            <a:endParaRPr lang="en-GB" dirty="0"/>
          </a:p>
          <a:p>
            <a:r>
              <a:rPr lang="en-GB" dirty="0"/>
              <a:t> Once we have an algorithm to calculate and display any </a:t>
            </a:r>
            <a:r>
              <a:rPr lang="en-GB" dirty="0" smtClean="0"/>
              <a:t>curve</a:t>
            </a:r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We </a:t>
            </a:r>
            <a:r>
              <a:rPr lang="en-GB" dirty="0"/>
              <a:t>may try to extend it to a surface.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7828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Display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r>
              <a:rPr lang="en-GB" dirty="0"/>
              <a:t>Alphanumeric characters are written to the frame buffer using a mask. </a:t>
            </a:r>
            <a:endParaRPr lang="en-GB" dirty="0" smtClean="0"/>
          </a:p>
          <a:p>
            <a:endParaRPr lang="en-GB" dirty="0"/>
          </a:p>
          <a:p>
            <a:r>
              <a:rPr lang="en-GB" dirty="0"/>
              <a:t> </a:t>
            </a:r>
            <a:r>
              <a:rPr lang="en-GB" dirty="0" smtClean="0"/>
              <a:t>Mask </a:t>
            </a:r>
            <a:r>
              <a:rPr lang="en-GB" dirty="0"/>
              <a:t>is a small raster which contains </a:t>
            </a:r>
            <a:endParaRPr lang="en-GB" dirty="0" smtClean="0"/>
          </a:p>
          <a:p>
            <a:pPr lvl="1"/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relative locations of the pixels </a:t>
            </a:r>
            <a:r>
              <a:rPr lang="en-GB" dirty="0" smtClean="0"/>
              <a:t>representing </a:t>
            </a:r>
            <a:r>
              <a:rPr lang="en-GB" dirty="0"/>
              <a:t>the character </a:t>
            </a:r>
            <a:endParaRPr lang="en-US" dirty="0"/>
          </a:p>
        </p:txBody>
      </p:sp>
      <p:pic>
        <p:nvPicPr>
          <p:cNvPr id="5" name="Picture 4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1702" y="3958896"/>
            <a:ext cx="1943371" cy="2353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118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Mask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It </a:t>
            </a:r>
            <a:r>
              <a:rPr lang="en-GB" dirty="0"/>
              <a:t>contains  </a:t>
            </a:r>
          </a:p>
          <a:p>
            <a:pPr lvl="1"/>
            <a:r>
              <a:rPr lang="en-GB" dirty="0" smtClean="0"/>
              <a:t> Binary </a:t>
            </a:r>
            <a:r>
              <a:rPr lang="en-GB" dirty="0"/>
              <a:t>values indicating </a:t>
            </a:r>
            <a:r>
              <a:rPr lang="en-GB" dirty="0" smtClean="0"/>
              <a:t>what a </a:t>
            </a:r>
            <a:r>
              <a:rPr lang="en-GB" dirty="0"/>
              <a:t>particular pixel in the mask </a:t>
            </a:r>
            <a:r>
              <a:rPr lang="en-GB" dirty="0" smtClean="0"/>
              <a:t>represents</a:t>
            </a:r>
          </a:p>
          <a:p>
            <a:pPr lvl="2"/>
            <a:r>
              <a:rPr lang="en-GB" dirty="0"/>
              <a:t> </a:t>
            </a:r>
            <a:r>
              <a:rPr lang="en-GB" dirty="0" smtClean="0"/>
              <a:t>The </a:t>
            </a:r>
            <a:r>
              <a:rPr lang="en-GB" dirty="0"/>
              <a:t>character or symbol shape. </a:t>
            </a:r>
            <a:endParaRPr lang="en-GB" dirty="0" smtClean="0"/>
          </a:p>
          <a:p>
            <a:pPr lvl="2"/>
            <a:endParaRPr lang="en-GB" dirty="0"/>
          </a:p>
          <a:p>
            <a:r>
              <a:rPr lang="en-GB" dirty="0"/>
              <a:t> 1 </a:t>
            </a:r>
            <a:r>
              <a:rPr lang="en-GB" dirty="0" smtClean="0"/>
              <a:t>indicates </a:t>
            </a:r>
            <a:r>
              <a:rPr lang="en-GB" dirty="0"/>
              <a:t>that a pixel is used in the </a:t>
            </a:r>
            <a:r>
              <a:rPr lang="en-GB" dirty="0" smtClean="0"/>
              <a:t>representation</a:t>
            </a:r>
          </a:p>
          <a:p>
            <a:endParaRPr lang="en-GB" dirty="0"/>
          </a:p>
          <a:p>
            <a:r>
              <a:rPr lang="en-GB" dirty="0" smtClean="0"/>
              <a:t> 0 </a:t>
            </a:r>
            <a:r>
              <a:rPr lang="en-GB" dirty="0"/>
              <a:t>indicates </a:t>
            </a:r>
            <a:r>
              <a:rPr lang="en-GB" dirty="0" smtClean="0"/>
              <a:t>that </a:t>
            </a:r>
            <a:r>
              <a:rPr lang="en-GB" dirty="0"/>
              <a:t>it is </a:t>
            </a:r>
            <a:r>
              <a:rPr lang="en-GB" dirty="0" smtClean="0"/>
              <a:t>the background</a:t>
            </a:r>
          </a:p>
          <a:p>
            <a:endParaRPr lang="en-GB" dirty="0"/>
          </a:p>
          <a:p>
            <a:r>
              <a:rPr lang="en-GB" dirty="0"/>
              <a:t> For </a:t>
            </a:r>
            <a:r>
              <a:rPr lang="en-GB" dirty="0" err="1"/>
              <a:t>color</a:t>
            </a:r>
            <a:r>
              <a:rPr lang="en-GB" dirty="0"/>
              <a:t> displays additional bits are used </a:t>
            </a:r>
            <a:r>
              <a:rPr lang="en-GB" dirty="0" smtClean="0"/>
              <a:t>for representation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7032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Algorithm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i="1" dirty="0"/>
              <a:t>Mask insertion into the frame buffer </a:t>
            </a:r>
          </a:p>
          <a:p>
            <a:pPr marL="0" indent="0">
              <a:buNone/>
            </a:pPr>
            <a:r>
              <a:rPr lang="en-US" dirty="0" err="1"/>
              <a:t>Xmin</a:t>
            </a:r>
            <a:r>
              <a:rPr lang="en-US" dirty="0"/>
              <a:t>, </a:t>
            </a:r>
            <a:r>
              <a:rPr lang="en-US" dirty="0" err="1"/>
              <a:t>Xmax</a:t>
            </a:r>
            <a:r>
              <a:rPr lang="en-US" dirty="0"/>
              <a:t>, </a:t>
            </a:r>
            <a:r>
              <a:rPr lang="en-US" dirty="0" err="1"/>
              <a:t>Ymin</a:t>
            </a:r>
            <a:r>
              <a:rPr lang="en-US" dirty="0"/>
              <a:t>, </a:t>
            </a:r>
            <a:r>
              <a:rPr lang="en-US" dirty="0" err="1"/>
              <a:t>Ymax</a:t>
            </a:r>
            <a:r>
              <a:rPr lang="en-US" dirty="0"/>
              <a:t> are the limits of the mask </a:t>
            </a:r>
          </a:p>
          <a:p>
            <a:pPr marL="0" indent="0">
              <a:buNone/>
            </a:pPr>
            <a:r>
              <a:rPr lang="en-US" dirty="0"/>
              <a:t>xo, </a:t>
            </a:r>
            <a:r>
              <a:rPr lang="en-US" dirty="0" err="1"/>
              <a:t>yo</a:t>
            </a:r>
            <a:r>
              <a:rPr lang="en-US" dirty="0"/>
              <a:t> is the location in the frame buffer </a:t>
            </a:r>
          </a:p>
          <a:p>
            <a:pPr marL="457200" indent="-457200">
              <a:buFont typeface="+mj-lt"/>
              <a:buAutoNum type="arabicPeriod"/>
            </a:pPr>
            <a:r>
              <a:rPr lang="en-US" i="1" dirty="0"/>
              <a:t>for j = </a:t>
            </a:r>
            <a:r>
              <a:rPr lang="en-US" i="1" dirty="0" err="1"/>
              <a:t>Ymin</a:t>
            </a:r>
            <a:r>
              <a:rPr lang="en-US" i="1" dirty="0"/>
              <a:t> to </a:t>
            </a:r>
            <a:r>
              <a:rPr lang="en-US" i="1" dirty="0" err="1"/>
              <a:t>Ymax</a:t>
            </a:r>
            <a:r>
              <a:rPr lang="en-US" i="1" dirty="0"/>
              <a:t> -</a:t>
            </a:r>
            <a:r>
              <a:rPr lang="en-US" i="1" dirty="0" smtClean="0"/>
              <a:t> </a:t>
            </a:r>
            <a:r>
              <a:rPr lang="en-US" i="1" dirty="0"/>
              <a:t>1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i="1" dirty="0"/>
              <a:t>for </a:t>
            </a:r>
            <a:r>
              <a:rPr lang="en-US" i="1" dirty="0" err="1"/>
              <a:t>i</a:t>
            </a:r>
            <a:r>
              <a:rPr lang="en-US" i="1" dirty="0"/>
              <a:t> = </a:t>
            </a:r>
            <a:r>
              <a:rPr lang="en-US" i="1" dirty="0" err="1"/>
              <a:t>Xmin</a:t>
            </a:r>
            <a:r>
              <a:rPr lang="en-US" i="1" dirty="0"/>
              <a:t> to </a:t>
            </a:r>
            <a:r>
              <a:rPr lang="en-US" i="1" dirty="0" err="1"/>
              <a:t>Xmax</a:t>
            </a:r>
            <a:r>
              <a:rPr lang="en-US" i="1" dirty="0"/>
              <a:t> </a:t>
            </a:r>
            <a:r>
              <a:rPr lang="en-US" i="1" dirty="0" smtClean="0"/>
              <a:t>- </a:t>
            </a:r>
            <a:r>
              <a:rPr lang="en-US" i="1" dirty="0"/>
              <a:t>1 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i="1" dirty="0"/>
              <a:t>if Mask(</a:t>
            </a:r>
            <a:r>
              <a:rPr lang="en-US" i="1" dirty="0" err="1"/>
              <a:t>i</a:t>
            </a:r>
            <a:r>
              <a:rPr lang="en-US" i="1" dirty="0"/>
              <a:t>, j) &lt;&gt; 0 then </a:t>
            </a:r>
          </a:p>
          <a:p>
            <a:pPr marL="1485900" lvl="3" indent="-457200">
              <a:buFont typeface="+mj-lt"/>
              <a:buAutoNum type="arabicPeriod"/>
            </a:pPr>
            <a:r>
              <a:rPr lang="en-US" i="1" dirty="0"/>
              <a:t>write Mask(</a:t>
            </a:r>
            <a:r>
              <a:rPr lang="en-US" i="1" dirty="0" err="1"/>
              <a:t>i,j</a:t>
            </a:r>
            <a:r>
              <a:rPr lang="en-US" i="1" dirty="0"/>
              <a:t>) to the frame buffer at (xo + </a:t>
            </a:r>
            <a:r>
              <a:rPr lang="en-US" i="1" dirty="0" err="1"/>
              <a:t>i</a:t>
            </a:r>
            <a:r>
              <a:rPr lang="en-US" i="1" dirty="0"/>
              <a:t>, </a:t>
            </a:r>
            <a:r>
              <a:rPr lang="en-US" i="1" dirty="0" err="1"/>
              <a:t>yo</a:t>
            </a:r>
            <a:r>
              <a:rPr lang="en-US" i="1" dirty="0"/>
              <a:t> + j) </a:t>
            </a:r>
          </a:p>
          <a:p>
            <a:pPr marL="1143000" lvl="2" indent="-457200">
              <a:buFont typeface="+mj-lt"/>
              <a:buAutoNum type="arabicPeriod"/>
            </a:pPr>
            <a:r>
              <a:rPr lang="en-US" i="1" dirty="0"/>
              <a:t>end if </a:t>
            </a:r>
          </a:p>
          <a:p>
            <a:pPr marL="800100" lvl="1" indent="-457200">
              <a:buFont typeface="+mj-lt"/>
              <a:buAutoNum type="arabicPeriod"/>
            </a:pPr>
            <a:r>
              <a:rPr lang="en-US" i="1" dirty="0"/>
              <a:t>next </a:t>
            </a:r>
            <a:r>
              <a:rPr lang="en-US" i="1" dirty="0" err="1"/>
              <a:t>i</a:t>
            </a:r>
            <a:r>
              <a:rPr lang="en-US" i="1" dirty="0"/>
              <a:t>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next j 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finish </a:t>
            </a:r>
          </a:p>
        </p:txBody>
      </p:sp>
    </p:spTree>
    <p:extLst>
      <p:ext uri="{BB962C8B-B14F-4D97-AF65-F5344CB8AC3E}">
        <p14:creationId xmlns:p14="http://schemas.microsoft.com/office/powerpoint/2010/main" val="38144477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Style and orientation</a:t>
            </a:r>
            <a:endParaRPr lang="en-US" dirty="0"/>
          </a:p>
        </p:txBody>
      </p:sp>
      <p:pic>
        <p:nvPicPr>
          <p:cNvPr id="4" name="Picture 3" descr="Screen Clippi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5" y="2047682"/>
            <a:ext cx="8983329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03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1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Aliasing effect</a:t>
            </a:r>
            <a:endParaRPr lang="en-US" altLang="en-US" dirty="0"/>
          </a:p>
        </p:txBody>
      </p:sp>
      <p:sp>
        <p:nvSpPr>
          <p:cNvPr id="434179" name="Rectangle 3"/>
          <p:cNvSpPr>
            <a:spLocks noGrp="1" noChangeArrowheads="1"/>
          </p:cNvSpPr>
          <p:nvPr>
            <p:ph idx="1"/>
          </p:nvPr>
        </p:nvSpPr>
        <p:spPr>
          <a:xfrm>
            <a:off x="628650" y="1690689"/>
            <a:ext cx="7886700" cy="4351338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en-US" sz="2000" dirty="0" smtClean="0"/>
              <a:t>A </a:t>
            </a:r>
            <a:r>
              <a:rPr lang="en-US" altLang="en-US" sz="2000" i="1" dirty="0"/>
              <a:t>continuous </a:t>
            </a:r>
            <a:r>
              <a:rPr lang="en-US" altLang="en-US" sz="2000" i="1" dirty="0" smtClean="0"/>
              <a:t>signal is sampled </a:t>
            </a:r>
            <a:r>
              <a:rPr lang="en-US" altLang="en-US" sz="2000" dirty="0" smtClean="0"/>
              <a:t>at </a:t>
            </a:r>
            <a:r>
              <a:rPr lang="en-US" altLang="en-US" sz="2000" i="1" dirty="0"/>
              <a:t>discreet points</a:t>
            </a:r>
          </a:p>
          <a:p>
            <a:pPr>
              <a:lnSpc>
                <a:spcPct val="150000"/>
              </a:lnSpc>
            </a:pPr>
            <a:r>
              <a:rPr lang="en-US" altLang="en-US" sz="2000" dirty="0"/>
              <a:t>Those samples are then used to </a:t>
            </a:r>
            <a:r>
              <a:rPr lang="en-US" altLang="en-US" sz="2000" i="1" dirty="0"/>
              <a:t>reconstruct</a:t>
            </a:r>
            <a:r>
              <a:rPr lang="en-US" altLang="en-US" sz="2000" dirty="0"/>
              <a:t> a new signal, that is intended to represent the original signal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T</a:t>
            </a:r>
            <a:r>
              <a:rPr lang="en-US" altLang="en-US" sz="2000" dirty="0" smtClean="0"/>
              <a:t>he </a:t>
            </a:r>
            <a:r>
              <a:rPr lang="en-US" altLang="en-US" sz="2000" dirty="0"/>
              <a:t>reconstructed signals are a false </a:t>
            </a:r>
            <a:r>
              <a:rPr lang="en-US" altLang="en-US" sz="2000" dirty="0" smtClean="0"/>
              <a:t>representation (alias) </a:t>
            </a:r>
            <a:r>
              <a:rPr lang="en-US" altLang="en-US" sz="2000" dirty="0"/>
              <a:t>of the original signals</a:t>
            </a:r>
          </a:p>
          <a:p>
            <a:pPr>
              <a:lnSpc>
                <a:spcPct val="150000"/>
              </a:lnSpc>
            </a:pPr>
            <a:r>
              <a:rPr lang="en-US" altLang="en-US" dirty="0"/>
              <a:t>I</a:t>
            </a:r>
            <a:r>
              <a:rPr lang="en-US" altLang="en-US" sz="2000" dirty="0" smtClean="0"/>
              <a:t>n </a:t>
            </a:r>
            <a:r>
              <a:rPr lang="en-US" altLang="en-US" sz="2000" dirty="0"/>
              <a:t>computer graphics usually results in visually distracting </a:t>
            </a:r>
            <a:r>
              <a:rPr lang="en-US" altLang="en-US" sz="2000" i="1" dirty="0" smtClean="0"/>
              <a:t>artifacts</a:t>
            </a:r>
            <a:endParaRPr lang="en-US" altLang="en-US" dirty="0"/>
          </a:p>
          <a:p>
            <a:pPr>
              <a:lnSpc>
                <a:spcPct val="150000"/>
              </a:lnSpc>
            </a:pPr>
            <a:r>
              <a:rPr lang="en-US" altLang="en-US" dirty="0" smtClean="0"/>
              <a:t>A</a:t>
            </a:r>
            <a:r>
              <a:rPr lang="en-US" altLang="en-US" sz="2000" i="1" dirty="0" smtClean="0"/>
              <a:t>ntialiasing: to reduce the aliasing effect</a:t>
            </a:r>
            <a:endParaRPr lang="en-US" altLang="en-US" sz="2000" dirty="0"/>
          </a:p>
        </p:txBody>
      </p:sp>
    </p:spTree>
    <p:extLst>
      <p:ext uri="{BB962C8B-B14F-4D97-AF65-F5344CB8AC3E}">
        <p14:creationId xmlns:p14="http://schemas.microsoft.com/office/powerpoint/2010/main" val="3029790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341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341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341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341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341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4179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11917</TotalTime>
  <Words>571</Words>
  <Application>Microsoft Office PowerPoint</Application>
  <PresentationFormat>On-screen Show (4:3)</PresentationFormat>
  <Paragraphs>126</Paragraphs>
  <Slides>18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7" baseType="lpstr">
      <vt:lpstr>Arial</vt:lpstr>
      <vt:lpstr>Calibri</vt:lpstr>
      <vt:lpstr>Cambria Math</vt:lpstr>
      <vt:lpstr>Courier New</vt:lpstr>
      <vt:lpstr>Droid Sans</vt:lpstr>
      <vt:lpstr>Segoe UI</vt:lpstr>
      <vt:lpstr>Wingdings</vt:lpstr>
      <vt:lpstr>Wingdings 3</vt:lpstr>
      <vt:lpstr>Office Theme</vt:lpstr>
      <vt:lpstr>CS552: Computer Graphics</vt:lpstr>
      <vt:lpstr>Recap</vt:lpstr>
      <vt:lpstr>Objective</vt:lpstr>
      <vt:lpstr>Introduction </vt:lpstr>
      <vt:lpstr>Character Display </vt:lpstr>
      <vt:lpstr>The Mask</vt:lpstr>
      <vt:lpstr>Algorithm </vt:lpstr>
      <vt:lpstr>Style and orientation</vt:lpstr>
      <vt:lpstr>Aliasing effect</vt:lpstr>
      <vt:lpstr>Small Triangles</vt:lpstr>
      <vt:lpstr>Stairstepping</vt:lpstr>
      <vt:lpstr>Antialiasing techniques</vt:lpstr>
      <vt:lpstr>Super-sampling</vt:lpstr>
      <vt:lpstr>Straight Lines</vt:lpstr>
      <vt:lpstr>Alternate approach</vt:lpstr>
      <vt:lpstr>Halftoning</vt:lpstr>
      <vt:lpstr>Halftoning patterns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357</cp:revision>
  <dcterms:created xsi:type="dcterms:W3CDTF">2015-07-15T04:13:21Z</dcterms:created>
  <dcterms:modified xsi:type="dcterms:W3CDTF">2016-02-15T01:06:35Z</dcterms:modified>
</cp:coreProperties>
</file>