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18"/>
  </p:notesMasterIdLst>
  <p:handoutMasterIdLst>
    <p:handoutMasterId r:id="rId19"/>
  </p:handoutMasterIdLst>
  <p:sldIdLst>
    <p:sldId id="256" r:id="rId2"/>
    <p:sldId id="374" r:id="rId3"/>
    <p:sldId id="375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2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339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25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6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214-F1A0-4900-87F4-91C0AA9342A5}" type="datetime1">
              <a:rPr lang="en-US" smtClean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2863-F474-43E4-9F53-494463548E16}" type="datetime1">
              <a:rPr lang="en-US" smtClean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5960-083C-4F29-9102-B60660B9FDB2}" type="datetime1">
              <a:rPr lang="en-US" smtClean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FA3B-4A30-4B3E-BF0B-FA23D114CB44}" type="datetime1">
              <a:rPr lang="en-US" smtClean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79DA-E5FC-40C7-8164-51CECEDD4FB5}" type="datetime1">
              <a:rPr lang="en-US" smtClean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DE95-5270-492F-90D7-9C6BAAE2A7B9}" type="datetime1">
              <a:rPr lang="en-US" smtClean="0"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1437-2F05-4AF9-B7FF-FCA7E5F97971}" type="datetime1">
              <a:rPr lang="en-US" smtClean="0"/>
              <a:t>2/19/2016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911E-86A0-45A5-B170-4B362EA39FC6}" type="datetime1">
              <a:rPr lang="en-US" smtClean="0"/>
              <a:t>2/19/2016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DDE1-77D0-4972-BFED-EA6A27CD98CB}" type="datetime1">
              <a:rPr lang="en-US" smtClean="0"/>
              <a:t>2/19/2016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5ED1-839C-498C-9C20-3FB59C1C5069}" type="datetime1">
              <a:rPr lang="en-US" smtClean="0"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6F19-1A74-4F4E-8697-1F3801CB4C25}" type="datetime1">
              <a:rPr lang="en-US" smtClean="0"/>
              <a:t>2/19/2016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5B433-B752-4775-AA62-079801D08FD9}" type="datetime1">
              <a:rPr lang="en-US" smtClean="0"/>
              <a:t>2/19/2016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18: </a:t>
            </a:r>
            <a:r>
              <a:rPr lang="en-US" sz="3200" dirty="0" smtClean="0"/>
              <a:t>Representing </a:t>
            </a:r>
            <a:r>
              <a:rPr lang="en-US" sz="3200" dirty="0" smtClean="0"/>
              <a:t>Cubic Splines</a:t>
            </a:r>
            <a:endParaRPr lang="en-GB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8650" y="1027907"/>
                <a:ext cx="5684441" cy="5629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027907"/>
                <a:ext cx="5684441" cy="562936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67729" y="3619981"/>
                <a:ext cx="129298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𝑴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729" y="3619981"/>
                <a:ext cx="1292982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738" r="-4206" b="-80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199834" y="4328928"/>
            <a:ext cx="2672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Dimensions of these matrices?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589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Normalized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3723" y="1027907"/>
                <a:ext cx="8880060" cy="27826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e>
                                </m:d>
                              </m:e>
                              <m:e/>
                            </m:mr>
                            <m:mr>
                              <m:e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e>
                                </m:d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,1)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,2)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,3)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23" y="1027907"/>
                <a:ext cx="8880060" cy="278268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714500" y="4282295"/>
            <a:ext cx="61029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Non-zero terms in the M matrix are at the indices</a:t>
            </a:r>
            <a:endParaRPr lang="en-US" sz="2000" b="1" i="1" dirty="0"/>
          </a:p>
        </p:txBody>
      </p:sp>
      <p:sp>
        <p:nvSpPr>
          <p:cNvPr id="6" name="TextBox 5"/>
          <p:cNvSpPr txBox="1"/>
          <p:nvPr/>
        </p:nvSpPr>
        <p:spPr>
          <a:xfrm>
            <a:off x="2528888" y="4945076"/>
            <a:ext cx="4169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How to make M a square matrix?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98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Choice of boundary condition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 The choice of boundary condition depends upon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GB" dirty="0"/>
              <a:t>if </a:t>
            </a:r>
            <a:r>
              <a:rPr lang="en-GB" dirty="0" smtClean="0"/>
              <a:t>only </a:t>
            </a:r>
            <a:r>
              <a:rPr lang="en-GB" dirty="0"/>
              <a:t>a few </a:t>
            </a:r>
            <a:r>
              <a:rPr lang="en-GB" dirty="0" smtClean="0"/>
              <a:t>data </a:t>
            </a:r>
            <a:r>
              <a:rPr lang="en-GB" dirty="0"/>
              <a:t>points are </a:t>
            </a:r>
            <a:r>
              <a:rPr lang="en-GB" dirty="0" smtClean="0"/>
              <a:t>known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 if physical constraints require accurate control of </a:t>
            </a:r>
            <a:r>
              <a:rPr lang="en-GB" dirty="0" smtClean="0"/>
              <a:t>the </a:t>
            </a:r>
            <a:r>
              <a:rPr lang="en-GB" dirty="0"/>
              <a:t>curve shape at the ends</a:t>
            </a:r>
            <a:r>
              <a:rPr lang="en-GB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GB" dirty="0"/>
              <a:t> </a:t>
            </a:r>
            <a:r>
              <a:rPr lang="en-GB" dirty="0" smtClean="0"/>
              <a:t>Specify </a:t>
            </a:r>
            <a:r>
              <a:rPr lang="en-GB" dirty="0"/>
              <a:t>the two end tangent vectors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29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73723" y="1027907"/>
                <a:ext cx="8931228" cy="36299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/>
                              <m:e/>
                              <m:e/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2,3</m:t>
                                    </m:r>
                                  </m:e>
                                </m:d>
                              </m:e>
                              <m:e/>
                            </m:mr>
                            <m:mr>
                              <m:e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3,2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3,3</m:t>
                                    </m:r>
                                  </m:e>
                                </m:d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/>
                              <m:e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,1)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,1)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23" y="1027907"/>
                <a:ext cx="8931228" cy="36299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52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conditions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2437014"/>
                  </p:ext>
                </p:extLst>
              </p:nvPr>
            </p:nvGraphicFramePr>
            <p:xfrm>
              <a:off x="754855" y="1947864"/>
              <a:ext cx="7634290" cy="32256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90727"/>
                    <a:gridCol w="3098800"/>
                    <a:gridCol w="2544763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/>
                            <a:t>End condition</a:t>
                          </a:r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/>
                            <a:t>M matrix non-zero elements</a:t>
                          </a:r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/>
                            <a:t>B(K,1); B(K,N)</a:t>
                          </a:r>
                          <a:endParaRPr lang="en-US" sz="1800" b="1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Clamped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M(1,1)=1; M(N,N)=1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B(K,1) = U(K,1)</a:t>
                          </a:r>
                        </a:p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B(K,N) = U(K,N)</a:t>
                          </a:r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Relaxed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M(1,1)</a:t>
                          </a:r>
                          <a:r>
                            <a:rPr lang="en-US" sz="1800" baseline="0" dirty="0" smtClean="0"/>
                            <a:t> = 1; M(N, N-1)= 2</a:t>
                          </a:r>
                        </a:p>
                        <a:p>
                          <a:r>
                            <a:rPr lang="en-US" sz="1800" baseline="0" dirty="0" smtClean="0"/>
                            <a:t>M(1,2) = 0.5; M(N,N) = 4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,1) =</m:t>
                                </m:r>
                                <m:f>
                                  <m:f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>
                                      <m:fPr>
                                        <m:ctrlP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80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) =</m:t>
                                </m:r>
                                <m:f>
                                  <m:fPr>
                                    <m:ctrl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  <m:d>
                                      <m:dPr>
                                        <m:ctrlP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sz="18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2437014"/>
                  </p:ext>
                </p:extLst>
              </p:nvPr>
            </p:nvGraphicFramePr>
            <p:xfrm>
              <a:off x="754855" y="1947864"/>
              <a:ext cx="7634290" cy="322567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990727"/>
                    <a:gridCol w="3098800"/>
                    <a:gridCol w="2544763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/>
                            <a:t>End condition</a:t>
                          </a:r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/>
                            <a:t>M matrix non-zero elements</a:t>
                          </a:r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1" dirty="0" smtClean="0"/>
                            <a:t>B(K,1); B(K,N)</a:t>
                          </a:r>
                          <a:endParaRPr lang="en-US" sz="1800" b="1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Clamped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M(1,1)=1; M(N,N)=1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B(K,1) = U(K,1)</a:t>
                          </a:r>
                        </a:p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B(K,N) = U(K,N)</a:t>
                          </a:r>
                        </a:p>
                      </a:txBody>
                      <a:tcPr/>
                    </a:tc>
                  </a:tr>
                  <a:tr h="1945513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Relaxed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M(1,1)</a:t>
                          </a:r>
                          <a:r>
                            <a:rPr lang="en-US" sz="1800" baseline="0" dirty="0" smtClean="0"/>
                            <a:t> = 1; M(N, N-1)= 2</a:t>
                          </a:r>
                        </a:p>
                        <a:p>
                          <a:r>
                            <a:rPr lang="en-US" sz="1800" baseline="0" dirty="0" smtClean="0"/>
                            <a:t>M(1,2) = 0.5; M(N,N) = 4</a:t>
                          </a:r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2"/>
                          <a:stretch>
                            <a:fillRect l="-200239" t="-67188" r="-478" b="-62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09837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Problem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" y="1690689"/>
            <a:ext cx="46105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Assume that the three position vectors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39208" y="1736855"/>
                <a:ext cx="268913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(3,2)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208" y="1736855"/>
                <a:ext cx="2689134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357" r="-248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8650" y="2369921"/>
                <a:ext cx="8005305" cy="890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00FF"/>
                    </a:solidFill>
                  </a:rPr>
                  <a:t>We wish to determine a cubic spline fit through these points using relaxed </a:t>
                </a:r>
                <a:r>
                  <a:rPr lang="en-US" sz="2000" b="1" dirty="0">
                    <a:solidFill>
                      <a:srgbClr val="0000FF"/>
                    </a:solidFill>
                  </a:rPr>
                  <a:t>end </a:t>
                </a:r>
                <a:r>
                  <a:rPr lang="en-US" sz="2000" b="1" dirty="0" smtClean="0">
                    <a:solidFill>
                      <a:srgbClr val="0000FF"/>
                    </a:solidFill>
                  </a:rPr>
                  <a:t>conditions, 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en-US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000" b="1" dirty="0" smtClean="0">
                    <a:solidFill>
                      <a:srgbClr val="0000FF"/>
                    </a:solidFill>
                  </a:rPr>
                  <a:t>. </a:t>
                </a:r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369921"/>
                <a:ext cx="8005305" cy="890757"/>
              </a:xfrm>
              <a:prstGeom prst="rect">
                <a:avLst/>
              </a:prstGeom>
              <a:blipFill rotWithShape="0">
                <a:blip r:embed="rId3"/>
                <a:stretch>
                  <a:fillRect l="-762" t="-3425" b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80196" y="3771587"/>
                <a:ext cx="6383607" cy="1634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8.472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2.236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e>
                                    </m:rad>
                                  </m:den>
                                </m:f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196" y="3771587"/>
                <a:ext cx="6383607" cy="163499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54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Bezier Curve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894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Parametric cubic spline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 Spline of order n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Piecewise polynomial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Cubic spline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One segment: end points and its tangent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Two segments: end points of each segment, tangent at the terminal points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K segments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0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completing this lecture students will be able to</a:t>
            </a:r>
          </a:p>
          <a:p>
            <a:endParaRPr lang="en-US" dirty="0"/>
          </a:p>
          <a:p>
            <a:r>
              <a:rPr lang="en-US" dirty="0" smtClean="0"/>
              <a:t> Generalize cubic spline with K segments</a:t>
            </a:r>
          </a:p>
          <a:p>
            <a:endParaRPr lang="en-US" dirty="0"/>
          </a:p>
          <a:p>
            <a:r>
              <a:rPr lang="en-US" dirty="0" smtClean="0"/>
              <a:t> Solve numerical problems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cubic spline segment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53601" y="1915597"/>
                <a:ext cx="8436797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3(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Sup>
                                <m:sSub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num>
                            <m:den>
                              <m:sSubSup>
                                <m:sSub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01" y="1915597"/>
                <a:ext cx="8436797" cy="7772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2343" y="3200400"/>
                <a:ext cx="8259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we generalize this for two consecutive segment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43" y="3200400"/>
                <a:ext cx="825931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6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42343" y="3892605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Assume, n=3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42343" y="4584810"/>
                <a:ext cx="75073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Given;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 smtClean="0"/>
                  <a:t> and the tangent vectors at the end points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&amp;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43" y="4584810"/>
                <a:ext cx="7507376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894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442343" y="5277015"/>
            <a:ext cx="78301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Constant </a:t>
            </a:r>
            <a:r>
              <a:rPr lang="en-US" sz="2000" dirty="0"/>
              <a:t>curvature at the internal joint between the </a:t>
            </a:r>
            <a:r>
              <a:rPr lang="en-US" sz="2000" dirty="0" smtClean="0"/>
              <a:t>two </a:t>
            </a:r>
            <a:r>
              <a:rPr lang="en-US" sz="2000" dirty="0"/>
              <a:t>spans. </a:t>
            </a:r>
          </a:p>
        </p:txBody>
      </p:sp>
    </p:spTree>
    <p:extLst>
      <p:ext uri="{BB962C8B-B14F-4D97-AF65-F5344CB8AC3E}">
        <p14:creationId xmlns:p14="http://schemas.microsoft.com/office/powerpoint/2010/main" val="77699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cubic spline segment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Assume second order continuity at the junctions</a:t>
                </a:r>
              </a:p>
              <a:p>
                <a:endParaRPr lang="en-US" dirty="0"/>
              </a:p>
              <a:p>
                <a:r>
                  <a:rPr lang="en-US" dirty="0" smtClean="0"/>
                  <a:t> The segments are defined as</a:t>
                </a:r>
              </a:p>
              <a:p>
                <a:endParaRPr lang="en-US" dirty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28650" y="4257675"/>
            <a:ext cx="5951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Target: </a:t>
            </a:r>
            <a:r>
              <a:rPr lang="en-US" dirty="0" smtClean="0"/>
              <a:t>Calculate the tangent vector at the junction point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4525" y="5023964"/>
                <a:ext cx="8714950" cy="75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sSubSup>
                        <m:sSubSup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𝑷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5" y="5023964"/>
                <a:ext cx="8714950" cy="75604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31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Piecewise spline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36923" y="1027907"/>
                <a:ext cx="5684441" cy="5629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/>
                              <m:e/>
                            </m:mr>
                            <m:mr>
                              <m:e/>
                              <m:e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923" y="1027907"/>
                <a:ext cx="5684441" cy="562936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2343150" y="1928813"/>
            <a:ext cx="0" cy="1628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20602" y="2300288"/>
                <a:ext cx="1528561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 smtClean="0"/>
                  <a:t> equations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tangents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02" y="2300288"/>
                <a:ext cx="1528561" cy="830997"/>
              </a:xfrm>
              <a:prstGeom prst="rect">
                <a:avLst/>
              </a:prstGeom>
              <a:blipFill rotWithShape="0">
                <a:blip r:embed="rId4"/>
                <a:stretch>
                  <a:fillRect l="-9163" r="-3187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65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8650" y="1690689"/>
                <a:ext cx="3841629" cy="2986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20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3(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 dirty="0" smtClean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3841629" cy="298633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066970" y="2222088"/>
            <a:ext cx="368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 generate the cubic spline 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248413" y="2835567"/>
                <a:ext cx="3686137" cy="9326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413" y="2835567"/>
                <a:ext cx="3686137" cy="9326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494970" y="4677019"/>
            <a:ext cx="86490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b="1" dirty="0" smtClean="0">
                <a:solidFill>
                  <a:srgbClr val="FF6600"/>
                </a:solidFill>
              </a:rPr>
              <a:t>magnitude </a:t>
            </a:r>
            <a:r>
              <a:rPr lang="en-US" sz="2000" b="1" dirty="0">
                <a:solidFill>
                  <a:srgbClr val="FF6600"/>
                </a:solidFill>
              </a:rPr>
              <a:t>of the tangent vectors </a:t>
            </a:r>
            <a:r>
              <a:rPr lang="en-US" sz="2000" dirty="0"/>
              <a:t>is changed, </a:t>
            </a:r>
            <a:endParaRPr lang="en-US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b="1" i="1" dirty="0" smtClean="0">
                <a:solidFill>
                  <a:srgbClr val="0000FF"/>
                </a:solidFill>
              </a:rPr>
              <a:t>slope </a:t>
            </a:r>
            <a:r>
              <a:rPr lang="en-US" sz="2000" b="1" i="1" dirty="0">
                <a:solidFill>
                  <a:srgbClr val="0000FF"/>
                </a:solidFill>
              </a:rPr>
              <a:t>of the cubic segments </a:t>
            </a:r>
            <a:r>
              <a:rPr lang="en-US" sz="2000" dirty="0" smtClean="0"/>
              <a:t>between </a:t>
            </a:r>
            <a:r>
              <a:rPr lang="en-US" sz="2000" dirty="0"/>
              <a:t>data points is changed.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On </a:t>
            </a:r>
            <a:r>
              <a:rPr lang="en-US" sz="2000" dirty="0"/>
              <a:t>the other hand, the </a:t>
            </a:r>
            <a:r>
              <a:rPr lang="en-US" sz="2000" b="1" dirty="0">
                <a:solidFill>
                  <a:srgbClr val="FF6600"/>
                </a:solidFill>
              </a:rPr>
              <a:t>direction of the tangent </a:t>
            </a:r>
            <a:r>
              <a:rPr lang="en-US" sz="2000" b="1" dirty="0" smtClean="0">
                <a:solidFill>
                  <a:srgbClr val="FF6600"/>
                </a:solidFill>
              </a:rPr>
              <a:t>vectors </a:t>
            </a:r>
            <a:r>
              <a:rPr lang="en-US" sz="2000" dirty="0"/>
              <a:t>controls </a:t>
            </a:r>
            <a:endParaRPr lang="en-US" sz="2000" dirty="0" smtClean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b="1" dirty="0">
                <a:solidFill>
                  <a:srgbClr val="0000FF"/>
                </a:solidFill>
              </a:rPr>
              <a:t>shape of the cubic segments </a:t>
            </a:r>
            <a:r>
              <a:rPr lang="en-US" sz="2000" dirty="0"/>
              <a:t>at their points. </a:t>
            </a:r>
          </a:p>
        </p:txBody>
      </p:sp>
    </p:spTree>
    <p:extLst>
      <p:ext uri="{BB962C8B-B14F-4D97-AF65-F5344CB8AC3E}">
        <p14:creationId xmlns:p14="http://schemas.microsoft.com/office/powerpoint/2010/main" val="123223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Normalized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N</a:t>
                </a:r>
                <a:r>
                  <a:rPr lang="en-GB" dirty="0" err="1" smtClean="0"/>
                  <a:t>ormalized</a:t>
                </a:r>
                <a:r>
                  <a:rPr lang="en-GB" dirty="0" smtClean="0"/>
                  <a:t> parameter </a:t>
                </a:r>
                <a:r>
                  <a:rPr lang="en-GB" dirty="0"/>
                  <a:t>ranges for all cubic segments </a:t>
                </a:r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 smtClean="0"/>
                  <a:t> for each segment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69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76610" y="2442370"/>
                <a:ext cx="6590779" cy="27489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  <m:e/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/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/>
                              <m:e/>
                              <m:e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3(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610" y="2442370"/>
                <a:ext cx="6590779" cy="27489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118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Coefficient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00300" y="1690689"/>
                <a:ext cx="3841628" cy="19715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3(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Sup>
                            <m:sSub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sub>
                              </m:s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300" y="1690689"/>
                <a:ext cx="3841628" cy="19715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52312" y="4372873"/>
                <a:ext cx="4039376" cy="1229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12" y="4372873"/>
                <a:ext cx="4039376" cy="12298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41928" y="5829300"/>
                <a:ext cx="16710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928" y="5829300"/>
                <a:ext cx="1671035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2920" r="-2555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88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11145</TotalTime>
  <Words>402</Words>
  <Application>Microsoft Office PowerPoint</Application>
  <PresentationFormat>On-screen Show (4:3)</PresentationFormat>
  <Paragraphs>98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Droid Sans</vt:lpstr>
      <vt:lpstr>Segoe UI</vt:lpstr>
      <vt:lpstr>Wingdings</vt:lpstr>
      <vt:lpstr>Wingdings 3</vt:lpstr>
      <vt:lpstr>Office Theme</vt:lpstr>
      <vt:lpstr>CS552: Computer Graphics</vt:lpstr>
      <vt:lpstr>Recap</vt:lpstr>
      <vt:lpstr>Objective</vt:lpstr>
      <vt:lpstr>Parametric cubic spline segment </vt:lpstr>
      <vt:lpstr>Parametric cubic spline segment </vt:lpstr>
      <vt:lpstr>Piecewise spline</vt:lpstr>
      <vt:lpstr>Basis functions</vt:lpstr>
      <vt:lpstr>Normalized Parameters</vt:lpstr>
      <vt:lpstr>Coefficient matrix</vt:lpstr>
      <vt:lpstr>Normalized Parameters</vt:lpstr>
      <vt:lpstr>Normalized Parameters</vt:lpstr>
      <vt:lpstr>Choice of boundary condition</vt:lpstr>
      <vt:lpstr>Boundary condition</vt:lpstr>
      <vt:lpstr>End conditions</vt:lpstr>
      <vt:lpstr>Numerical Problem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343</cp:revision>
  <dcterms:created xsi:type="dcterms:W3CDTF">2015-07-15T04:13:21Z</dcterms:created>
  <dcterms:modified xsi:type="dcterms:W3CDTF">2016-02-19T05:52:01Z</dcterms:modified>
</cp:coreProperties>
</file>