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3" r:id="rId3"/>
    <p:sldId id="272" r:id="rId4"/>
    <p:sldId id="267" r:id="rId5"/>
    <p:sldId id="268" r:id="rId6"/>
    <p:sldId id="269" r:id="rId7"/>
    <p:sldId id="270" r:id="rId8"/>
    <p:sldId id="271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van Dam" initials="avd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91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16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E576F-7609-44C6-B09A-51AB25D9D54F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B5B7F-0502-402B-994A-14016919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37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4DDB9-D0E1-4D6C-881F-F350A5C90C9B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E94F6-4247-404F-8692-559D5438C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6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04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11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31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74320" lvl="0" indent="-27432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0000"/>
                </a:solidFill>
                <a:effectLst/>
                <a:uLnTx/>
                <a:uFillTx/>
                <a:latin typeface="Droid Sans"/>
                <a:ea typeface="+mj-ea"/>
                <a:cs typeface="Segoe UI" pitchFamily="34" charset="0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0" lang="en-US" sz="3200" b="1" kern="1200" spc="0" baseline="0" dirty="0">
          <a:solidFill>
            <a:srgbClr val="920000"/>
          </a:solidFill>
          <a:latin typeface="+mn-lt"/>
          <a:ea typeface="+mj-ea"/>
          <a:cs typeface="Segoe UI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Font typeface="Courier New" panose="02070309020205020404" pitchFamily="49" charset="0"/>
        <a:buChar char="o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Ø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B050"/>
        </a:buClr>
        <a:buFont typeface="Wingdings" panose="05000000000000000000" pitchFamily="2" charset="2"/>
        <a:buChar char="§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030A0"/>
        </a:buClr>
        <a:buFont typeface="Arial" panose="020B0604020202020204" pitchFamily="34" charset="0"/>
        <a:buChar char="•"/>
        <a:defRPr kumimoji="0" 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624639"/>
            <a:ext cx="8207062" cy="2387600"/>
          </a:xfrm>
        </p:spPr>
        <p:txBody>
          <a:bodyPr/>
          <a:lstStyle/>
          <a:p>
            <a:r>
              <a:rPr lang="en-GB" dirty="0" smtClean="0"/>
              <a:t>CS552: 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80445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19: </a:t>
            </a:r>
            <a:r>
              <a:rPr lang="en-US" sz="3200" dirty="0" smtClean="0"/>
              <a:t>Bezier Curves</a:t>
            </a:r>
            <a:endParaRPr lang="en-GB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Cubic polynomial</a:t>
            </a:r>
          </a:p>
          <a:p>
            <a:endParaRPr lang="en-US" dirty="0"/>
          </a:p>
          <a:p>
            <a:r>
              <a:rPr lang="en-US" dirty="0" smtClean="0"/>
              <a:t> Properties of cubic polynomials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1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After completing this lecture students will be able to</a:t>
            </a:r>
          </a:p>
          <a:p>
            <a:endParaRPr lang="en-US" dirty="0"/>
          </a:p>
          <a:p>
            <a:pPr lvl="1"/>
            <a:r>
              <a:rPr lang="en-US" dirty="0" smtClean="0"/>
              <a:t> Differentiate between Cubic spline and Bezier curves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 Prove important properties of Bezier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9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Bezier </a:t>
            </a:r>
            <a:r>
              <a:rPr lang="en-US" altLang="en-US" dirty="0" smtClean="0"/>
              <a:t>Curves</a:t>
            </a:r>
            <a:endParaRPr lang="en-US" altLang="en-US" dirty="0"/>
          </a:p>
        </p:txBody>
      </p:sp>
      <p:sp>
        <p:nvSpPr>
          <p:cNvPr id="6932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Different choices of basis functions give different curves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Choice of basis determines how the control points influence the curve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In </a:t>
            </a:r>
            <a:r>
              <a:rPr lang="en-US" altLang="en-US" dirty="0" err="1"/>
              <a:t>Hermite</a:t>
            </a:r>
            <a:r>
              <a:rPr lang="en-US" altLang="en-US" dirty="0"/>
              <a:t> case, two control points define endpoints, and two more define parametric derivatives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For Bezier curves, two control points define endpoints, and two control the tangents at the endpoints in a geometric way</a:t>
            </a:r>
          </a:p>
        </p:txBody>
      </p:sp>
    </p:spTree>
    <p:extLst>
      <p:ext uri="{BB962C8B-B14F-4D97-AF65-F5344CB8AC3E}">
        <p14:creationId xmlns:p14="http://schemas.microsoft.com/office/powerpoint/2010/main" val="13791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3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3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3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Bezier </a:t>
            </a:r>
            <a:r>
              <a:rPr lang="en-US" altLang="en-US" dirty="0" smtClean="0"/>
              <a:t>Curves</a:t>
            </a:r>
            <a:endParaRPr lang="en-US" altLang="en-US" dirty="0"/>
          </a:p>
        </p:txBody>
      </p:sp>
      <p:sp>
        <p:nvSpPr>
          <p:cNvPr id="69427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user supplies </a:t>
            </a:r>
            <a:r>
              <a:rPr lang="en-US" altLang="en-US" i="1" dirty="0"/>
              <a:t>d</a:t>
            </a:r>
            <a:r>
              <a:rPr lang="en-US" altLang="en-US" dirty="0"/>
              <a:t> control points, </a:t>
            </a:r>
            <a:r>
              <a:rPr lang="en-US" altLang="en-US" b="1" i="1" dirty="0" smtClean="0"/>
              <a:t>p</a:t>
            </a:r>
            <a:r>
              <a:rPr lang="en-US" altLang="en-US" i="1" baseline="-25000" dirty="0" smtClean="0"/>
              <a:t>i</a:t>
            </a:r>
          </a:p>
          <a:p>
            <a:endParaRPr lang="en-US" altLang="en-US" i="1" baseline="-25000" dirty="0"/>
          </a:p>
          <a:p>
            <a:r>
              <a:rPr lang="en-US" altLang="en-US" dirty="0"/>
              <a:t>Write the curve as: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The </a:t>
            </a:r>
            <a:r>
              <a:rPr lang="en-US" altLang="en-US" dirty="0"/>
              <a:t>functions </a:t>
            </a:r>
            <a:r>
              <a:rPr lang="en-US" altLang="en-US" i="1" dirty="0"/>
              <a:t>B</a:t>
            </a:r>
            <a:r>
              <a:rPr lang="en-US" altLang="en-US" i="1" baseline="-25000" dirty="0"/>
              <a:t>i</a:t>
            </a:r>
            <a:r>
              <a:rPr lang="en-US" altLang="en-US" i="1" baseline="30000" dirty="0"/>
              <a:t>d</a:t>
            </a:r>
            <a:r>
              <a:rPr lang="en-US" altLang="en-US" dirty="0"/>
              <a:t> are the </a:t>
            </a:r>
            <a:r>
              <a:rPr lang="en-US" altLang="en-US" i="1" dirty="0"/>
              <a:t>Bernstein polynomials</a:t>
            </a:r>
            <a:r>
              <a:rPr lang="en-US" altLang="en-US" dirty="0"/>
              <a:t> of degree </a:t>
            </a:r>
            <a:r>
              <a:rPr lang="en-US" altLang="en-US" i="1" dirty="0"/>
              <a:t>d</a:t>
            </a:r>
            <a:r>
              <a:rPr lang="en-US" altLang="en-US" dirty="0"/>
              <a:t> </a:t>
            </a:r>
          </a:p>
          <a:p>
            <a:pPr marL="342900" lvl="1" indent="0">
              <a:buNone/>
            </a:pPr>
            <a:endParaRPr lang="en-US" altLang="en-US" dirty="0"/>
          </a:p>
          <a:p>
            <a:r>
              <a:rPr lang="en-US" altLang="en-US" dirty="0"/>
              <a:t>This equation can be written as a matrix equation </a:t>
            </a:r>
            <a:r>
              <a:rPr lang="en-US" altLang="en-US" dirty="0" smtClean="0"/>
              <a:t>also</a:t>
            </a:r>
            <a:endParaRPr lang="en-US" altLang="en-US" dirty="0"/>
          </a:p>
        </p:txBody>
      </p:sp>
      <p:graphicFrame>
        <p:nvGraphicFramePr>
          <p:cNvPr id="694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396616"/>
              </p:ext>
            </p:extLst>
          </p:nvPr>
        </p:nvGraphicFramePr>
        <p:xfrm>
          <a:off x="1484313" y="2790825"/>
          <a:ext cx="20320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3" imgW="1041120" imgH="431640" progId="Equation.3">
                  <p:embed/>
                </p:oleObj>
              </mc:Choice>
              <mc:Fallback>
                <p:oleObj name="Equation" r:id="rId3" imgW="1041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313" y="2790825"/>
                        <a:ext cx="20320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42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981468"/>
              </p:ext>
            </p:extLst>
          </p:nvPr>
        </p:nvGraphicFramePr>
        <p:xfrm>
          <a:off x="4371975" y="2790825"/>
          <a:ext cx="27527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5" imgW="1320480" imgH="457200" progId="Equation.3">
                  <p:embed/>
                </p:oleObj>
              </mc:Choice>
              <mc:Fallback>
                <p:oleObj name="Equation" r:id="rId5" imgW="13204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1975" y="2790825"/>
                        <a:ext cx="275272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126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Bezier Basis Functions for </a:t>
            </a:r>
            <a:r>
              <a:rPr lang="en-US" altLang="en-US" i="1"/>
              <a:t>d</a:t>
            </a:r>
            <a:r>
              <a:rPr lang="en-US" altLang="en-US"/>
              <a:t>=3</a:t>
            </a:r>
          </a:p>
        </p:txBody>
      </p:sp>
      <p:graphicFrame>
        <p:nvGraphicFramePr>
          <p:cNvPr id="695301" name="Object 5"/>
          <p:cNvGraphicFramePr>
            <a:graphicFrameLocks noChangeAspect="1"/>
          </p:cNvGraphicFramePr>
          <p:nvPr/>
        </p:nvGraphicFramePr>
        <p:xfrm>
          <a:off x="1450975" y="1520825"/>
          <a:ext cx="6870700" cy="421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Chart" r:id="rId3" imgW="6200850" imgH="3886106" progId="Excel.Chart.8">
                  <p:embed followColorScheme="full"/>
                </p:oleObj>
              </mc:Choice>
              <mc:Fallback>
                <p:oleObj name="Chart" r:id="rId3" imgW="6200850" imgH="3886106" progId="Excel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75" y="1520825"/>
                        <a:ext cx="6870700" cy="421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630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Bezier Curves</a:t>
            </a:r>
          </a:p>
        </p:txBody>
      </p:sp>
      <p:pic>
        <p:nvPicPr>
          <p:cNvPr id="6963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71600"/>
            <a:ext cx="6426200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11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Bezier Curve Properties</a:t>
            </a:r>
          </a:p>
        </p:txBody>
      </p:sp>
      <p:sp>
        <p:nvSpPr>
          <p:cNvPr id="6973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The first and last control points are </a:t>
            </a:r>
            <a:r>
              <a:rPr lang="en-US" altLang="en-US" dirty="0" smtClean="0"/>
              <a:t>interpolated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Affine invariant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The curve lies entirely within the convex hull of its control points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The </a:t>
            </a:r>
            <a:r>
              <a:rPr lang="en-US" altLang="en-US" dirty="0"/>
              <a:t>tangent to the curve at the first control point is along the line joining the first and second control points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The tangent at the last control point is along the line joining the second last and last control </a:t>
            </a:r>
            <a:r>
              <a:rPr lang="en-US" altLang="en-US" dirty="0" smtClean="0"/>
              <a:t>points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105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7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7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4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Next Lecture: </a:t>
            </a:r>
            <a:r>
              <a:rPr lang="en-US" sz="2400" b="1" dirty="0" smtClean="0">
                <a:solidFill>
                  <a:srgbClr val="0000FF"/>
                </a:solidFill>
              </a:rPr>
              <a:t>Bezier Curve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12030</TotalTime>
  <Words>221</Words>
  <Application>Microsoft Office PowerPoint</Application>
  <PresentationFormat>On-screen Show (4:3)</PresentationFormat>
  <Paragraphs>40</Paragraphs>
  <Slides>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Courier New</vt:lpstr>
      <vt:lpstr>Droid Sans</vt:lpstr>
      <vt:lpstr>Segoe UI</vt:lpstr>
      <vt:lpstr>Wingdings</vt:lpstr>
      <vt:lpstr>Wingdings 3</vt:lpstr>
      <vt:lpstr>Office Theme</vt:lpstr>
      <vt:lpstr>Equation</vt:lpstr>
      <vt:lpstr>Chart</vt:lpstr>
      <vt:lpstr>CS552: Computer Graphics</vt:lpstr>
      <vt:lpstr>Recap</vt:lpstr>
      <vt:lpstr>Objective</vt:lpstr>
      <vt:lpstr>Bezier Curves</vt:lpstr>
      <vt:lpstr>Bezier Curves</vt:lpstr>
      <vt:lpstr>Bezier Basis Functions for d=3</vt:lpstr>
      <vt:lpstr>Some Bezier Curves</vt:lpstr>
      <vt:lpstr>Bezier Curve Properties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359</cp:revision>
  <dcterms:created xsi:type="dcterms:W3CDTF">2015-07-15T04:13:21Z</dcterms:created>
  <dcterms:modified xsi:type="dcterms:W3CDTF">2016-02-25T17:12:49Z</dcterms:modified>
</cp:coreProperties>
</file>