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76" r:id="rId1"/>
  </p:sldMasterIdLst>
  <p:notesMasterIdLst>
    <p:notesMasterId r:id="rId18"/>
  </p:notesMasterIdLst>
  <p:handoutMasterIdLst>
    <p:handoutMasterId r:id="rId19"/>
  </p:handoutMasterIdLst>
  <p:sldIdLst>
    <p:sldId id="256" r:id="rId2"/>
    <p:sldId id="283" r:id="rId3"/>
    <p:sldId id="282" r:id="rId4"/>
    <p:sldId id="267" r:id="rId5"/>
    <p:sldId id="268" r:id="rId6"/>
    <p:sldId id="269" r:id="rId7"/>
    <p:sldId id="275" r:id="rId8"/>
    <p:sldId id="274" r:id="rId9"/>
    <p:sldId id="276" r:id="rId10"/>
    <p:sldId id="277" r:id="rId11"/>
    <p:sldId id="278" r:id="rId12"/>
    <p:sldId id="272" r:id="rId13"/>
    <p:sldId id="279" r:id="rId14"/>
    <p:sldId id="280" r:id="rId15"/>
    <p:sldId id="281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y van Dam" initials="avd" lastIdx="3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5B9BD5"/>
    <a:srgbClr val="0000FF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91" autoAdjust="0"/>
    <p:restoredTop sz="94434" autoAdjust="0"/>
  </p:normalViewPr>
  <p:slideViewPr>
    <p:cSldViewPr snapToGrid="0">
      <p:cViewPr varScale="1">
        <p:scale>
          <a:sx n="67" d="100"/>
          <a:sy n="67" d="100"/>
        </p:scale>
        <p:origin x="89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AE576F-7609-44C6-B09A-51AB25D9D54F}" type="datetimeFigureOut">
              <a:rPr lang="en-US" smtClean="0"/>
              <a:t>2/25/2016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3B5B7F-0502-402B-994A-140169190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3378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14DDB9-D0E1-4D6C-881F-F350A5C90C9B}" type="datetimeFigureOut">
              <a:rPr lang="en-US" smtClean="0"/>
              <a:t>2/25/2016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2E94F6-4247-404F-8692-559D5438C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363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2E94F6-4247-404F-8692-559D5438C4F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6825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2E94F6-4247-404F-8692-559D5438C4F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1312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>
            <a:normAutofit/>
          </a:bodyPr>
          <a:lstStyle>
            <a:lvl1pPr algn="ctr">
              <a:defRPr sz="4000" b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rgbClr val="C00000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11/19/02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(c) 2002, University of Wisconsin, CS 559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853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11/19/02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(c) 2002, University of Wisconsin, CS 559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699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11/19/02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(c) 2002, University of Wisconsin, CS 559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391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71450" indent="-171450">
              <a:defRPr kumimoji="0"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74320" lvl="0" indent="-27432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11/19/02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(c) 2002, University of Wisconsin, CS 559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867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11/19/02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(c) 2002, University of Wisconsin, CS 559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755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11/19/02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(c) 2002, University of Wisconsin, CS 559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6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11/19/02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(c) 2002, University of Wisconsin, CS 559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571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11/19/02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(c) 2002, University of Wisconsin, CS 559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08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11/19/02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(c) 2002, University of Wisconsin, CS 559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787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11/19/02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(c) 2002, University of Wisconsin, CS 559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05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11/19/02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(c) 2002, University of Wisconsin, CS 559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349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20000"/>
                </a:solidFill>
                <a:effectLst/>
                <a:uLnTx/>
                <a:uFillTx/>
                <a:latin typeface="Droid Sans"/>
                <a:ea typeface="+mj-ea"/>
                <a:cs typeface="Segoe UI" pitchFamily="34" charset="0"/>
              </a:rPr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74320" lvl="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11/19/02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smtClean="0"/>
              <a:t>(c) 2002, University of Wisconsin, CS 559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804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0" lang="en-US" sz="3200" b="1" kern="1200" spc="0" baseline="0" dirty="0">
          <a:solidFill>
            <a:srgbClr val="920000"/>
          </a:solidFill>
          <a:latin typeface="+mn-lt"/>
          <a:ea typeface="+mj-ea"/>
          <a:cs typeface="Segoe UI" pitchFamily="34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0" 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C00000"/>
        </a:buClr>
        <a:buFont typeface="Courier New" panose="02070309020205020404" pitchFamily="49" charset="0"/>
        <a:buChar char="o"/>
        <a:defRPr kumimoji="0" 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" panose="05000000000000000000" pitchFamily="2" charset="2"/>
        <a:buChar char="Ø"/>
        <a:defRPr kumimoji="0" 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00B050"/>
        </a:buClr>
        <a:buFont typeface="Wingdings" panose="05000000000000000000" pitchFamily="2" charset="2"/>
        <a:buChar char="§"/>
        <a:defRPr kumimoji="0" 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7030A0"/>
        </a:buClr>
        <a:buFont typeface="Arial" panose="020B0604020202020204" pitchFamily="34" charset="0"/>
        <a:buChar char="•"/>
        <a:defRPr kumimoji="0" lang="en-US" sz="20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hyperlink" Target="file:///C:\MyData\MyTeaching\Jan-May2016\Computer_Graphics\Lecture_Slide\week8\SubdivisionAlgorithmForBezierCurves.cdf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eg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hyperlink" Target="file:///C:\MyData\MyTeaching\Jan-May2016\Computer_Graphics\Lecture_Slide\week8\RaisingTheDegreeForBezierCurves.cdf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tmp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hyperlink" Target="file:///C:\MyData\MyTeaching\Jan-May2016\Computer_Graphics\Lecture_Slide\week8\BernsteinPolynomials.cdf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file:///C:\MyData\MyTeaching\Jan-May2016\Computer_Graphics\Lecture_Slide\week8\BezierCurveByDeCasteljausAlgorithm.cdf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8467" y="1624639"/>
            <a:ext cx="8207062" cy="2387600"/>
          </a:xfrm>
        </p:spPr>
        <p:txBody>
          <a:bodyPr/>
          <a:lstStyle/>
          <a:p>
            <a:r>
              <a:rPr lang="en-GB" dirty="0" smtClean="0"/>
              <a:t>CS552: Computer Graphics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180445"/>
            <a:ext cx="6858000" cy="1655762"/>
          </a:xfrm>
        </p:spPr>
        <p:txBody>
          <a:bodyPr>
            <a:normAutofit/>
          </a:bodyPr>
          <a:lstStyle/>
          <a:p>
            <a:r>
              <a:rPr lang="en-GB" sz="3200" dirty="0" smtClean="0"/>
              <a:t>Lecture 20: </a:t>
            </a:r>
            <a:r>
              <a:rPr lang="en-US" sz="3200" dirty="0" smtClean="0"/>
              <a:t>Bezier Curves</a:t>
            </a:r>
            <a:endParaRPr lang="en-GB" sz="32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3642" y="838247"/>
            <a:ext cx="1636713" cy="1775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414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 </a:t>
            </a:r>
            <a:r>
              <a:rPr lang="en-US" dirty="0" err="1"/>
              <a:t>Casteljau's</a:t>
            </a:r>
            <a:r>
              <a:rPr lang="en-US" dirty="0"/>
              <a:t> Algorithm</a:t>
            </a:r>
          </a:p>
        </p:txBody>
      </p:sp>
      <p:pic>
        <p:nvPicPr>
          <p:cNvPr id="1026" name="Picture 2" descr="http://www.cs.mtu.edu/~shene/COURSES/cs3621/NOTES/spline/Bezier/de-cast-observation-origina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0263" y="1466850"/>
            <a:ext cx="5629270" cy="513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6948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Subdividing a </a:t>
            </a:r>
            <a:r>
              <a:rPr lang="en-US" dirty="0" err="1"/>
              <a:t>Bézier</a:t>
            </a:r>
            <a:r>
              <a:rPr lang="en-US" dirty="0"/>
              <a:t> </a:t>
            </a:r>
            <a:r>
              <a:rPr lang="en-US" dirty="0" smtClean="0"/>
              <a:t>Curve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 </a:t>
                </a:r>
                <a:r>
                  <a:rPr lang="en-GB" dirty="0" smtClean="0"/>
                  <a:t>Cut </a:t>
                </a:r>
                <a:r>
                  <a:rPr lang="en-GB" dirty="0"/>
                  <a:t>a given Bézier curve at </a:t>
                </a:r>
                <a14:m>
                  <m:oMath xmlns:m="http://schemas.openxmlformats.org/officeDocument/2006/math"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GB" dirty="0"/>
                  <a:t>for some 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GB" dirty="0"/>
                  <a:t> into two curve </a:t>
                </a:r>
                <a:r>
                  <a:rPr lang="en-GB" dirty="0" smtClean="0"/>
                  <a:t>segments</a:t>
                </a:r>
              </a:p>
              <a:p>
                <a:endParaRPr lang="en-GB" dirty="0"/>
              </a:p>
              <a:p>
                <a:r>
                  <a:rPr lang="en-GB" dirty="0" smtClean="0"/>
                  <a:t> Each </a:t>
                </a:r>
                <a:r>
                  <a:rPr lang="en-GB" dirty="0"/>
                  <a:t>of which is still a Bézier curve. </a:t>
                </a:r>
                <a:endParaRPr lang="en-GB" dirty="0" smtClean="0"/>
              </a:p>
              <a:p>
                <a:endParaRPr lang="en-GB" dirty="0"/>
              </a:p>
              <a:p>
                <a:r>
                  <a:rPr lang="en-GB" dirty="0" smtClean="0"/>
                  <a:t> What happens to the control point?</a:t>
                </a:r>
              </a:p>
              <a:p>
                <a:endParaRPr lang="en-GB" dirty="0"/>
              </a:p>
              <a:p>
                <a:r>
                  <a:rPr lang="en-GB" dirty="0" smtClean="0"/>
                  <a:t> What about the degree of the resultant curves?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96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092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dirty="0" smtClean="0"/>
                  <a:t>Given a set of </a:t>
                </a:r>
                <a14:m>
                  <m:oMath xmlns:m="http://schemas.openxmlformats.org/officeDocument/2006/math">
                    <m:r>
                      <a:rPr lang="en-GB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GB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GB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GB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b="1" dirty="0">
                    <a:solidFill>
                      <a:srgbClr val="0000FF"/>
                    </a:solidFill>
                  </a:rPr>
                  <a:t>control points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GB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GB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GB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GB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GB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1" dirty="0" err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GB" b="1" i="1" dirty="0" err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en-GB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/>
                  <a:t>and a parameter value </a:t>
                </a:r>
                <a14:m>
                  <m:oMath xmlns:m="http://schemas.openxmlformats.org/officeDocument/2006/math">
                    <m:r>
                      <a:rPr lang="en-GB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r>
                  <a:rPr lang="en-GB" b="1" dirty="0" smtClean="0">
                    <a:solidFill>
                      <a:srgbClr val="0000FF"/>
                    </a:solidFill>
                  </a:rPr>
                  <a:t> </a:t>
                </a:r>
                <a:r>
                  <a:rPr lang="en-GB" b="1" dirty="0">
                    <a:solidFill>
                      <a:srgbClr val="0000FF"/>
                    </a:solidFill>
                  </a:rPr>
                  <a:t>in </a:t>
                </a:r>
                <a14:m>
                  <m:oMath xmlns:m="http://schemas.openxmlformats.org/officeDocument/2006/math">
                    <m:r>
                      <a:rPr lang="en-GB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GB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GB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GB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]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endParaRPr lang="en-GB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dirty="0" smtClean="0"/>
                  <a:t>We </a:t>
                </a:r>
                <a:r>
                  <a:rPr lang="en-GB" dirty="0"/>
                  <a:t>want to find </a:t>
                </a:r>
                <a:r>
                  <a:rPr lang="en-GB" b="1" dirty="0" smtClean="0">
                    <a:solidFill>
                      <a:srgbClr val="FF6600"/>
                    </a:solidFill>
                  </a:rPr>
                  <a:t>two sets of </a:t>
                </a:r>
                <a14:m>
                  <m:oMath xmlns:m="http://schemas.openxmlformats.org/officeDocument/2006/math">
                    <m:r>
                      <a:rPr lang="en-GB" b="1" i="1" dirty="0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GB" b="1" i="1" dirty="0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b="1" i="1" dirty="0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GB" b="1" dirty="0">
                    <a:solidFill>
                      <a:srgbClr val="FF6600"/>
                    </a:solidFill>
                  </a:rPr>
                  <a:t> control points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solidFill>
                              <a:srgbClr val="FF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1" dirty="0" smtClean="0">
                            <a:solidFill>
                              <a:srgbClr val="FF0066"/>
                            </a:solidFill>
                            <a:latin typeface="Cambria Math" panose="02040503050406030204" pitchFamily="18" charset="0"/>
                          </a:rPr>
                          <m:t>𝑸</m:t>
                        </m:r>
                      </m:e>
                      <m:sub>
                        <m:r>
                          <a:rPr lang="en-GB" b="1" i="1" dirty="0" smtClean="0">
                            <a:solidFill>
                              <a:srgbClr val="FF0066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GB" b="1" i="1" dirty="0" smtClean="0">
                        <a:solidFill>
                          <a:srgbClr val="FF0066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1" i="1" dirty="0" smtClean="0">
                            <a:solidFill>
                              <a:srgbClr val="FF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1" dirty="0" smtClean="0">
                            <a:solidFill>
                              <a:srgbClr val="FF0066"/>
                            </a:solidFill>
                            <a:latin typeface="Cambria Math" panose="02040503050406030204" pitchFamily="18" charset="0"/>
                          </a:rPr>
                          <m:t>𝑸</m:t>
                        </m:r>
                      </m:e>
                      <m:sub>
                        <m:r>
                          <a:rPr lang="en-GB" b="1" i="1" dirty="0" smtClean="0">
                            <a:solidFill>
                              <a:srgbClr val="FF0066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GB" b="1" i="1" dirty="0" smtClean="0">
                        <a:solidFill>
                          <a:srgbClr val="FF0066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1" i="1" dirty="0" smtClean="0">
                            <a:solidFill>
                              <a:srgbClr val="FF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1" dirty="0" smtClean="0">
                            <a:solidFill>
                              <a:srgbClr val="FF0066"/>
                            </a:solidFill>
                            <a:latin typeface="Cambria Math" panose="02040503050406030204" pitchFamily="18" charset="0"/>
                          </a:rPr>
                          <m:t>𝑸</m:t>
                        </m:r>
                      </m:e>
                      <m:sub>
                        <m:r>
                          <a:rPr lang="en-GB" b="1" i="1" dirty="0" smtClean="0">
                            <a:solidFill>
                              <a:srgbClr val="FF0066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GB" b="1" i="1" dirty="0" smtClean="0">
                        <a:solidFill>
                          <a:srgbClr val="FF0066"/>
                        </a:solidFill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b="1" i="1" dirty="0" smtClean="0">
                            <a:solidFill>
                              <a:srgbClr val="FF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1" dirty="0" err="1">
                            <a:solidFill>
                              <a:srgbClr val="FF0066"/>
                            </a:solidFill>
                            <a:latin typeface="Cambria Math" panose="02040503050406030204" pitchFamily="18" charset="0"/>
                          </a:rPr>
                          <m:t>𝑸</m:t>
                        </m:r>
                      </m:e>
                      <m:sub>
                        <m:r>
                          <a:rPr lang="en-GB" b="1" i="1" dirty="0" err="1">
                            <a:solidFill>
                              <a:srgbClr val="FF0066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en-GB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GB" b="1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GB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1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GB" b="1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GB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1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GB" b="1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GB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b="1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GB" b="1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en-GB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/>
                  <a:t>such that </a:t>
                </a:r>
                <a:endParaRPr lang="en-GB" dirty="0" smtClean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dirty="0" smtClean="0"/>
                  <a:t>The </a:t>
                </a:r>
                <a:r>
                  <a:rPr lang="en-GB" dirty="0" err="1"/>
                  <a:t>Bézier</a:t>
                </a:r>
                <a:r>
                  <a:rPr lang="en-GB" dirty="0"/>
                  <a:t> curve defined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solidFill>
                              <a:srgbClr val="FF00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1" dirty="0" smtClean="0">
                            <a:solidFill>
                              <a:srgbClr val="FF0066"/>
                            </a:solidFill>
                            <a:latin typeface="Cambria Math" panose="02040503050406030204" pitchFamily="18" charset="0"/>
                          </a:rPr>
                          <m:t>𝑸</m:t>
                        </m:r>
                      </m:e>
                      <m:sub>
                        <m:r>
                          <a:rPr lang="en-GB" b="1" i="1" dirty="0" smtClean="0">
                            <a:solidFill>
                              <a:srgbClr val="FF0066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GB" b="1" i="1" dirty="0" smtClean="0">
                        <a:solidFill>
                          <a:srgbClr val="FF0066"/>
                        </a:solidFill>
                        <a:latin typeface="Cambria Math" panose="02040503050406030204" pitchFamily="18" charset="0"/>
                      </a:rPr>
                      <m:t>′</m:t>
                    </m:r>
                    <m:r>
                      <a:rPr lang="en-GB" b="1" i="1" dirty="0" smtClean="0">
                        <a:solidFill>
                          <a:srgbClr val="FF0066"/>
                        </a:solidFill>
                        <a:latin typeface="Cambria Math" panose="02040503050406030204" pitchFamily="18" charset="0"/>
                      </a:rPr>
                      <m:t>𝒔</m:t>
                    </m:r>
                  </m:oMath>
                </a14:m>
                <a:r>
                  <a:rPr lang="en-GB" b="1" dirty="0">
                    <a:solidFill>
                      <a:srgbClr val="FF0066"/>
                    </a:solidFill>
                  </a:rPr>
                  <a:t> </a:t>
                </a:r>
                <a:r>
                  <a:rPr lang="en-GB" dirty="0"/>
                  <a:t>(resp.,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GB" b="1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GB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′</m:t>
                    </m:r>
                    <m:r>
                      <a:rPr lang="en-GB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𝒔</m:t>
                    </m:r>
                  </m:oMath>
                </a14:m>
                <a:r>
                  <a:rPr lang="en-GB" dirty="0"/>
                  <a:t>) is the piece of the original </a:t>
                </a:r>
                <a:r>
                  <a:rPr lang="en-GB" dirty="0" err="1"/>
                  <a:t>Bézier</a:t>
                </a:r>
                <a:r>
                  <a:rPr lang="en-GB" dirty="0"/>
                  <a:t> curve on </a:t>
                </a:r>
                <a14:m>
                  <m:oMath xmlns:m="http://schemas.openxmlformats.org/officeDocument/2006/math">
                    <m:r>
                      <a:rPr lang="en-GB" b="1" i="1" dirty="0" smtClean="0">
                        <a:solidFill>
                          <a:srgbClr val="FF0066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GB" b="1" i="1" dirty="0" smtClean="0">
                        <a:solidFill>
                          <a:srgbClr val="FF0066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GB" b="1" i="1" dirty="0" smtClean="0">
                        <a:solidFill>
                          <a:srgbClr val="FF0066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b="1" i="1" dirty="0" smtClean="0">
                        <a:solidFill>
                          <a:srgbClr val="FF0066"/>
                        </a:solidFill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GB" b="1" i="1" dirty="0" smtClean="0">
                        <a:solidFill>
                          <a:srgbClr val="FF0066"/>
                        </a:solidFill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r>
                  <a:rPr lang="en-GB" dirty="0"/>
                  <a:t>(resp., </a:t>
                </a:r>
                <a14:m>
                  <m:oMath xmlns:m="http://schemas.openxmlformats.org/officeDocument/2006/math">
                    <m:r>
                      <a:rPr lang="en-GB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GB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GB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GB" b="1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GB" dirty="0"/>
                  <a:t>).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7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6737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Subdividing Bezier Curve</a:t>
            </a:r>
            <a:endParaRPr lang="en-US" dirty="0"/>
          </a:p>
        </p:txBody>
      </p:sp>
      <p:sp>
        <p:nvSpPr>
          <p:cNvPr id="4" name="Action Button: Custom 3">
            <a:hlinkClick r:id="rId2" action="ppaction://program" highlightClick="1"/>
          </p:cNvPr>
          <p:cNvSpPr/>
          <p:nvPr/>
        </p:nvSpPr>
        <p:spPr>
          <a:xfrm>
            <a:off x="6225382" y="4730749"/>
            <a:ext cx="2533650" cy="552450"/>
          </a:xfrm>
          <a:prstGeom prst="actionButtonBlan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Play Animation</a:t>
            </a:r>
            <a:endParaRPr lang="en-US" dirty="0"/>
          </a:p>
        </p:txBody>
      </p:sp>
      <p:pic>
        <p:nvPicPr>
          <p:cNvPr id="2052" name="Picture 4" descr="http://www.cs.mtu.edu/~shene/COURSES/cs3621/NOTES/spline/Bezier/b-sub-lef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9450" y="1595437"/>
            <a:ext cx="2590800" cy="2181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://www.cs.mtu.edu/~shene/COURSES/cs3621/NOTES/spline/Bezier/b-sub-master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93" y="1595437"/>
            <a:ext cx="2590800" cy="2181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://www.cs.mtu.edu/~shene/COURSES/cs3621/NOTES/spline/Bezier/b-sub-right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6807" y="1595437"/>
            <a:ext cx="2590800" cy="2181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http://www.cs.mtu.edu/~shene/COURSES/cs3621/NOTES/spline/Bezier/b-sub-result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4141" y="3957636"/>
            <a:ext cx="2590800" cy="2181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4949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Degree Elevation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49" y="1690689"/>
                <a:ext cx="7886700" cy="4351338"/>
              </a:xfrm>
            </p:spPr>
            <p:txBody>
              <a:bodyPr/>
              <a:lstStyle/>
              <a:p>
                <a:r>
                  <a:rPr lang="en-GB" dirty="0" smtClean="0"/>
                  <a:t>In an application it is desired that all </a:t>
                </a:r>
                <a:r>
                  <a:rPr lang="en-GB" dirty="0"/>
                  <a:t>involved curves to have the same </a:t>
                </a:r>
                <a:r>
                  <a:rPr lang="en-GB" dirty="0" smtClean="0"/>
                  <a:t>degree</a:t>
                </a:r>
              </a:p>
              <a:p>
                <a:endParaRPr lang="en-GB" dirty="0"/>
              </a:p>
              <a:p>
                <a:r>
                  <a:rPr lang="en-GB" dirty="0" smtClean="0"/>
                  <a:t> Increase </a:t>
                </a:r>
                <a:r>
                  <a:rPr lang="en-GB" dirty="0"/>
                  <a:t>the degree of a Bézier curve </a:t>
                </a:r>
                <a:r>
                  <a:rPr lang="en-GB" i="1" dirty="0"/>
                  <a:t>without</a:t>
                </a:r>
                <a:r>
                  <a:rPr lang="en-GB" dirty="0"/>
                  <a:t> changing its shape</a:t>
                </a:r>
                <a:r>
                  <a:rPr lang="en-GB" dirty="0" smtClean="0"/>
                  <a:t>. </a:t>
                </a:r>
              </a:p>
              <a:p>
                <a:endParaRPr lang="en-GB" dirty="0"/>
              </a:p>
              <a:p>
                <a:r>
                  <a:rPr lang="en-GB" dirty="0"/>
                  <a:t> </a:t>
                </a:r>
                <a:r>
                  <a:rPr lang="en-GB" dirty="0" smtClean="0"/>
                  <a:t>Degree elevation</a:t>
                </a:r>
              </a:p>
              <a:p>
                <a:endParaRPr lang="en-GB" dirty="0"/>
              </a:p>
              <a:p>
                <a:r>
                  <a:rPr lang="en-GB" dirty="0" smtClean="0"/>
                  <a:t>Existing degree = n; elevated degree = n+1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Existing control points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 smtClean="0"/>
                  <a:t>; New control points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 smtClean="0"/>
                  <a:t>,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&amp;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49" y="1690689"/>
                <a:ext cx="7886700" cy="4351338"/>
              </a:xfrm>
              <a:blipFill rotWithShape="0">
                <a:blip r:embed="rId2"/>
                <a:stretch>
                  <a:fillRect l="-696" t="-1261" r="-3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057946" y="5966131"/>
                <a:ext cx="5028107" cy="69153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num>
                        <m:den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den>
                      </m:f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num>
                            <m:den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den>
                          </m:f>
                        </m:e>
                      </m:d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𝒏</m:t>
                      </m:r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946" y="5966131"/>
                <a:ext cx="5028107" cy="69153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Action Button: Forward or Next 5">
            <a:hlinkClick r:id="rId4" action="ppaction://program" highlightClick="1"/>
          </p:cNvPr>
          <p:cNvSpPr/>
          <p:nvPr/>
        </p:nvSpPr>
        <p:spPr>
          <a:xfrm>
            <a:off x="7758112" y="5966131"/>
            <a:ext cx="757238" cy="633413"/>
          </a:xfrm>
          <a:prstGeom prst="actionButtonForwardNex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0849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Joining of Two Bezier Curves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5026024"/>
                <a:ext cx="7886700" cy="1717676"/>
              </a:xfrm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dirty="0" smtClean="0"/>
                  <a:t> continuity : Positional continuity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dirty="0"/>
                  <a:t> continuity : </a:t>
                </a:r>
                <a:r>
                  <a:rPr lang="en-US" dirty="0" smtClean="0"/>
                  <a:t>Directional continuity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dirty="0"/>
                  <a:t> continuity : </a:t>
                </a:r>
                <a:r>
                  <a:rPr lang="en-US" dirty="0" smtClean="0"/>
                  <a:t>Geometric/ Tangent continuity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continuity : </a:t>
                </a:r>
                <a:r>
                  <a:rPr lang="en-US" dirty="0" smtClean="0"/>
                  <a:t>Curvature continuity</a:t>
                </a:r>
                <a:endParaRPr lang="en-US" dirty="0"/>
              </a:p>
              <a:p>
                <a:pPr>
                  <a:lnSpc>
                    <a:spcPct val="100000"/>
                  </a:lnSpc>
                </a:pPr>
                <a:endParaRPr lang="en-US" dirty="0"/>
              </a:p>
              <a:p>
                <a:pPr>
                  <a:lnSpc>
                    <a:spcPct val="100000"/>
                  </a:lnSpc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5026024"/>
                <a:ext cx="7886700" cy="1717676"/>
              </a:xfrm>
              <a:blipFill rotWithShape="0">
                <a:blip r:embed="rId2"/>
                <a:stretch>
                  <a:fillRect l="-696" t="-1418" b="-7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301" y="1506023"/>
            <a:ext cx="6186488" cy="311799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735903" y="1742419"/>
            <a:ext cx="1415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Hodograph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1092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Next Lecture: </a:t>
            </a:r>
            <a:r>
              <a:rPr lang="en-US" sz="2400" b="1" smtClean="0">
                <a:solidFill>
                  <a:srgbClr val="0000FF"/>
                </a:solidFill>
              </a:rPr>
              <a:t>B Splines</a:t>
            </a:r>
            <a:endParaRPr lang="en-US" sz="24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9522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Bezier curve</a:t>
            </a:r>
          </a:p>
          <a:p>
            <a:endParaRPr lang="en-US" dirty="0"/>
          </a:p>
          <a:p>
            <a:r>
              <a:rPr lang="en-US" dirty="0" smtClean="0"/>
              <a:t> Properties of Bezier curve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821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After completing this lecture students will be able to</a:t>
            </a:r>
          </a:p>
          <a:p>
            <a:endParaRPr lang="en-US" dirty="0"/>
          </a:p>
          <a:p>
            <a:r>
              <a:rPr lang="en-US" dirty="0" smtClean="0"/>
              <a:t> Explain de </a:t>
            </a:r>
            <a:r>
              <a:rPr lang="en-US" dirty="0" err="1" smtClean="0"/>
              <a:t>Casteljau’s</a:t>
            </a:r>
            <a:r>
              <a:rPr lang="en-US" dirty="0" smtClean="0"/>
              <a:t> Algorithm</a:t>
            </a:r>
          </a:p>
          <a:p>
            <a:r>
              <a:rPr lang="en-US" dirty="0"/>
              <a:t> </a:t>
            </a:r>
            <a:r>
              <a:rPr lang="en-US" dirty="0" smtClean="0"/>
              <a:t>Derive mathematical formulation for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Splitting a Bezier curve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Elevating its degree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Joining a pair of curves</a:t>
            </a:r>
          </a:p>
          <a:p>
            <a:pPr lvl="1"/>
            <a:endParaRPr lang="en-US" dirty="0"/>
          </a:p>
          <a:p>
            <a:r>
              <a:rPr lang="en-US" dirty="0" smtClean="0"/>
              <a:t> Solve numerical problems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510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Bézier</a:t>
            </a:r>
            <a:r>
              <a:rPr lang="en-US" dirty="0" smtClean="0"/>
              <a:t> Curve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Bézier</a:t>
            </a:r>
            <a:r>
              <a:rPr lang="en-US" dirty="0" smtClean="0"/>
              <a:t> </a:t>
            </a:r>
            <a:r>
              <a:rPr lang="en-US" dirty="0"/>
              <a:t>equation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410790" y="1776227"/>
                <a:ext cx="2610010" cy="10085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0790" y="1776227"/>
                <a:ext cx="2610010" cy="100854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879499" y="2937421"/>
                <a:ext cx="2200346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 smtClean="0"/>
                  <a:t>= Control points</a:t>
                </a:r>
                <a:endParaRPr lang="en-US" sz="20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499" y="2937421"/>
                <a:ext cx="2200346" cy="400110"/>
              </a:xfrm>
              <a:prstGeom prst="rect">
                <a:avLst/>
              </a:prstGeom>
              <a:blipFill rotWithShape="0">
                <a:blip r:embed="rId3"/>
                <a:stretch>
                  <a:fillRect t="-7692" r="-2216" b="-2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3410790" y="2956594"/>
                <a:ext cx="4773614" cy="4562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 smtClean="0"/>
                  <a:t>= Bernstein Basis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den>
                        </m:f>
                      </m:e>
                    </m:d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0790" y="2956594"/>
                <a:ext cx="4773614" cy="456215"/>
              </a:xfrm>
              <a:prstGeom prst="rect">
                <a:avLst/>
              </a:prstGeom>
              <a:blipFill rotWithShape="0">
                <a:blip r:embed="rId4"/>
                <a:stretch>
                  <a:fillRect t="-2667" b="-14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873967" y="3663730"/>
            <a:ext cx="358944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Construction of </a:t>
            </a:r>
            <a:r>
              <a:rPr lang="en-US" sz="2000" dirty="0" err="1"/>
              <a:t>Bézier</a:t>
            </a:r>
            <a:r>
              <a:rPr lang="en-US" sz="2000" dirty="0"/>
              <a:t> Curves</a:t>
            </a:r>
          </a:p>
        </p:txBody>
      </p:sp>
      <p:sp>
        <p:nvSpPr>
          <p:cNvPr id="9" name="Rectangle 8"/>
          <p:cNvSpPr/>
          <p:nvPr/>
        </p:nvSpPr>
        <p:spPr>
          <a:xfrm>
            <a:off x="873967" y="4273030"/>
            <a:ext cx="3318537" cy="22467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/>
              <a:t>Properties </a:t>
            </a:r>
            <a:r>
              <a:rPr lang="en-US" sz="2000" dirty="0"/>
              <a:t>of </a:t>
            </a:r>
            <a:r>
              <a:rPr lang="en-US" sz="2000" dirty="0" err="1"/>
              <a:t>Bézier</a:t>
            </a:r>
            <a:r>
              <a:rPr lang="en-US" sz="2000" dirty="0"/>
              <a:t> </a:t>
            </a:r>
            <a:r>
              <a:rPr lang="en-US" sz="2000" dirty="0" smtClean="0"/>
              <a:t>Curves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Interpolation property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Invariance property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Gradient property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Convexity</a:t>
            </a:r>
          </a:p>
        </p:txBody>
      </p:sp>
    </p:spTree>
    <p:extLst>
      <p:ext uri="{BB962C8B-B14F-4D97-AF65-F5344CB8AC3E}">
        <p14:creationId xmlns:p14="http://schemas.microsoft.com/office/powerpoint/2010/main" val="3668687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Movement of the Control Point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GB" i="1" baseline="-25000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GB" dirty="0"/>
                  <a:t> is moved to a new position </a:t>
                </a:r>
                <a14:m>
                  <m:oMath xmlns:m="http://schemas.openxmlformats.org/officeDocument/2006/math"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GB" i="1" baseline="-25000" dirty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baseline="-25000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baseline="-25000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96" t="-7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 descr="http://www.cs.mtu.edu/~shene/COURSES/cs3621/NOTES/spline/Bezier/bezier-P+v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0550" y="1570038"/>
            <a:ext cx="1704975" cy="101917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810465" y="2826402"/>
                <a:ext cx="2610010" cy="10085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465" y="2826402"/>
                <a:ext cx="2610010" cy="100854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626525" y="3176786"/>
                <a:ext cx="202010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 …, 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 …, 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6525" y="3176786"/>
                <a:ext cx="2020105" cy="307777"/>
              </a:xfrm>
              <a:prstGeom prst="rect">
                <a:avLst/>
              </a:prstGeom>
              <a:blipFill rotWithShape="0">
                <a:blip r:embed="rId5"/>
                <a:stretch>
                  <a:fillRect l="-2417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677060" y="3176786"/>
                <a:ext cx="226690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 …, 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 …, 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7060" y="3176786"/>
                <a:ext cx="2266903" cy="307777"/>
              </a:xfrm>
              <a:prstGeom prst="rect">
                <a:avLst/>
              </a:prstGeom>
              <a:blipFill rotWithShape="0">
                <a:blip r:embed="rId6"/>
                <a:stretch>
                  <a:fillRect l="-1882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ight Arrow 5"/>
          <p:cNvSpPr/>
          <p:nvPr/>
        </p:nvSpPr>
        <p:spPr>
          <a:xfrm>
            <a:off x="5763764" y="3088358"/>
            <a:ext cx="731481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285875" y="4183033"/>
                <a:ext cx="628377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1" dirty="0" smtClean="0"/>
                  <a:t>What can we say for the transformed curve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′</m:t>
                    </m:r>
                    <m:d>
                      <m:d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</m:oMath>
                </a14:m>
                <a:r>
                  <a:rPr lang="en-US" sz="2000" b="1" dirty="0" smtClean="0"/>
                  <a:t> ?</a:t>
                </a:r>
                <a:endParaRPr lang="en-US" sz="2000" b="1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5875" y="4183033"/>
                <a:ext cx="6283771" cy="400110"/>
              </a:xfrm>
              <a:prstGeom prst="rect">
                <a:avLst/>
              </a:prstGeom>
              <a:blipFill rotWithShape="0">
                <a:blip r:embed="rId7"/>
                <a:stretch>
                  <a:fillRect l="-1067" t="-6061" b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875349" y="5078382"/>
                <a:ext cx="7854308" cy="101662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GB" sz="2000" i="1" dirty="0" smtClean="0"/>
                  <a:t>The corresponding point of </a:t>
                </a:r>
                <a14:m>
                  <m:oMath xmlns:m="http://schemas.openxmlformats.org/officeDocument/2006/math">
                    <m:r>
                      <a:rPr lang="en-GB" sz="200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sz="20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2000" i="1" dirty="0"/>
                  <a:t>on the new curve is obtained by </a:t>
                </a:r>
                <a:r>
                  <a:rPr lang="en-GB" sz="2000" b="1" i="1" dirty="0">
                    <a:solidFill>
                      <a:srgbClr val="FF6600"/>
                    </a:solidFill>
                  </a:rPr>
                  <a:t>translating</a:t>
                </a:r>
                <a:r>
                  <a:rPr lang="en-GB" sz="2000" i="1" dirty="0"/>
                  <a:t> the corresponding point of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GB" sz="2000" i="1" dirty="0"/>
                  <a:t> on the original curve in the </a:t>
                </a:r>
                <a:r>
                  <a:rPr lang="en-GB" sz="2000" b="1" i="1" dirty="0" smtClean="0">
                    <a:solidFill>
                      <a:srgbClr val="0000FF"/>
                    </a:solidFill>
                  </a:rPr>
                  <a:t>direction of </a:t>
                </a:r>
                <a14:m>
                  <m:oMath xmlns:m="http://schemas.openxmlformats.org/officeDocument/2006/math">
                    <m:r>
                      <a:rPr lang="en-GB" sz="2000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GB" sz="2000" b="1" i="1" dirty="0">
                    <a:solidFill>
                      <a:srgbClr val="0000FF"/>
                    </a:solidFill>
                  </a:rPr>
                  <a:t> with a </a:t>
                </a:r>
                <a:r>
                  <a:rPr lang="en-GB" sz="2000" b="1" i="1" dirty="0" smtClean="0">
                    <a:solidFill>
                      <a:srgbClr val="0000FF"/>
                    </a:solidFill>
                  </a:rPr>
                  <a:t>distance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  <m:sup>
                        <m:r>
                          <a:rPr lang="en-US" sz="20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bSup>
                    <m:r>
                      <a:rPr lang="en-US" sz="20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sz="20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000" b="1" i="1" dirty="0" smtClean="0">
                    <a:solidFill>
                      <a:srgbClr val="0000FF"/>
                    </a:solidFill>
                  </a:rPr>
                  <a:t> </a:t>
                </a:r>
                <a:endParaRPr lang="en-US" sz="2000" b="1" i="1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349" y="5078382"/>
                <a:ext cx="7854308" cy="1016625"/>
              </a:xfrm>
              <a:prstGeom prst="rect">
                <a:avLst/>
              </a:prstGeom>
              <a:blipFill rotWithShape="0">
                <a:blip r:embed="rId8"/>
                <a:stretch>
                  <a:fillRect l="-854" t="-2395" b="-9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Action Button: Custom 11">
            <a:hlinkClick r:id="rId9" action="ppaction://program" highlightClick="1"/>
          </p:cNvPr>
          <p:cNvSpPr/>
          <p:nvPr/>
        </p:nvSpPr>
        <p:spPr>
          <a:xfrm>
            <a:off x="6355176" y="5957167"/>
            <a:ext cx="2428940" cy="709464"/>
          </a:xfrm>
          <a:prstGeom prst="actionButtonBlank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Show Animation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796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" grpId="0"/>
      <p:bldP spid="7" grpId="0"/>
      <p:bldP spid="6" grpId="0" animBg="1"/>
      <p:bldP spid="8" grpId="0"/>
      <p:bldP spid="11" grpId="0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5" name="18-02-2016 11-56-36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228850" y="1690689"/>
            <a:ext cx="4686300" cy="40767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78935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 </a:t>
            </a:r>
            <a:r>
              <a:rPr lang="en-US" dirty="0" err="1"/>
              <a:t>Casteljau's</a:t>
            </a:r>
            <a:r>
              <a:rPr lang="en-US" dirty="0"/>
              <a:t> </a:t>
            </a:r>
            <a:r>
              <a:rPr lang="en-US" dirty="0" smtClean="0"/>
              <a:t>Algorithm:</a:t>
            </a:r>
            <a:r>
              <a:rPr lang="en-US" dirty="0"/>
              <a:t> </a:t>
            </a:r>
            <a:r>
              <a:rPr lang="en-US" dirty="0" smtClean="0"/>
              <a:t>Illustration</a:t>
            </a:r>
            <a:endParaRPr lang="en-US" dirty="0"/>
          </a:p>
        </p:txBody>
      </p:sp>
      <p:pic>
        <p:nvPicPr>
          <p:cNvPr id="5122" name="Picture 2" descr="https://upload.wikimedia.org/wikipedia/commons/thumb/0/0d/DeCasteljau-evaluate_point.svg/2000px-DeCasteljau-evaluate_point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874" y="1256275"/>
            <a:ext cx="6002339" cy="5501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/>
        </p:nvCxnSpPr>
        <p:spPr>
          <a:xfrm flipH="1">
            <a:off x="1885950" y="1585913"/>
            <a:ext cx="1843088" cy="2743200"/>
          </a:xfrm>
          <a:prstGeom prst="line">
            <a:avLst/>
          </a:prstGeom>
          <a:ln w="28575">
            <a:solidFill>
              <a:srgbClr val="FF006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2550319" y="3010463"/>
            <a:ext cx="257175" cy="257175"/>
          </a:xfrm>
          <a:prstGeom prst="ellipse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H="1" flipV="1">
            <a:off x="1885950" y="4329113"/>
            <a:ext cx="2800350" cy="1828800"/>
          </a:xfrm>
          <a:prstGeom prst="line">
            <a:avLst/>
          </a:prstGeom>
          <a:ln w="28575">
            <a:solidFill>
              <a:srgbClr val="FF006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3328989" y="5216063"/>
            <a:ext cx="257175" cy="257175"/>
          </a:xfrm>
          <a:prstGeom prst="ellipse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>
            <a:off x="2678906" y="3139050"/>
            <a:ext cx="807244" cy="225153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2996804" y="4288914"/>
            <a:ext cx="257175" cy="257175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ction Button: Custom 9">
            <a:hlinkClick r:id="rId3" action="ppaction://program" highlightClick="1"/>
          </p:cNvPr>
          <p:cNvSpPr/>
          <p:nvPr/>
        </p:nvSpPr>
        <p:spPr>
          <a:xfrm>
            <a:off x="6362700" y="6119244"/>
            <a:ext cx="2533650" cy="552450"/>
          </a:xfrm>
          <a:prstGeom prst="actionButtonBlank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dk1"/>
                </a:solidFill>
              </a:rPr>
              <a:t>Play Animation</a:t>
            </a:r>
          </a:p>
        </p:txBody>
      </p:sp>
    </p:spTree>
    <p:extLst>
      <p:ext uri="{BB962C8B-B14F-4D97-AF65-F5344CB8AC3E}">
        <p14:creationId xmlns:p14="http://schemas.microsoft.com/office/powerpoint/2010/main" val="2054786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 animBg="1"/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 </a:t>
            </a:r>
            <a:r>
              <a:rPr lang="en-US" dirty="0" err="1"/>
              <a:t>Casteljau's</a:t>
            </a:r>
            <a:r>
              <a:rPr lang="en-US" dirty="0"/>
              <a:t> </a:t>
            </a:r>
            <a:r>
              <a:rPr lang="en-US" dirty="0" smtClean="0"/>
              <a:t>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 T</a:t>
                </a:r>
                <a:r>
                  <a:rPr lang="en-GB" dirty="0" smtClean="0"/>
                  <a:t>ask </a:t>
                </a:r>
                <a:r>
                  <a:rPr lang="en-GB" dirty="0"/>
                  <a:t>is to find the point </a:t>
                </a:r>
                <a14:m>
                  <m:oMath xmlns:m="http://schemas.openxmlformats.org/officeDocument/2006/math">
                    <m:r>
                      <a:rPr lang="en-GB" b="1" i="1" dirty="0"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 on the curve for a particular </a:t>
                </a:r>
                <a:r>
                  <a:rPr lang="en-GB" i="1" dirty="0" smtClean="0"/>
                  <a:t>t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696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628650" y="2302907"/>
                <a:ext cx="8115301" cy="455509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000" b="1" dirty="0">
                    <a:solidFill>
                      <a:srgbClr val="0000FF"/>
                    </a:solidFill>
                    <a:cs typeface="Courier New" panose="02070309020205020404" pitchFamily="49" charset="0"/>
                  </a:rPr>
                  <a:t>Input: </a:t>
                </a:r>
                <a:r>
                  <a:rPr lang="en-US" sz="2000" b="1" dirty="0" smtClean="0">
                    <a:solidFill>
                      <a:srgbClr val="FF6600"/>
                    </a:solidFill>
                    <a:cs typeface="Courier New" panose="02070309020205020404" pitchFamily="49" charset="0"/>
                  </a:rPr>
                  <a:t>Array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𝑷</m:t>
                    </m:r>
                    <m:r>
                      <a:rPr lang="en-US" sz="2000" b="1" i="1" dirty="0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[</m:t>
                    </m:r>
                    <m:r>
                      <a:rPr lang="en-US" sz="2000" b="1" i="1" dirty="0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𝟎</m:t>
                    </m:r>
                    <m:r>
                      <a:rPr lang="en-US" sz="2000" b="1" i="1" dirty="0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:</m:t>
                    </m:r>
                    <m:r>
                      <a:rPr lang="en-US" sz="2000" b="1" i="1" dirty="0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𝒏</m:t>
                    </m:r>
                    <m:r>
                      <a:rPr lang="en-US" sz="2000" b="1" i="1" dirty="0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]</m:t>
                    </m:r>
                  </m:oMath>
                </a14:m>
                <a:r>
                  <a:rPr lang="en-US" sz="2000" b="1" dirty="0">
                    <a:solidFill>
                      <a:srgbClr val="FF6600"/>
                    </a:solidFill>
                    <a:cs typeface="Courier New" panose="02070309020205020404" pitchFamily="49" charset="0"/>
                  </a:rPr>
                  <a:t> of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𝒏</m:t>
                    </m:r>
                    <m:r>
                      <a:rPr lang="en-US" sz="2000" b="1" i="1" dirty="0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+</m:t>
                    </m:r>
                    <m:r>
                      <a:rPr lang="en-US" sz="2000" b="1" i="1" dirty="0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𝟏</m:t>
                    </m:r>
                    <m:r>
                      <a:rPr lang="en-US" sz="2000" b="1" i="1" dirty="0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 </m:t>
                    </m:r>
                  </m:oMath>
                </a14:m>
                <a:r>
                  <a:rPr lang="en-US" sz="2000" b="1" dirty="0">
                    <a:solidFill>
                      <a:srgbClr val="FF6600"/>
                    </a:solidFill>
                    <a:cs typeface="Courier New" panose="02070309020205020404" pitchFamily="49" charset="0"/>
                  </a:rPr>
                  <a:t>points and real number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𝒕</m:t>
                    </m:r>
                  </m:oMath>
                </a14:m>
                <a:r>
                  <a:rPr lang="en-US" sz="2000" b="1" dirty="0" smtClean="0">
                    <a:solidFill>
                      <a:srgbClr val="FF6600"/>
                    </a:solidFill>
                    <a:cs typeface="Courier New" panose="02070309020205020404" pitchFamily="49" charset="0"/>
                  </a:rPr>
                  <a:t> </a:t>
                </a:r>
                <a:r>
                  <a:rPr lang="en-US" sz="2000" b="1" dirty="0">
                    <a:solidFill>
                      <a:srgbClr val="FF6600"/>
                    </a:solidFill>
                    <a:cs typeface="Courier New" panose="02070309020205020404" pitchFamily="49" charset="0"/>
                  </a:rPr>
                  <a:t>in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[</m:t>
                    </m:r>
                    <m:r>
                      <a:rPr lang="en-US" sz="2000" b="1" i="1" dirty="0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𝟎</m:t>
                    </m:r>
                    <m:r>
                      <a:rPr lang="en-US" sz="2000" b="1" i="1" dirty="0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en-US" sz="2000" b="1" i="1" dirty="0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𝟏</m:t>
                    </m:r>
                    <m:r>
                      <a:rPr lang="en-US" sz="2000" b="1" i="1" dirty="0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] </m:t>
                    </m:r>
                  </m:oMath>
                </a14:m>
                <a:endParaRPr lang="en-US" sz="2000" b="1" dirty="0">
                  <a:solidFill>
                    <a:srgbClr val="FF6600"/>
                  </a:solidFill>
                  <a:cs typeface="Courier New" panose="02070309020205020404" pitchFamily="49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000" b="1" dirty="0">
                    <a:solidFill>
                      <a:srgbClr val="0000FF"/>
                    </a:solidFill>
                    <a:cs typeface="Courier New" panose="02070309020205020404" pitchFamily="49" charset="0"/>
                  </a:rPr>
                  <a:t>Output: </a:t>
                </a:r>
                <a:r>
                  <a:rPr lang="en-US" sz="2000" b="1" dirty="0" smtClean="0">
                    <a:solidFill>
                      <a:srgbClr val="FF6600"/>
                    </a:solidFill>
                    <a:cs typeface="Courier New" panose="02070309020205020404" pitchFamily="49" charset="0"/>
                  </a:rPr>
                  <a:t>Point </a:t>
                </a:r>
                <a:r>
                  <a:rPr lang="en-US" sz="2000" b="1" dirty="0">
                    <a:solidFill>
                      <a:srgbClr val="FF6600"/>
                    </a:solidFill>
                    <a:cs typeface="Courier New" panose="02070309020205020404" pitchFamily="49" charset="0"/>
                  </a:rPr>
                  <a:t>on curve,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𝑷</m:t>
                    </m:r>
                    <m:r>
                      <a:rPr lang="en-US" sz="2000" b="1" i="1" dirty="0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(</m:t>
                    </m:r>
                    <m:r>
                      <a:rPr lang="en-US" sz="2000" b="1" i="1" dirty="0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𝒕</m:t>
                    </m:r>
                    <m:r>
                      <a:rPr lang="en-US" sz="2000" b="1" i="1" dirty="0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)</m:t>
                    </m:r>
                  </m:oMath>
                </a14:m>
                <a:endParaRPr lang="en-US" sz="2000" b="1" dirty="0">
                  <a:solidFill>
                    <a:srgbClr val="FF6600"/>
                  </a:solidFill>
                  <a:cs typeface="Courier New" panose="02070309020205020404" pitchFamily="49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000" b="1" dirty="0">
                    <a:solidFill>
                      <a:srgbClr val="0000FF"/>
                    </a:solidFill>
                    <a:cs typeface="Courier New" panose="02070309020205020404" pitchFamily="49" charset="0"/>
                  </a:rPr>
                  <a:t>Working: </a:t>
                </a:r>
                <a:r>
                  <a:rPr lang="en-US" sz="2000" b="1" dirty="0">
                    <a:solidFill>
                      <a:srgbClr val="FF6600"/>
                    </a:solidFill>
                    <a:cs typeface="Courier New" panose="02070309020205020404" pitchFamily="49" charset="0"/>
                  </a:rPr>
                  <a:t>P</a:t>
                </a:r>
                <a:r>
                  <a:rPr lang="en-US" sz="2000" b="1" dirty="0" smtClean="0">
                    <a:solidFill>
                      <a:srgbClr val="FF6600"/>
                    </a:solidFill>
                    <a:cs typeface="Courier New" panose="02070309020205020404" pitchFamily="49" charset="0"/>
                  </a:rPr>
                  <a:t>oint array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𝑸</m:t>
                    </m:r>
                    <m:r>
                      <a:rPr lang="en-US" sz="2000" b="1" i="1" dirty="0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[</m:t>
                    </m:r>
                    <m:r>
                      <a:rPr lang="en-US" sz="2000" b="1" i="1" dirty="0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𝟎</m:t>
                    </m:r>
                    <m:r>
                      <a:rPr lang="en-US" sz="2000" b="1" i="1" dirty="0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:</m:t>
                    </m:r>
                    <m:r>
                      <a:rPr lang="en-US" sz="2000" b="1" i="1" dirty="0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𝒏</m:t>
                    </m:r>
                    <m:r>
                      <a:rPr lang="en-US" sz="2000" b="1" i="1" dirty="0" smtClean="0">
                        <a:solidFill>
                          <a:srgbClr val="FF6600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] </m:t>
                    </m:r>
                  </m:oMath>
                </a14:m>
                <a:endParaRPr lang="en-US" sz="2000" b="1" dirty="0">
                  <a:solidFill>
                    <a:srgbClr val="FF6600"/>
                  </a:solidFill>
                  <a:cs typeface="Courier New" panose="02070309020205020404" pitchFamily="49" charset="0"/>
                </a:endParaRPr>
              </a:p>
              <a:p>
                <a:endParaRPr lang="en-US" sz="105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for </a:t>
                </a:r>
                <a:r>
                  <a:rPr lang="en-US" sz="20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20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= </a:t>
                </a:r>
                <a:r>
                  <a:rPr 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 to n do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0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Q[</a:t>
                </a:r>
                <a:r>
                  <a:rPr lang="en-US" sz="2000" b="1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] </a:t>
                </a:r>
                <a:r>
                  <a:rPr lang="en-US" sz="20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= </a:t>
                </a:r>
                <a:r>
                  <a:rPr 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P[</a:t>
                </a:r>
                <a:r>
                  <a:rPr lang="en-US" sz="20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]; </a:t>
                </a:r>
                <a:r>
                  <a:rPr lang="en-US" sz="2000" b="1" dirty="0">
                    <a:solidFill>
                      <a:srgbClr val="00B05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// save input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for </a:t>
                </a:r>
                <a:r>
                  <a:rPr lang="en-US" sz="20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r = </a:t>
                </a:r>
                <a:r>
                  <a:rPr 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1 to n do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0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for </a:t>
                </a:r>
                <a:r>
                  <a:rPr lang="en-US" sz="20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sz="20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= </a:t>
                </a:r>
                <a:r>
                  <a:rPr 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 to n - </a:t>
                </a:r>
                <a:r>
                  <a:rPr lang="en-US" sz="20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r </a:t>
                </a:r>
                <a:r>
                  <a:rPr 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do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0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Q[</a:t>
                </a:r>
                <a:r>
                  <a:rPr lang="en-US" sz="2000" b="1" dirty="0" err="1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] </a:t>
                </a:r>
                <a:r>
                  <a:rPr lang="en-US" sz="2000" b="1" dirty="0" smtClean="0">
                    <a:latin typeface="Courier New" panose="02070309020205020404" pitchFamily="49" charset="0"/>
                    <a:cs typeface="Courier New" panose="02070309020205020404" pitchFamily="49" charset="0"/>
                  </a:rPr>
                  <a:t>= </a:t>
                </a:r>
                <a:r>
                  <a:rPr 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(1 - u)Q[</a:t>
                </a:r>
                <a:r>
                  <a:rPr lang="en-US" sz="20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] + u Q[</a:t>
                </a:r>
                <a:r>
                  <a:rPr lang="en-US" sz="20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+ 1];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return Q[0];</a:t>
                </a: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2302907"/>
                <a:ext cx="8115301" cy="4555093"/>
              </a:xfrm>
              <a:prstGeom prst="rect">
                <a:avLst/>
              </a:prstGeom>
              <a:blipFill rotWithShape="0">
                <a:blip r:embed="rId3"/>
                <a:stretch>
                  <a:fillRect l="-7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2197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 </a:t>
            </a:r>
            <a:r>
              <a:rPr lang="en-US" dirty="0" err="1"/>
              <a:t>Casteljau's</a:t>
            </a:r>
            <a:r>
              <a:rPr lang="en-US" dirty="0"/>
              <a:t> </a:t>
            </a:r>
            <a:r>
              <a:rPr lang="en-US" dirty="0" smtClean="0"/>
              <a:t>Algorithm: Recurrence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</a:p>
              <a:p>
                <a:pPr marL="0" indent="0" algn="ctr">
                  <a:buNone/>
                </a:pPr>
                <a:r>
                  <a:rPr lang="en-US" dirty="0" smtClean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3"/>
          <a:srcRect r="25963"/>
          <a:stretch/>
        </p:blipFill>
        <p:spPr>
          <a:xfrm>
            <a:off x="853938" y="2997958"/>
            <a:ext cx="3886826" cy="3029975"/>
          </a:xfrm>
          <a:prstGeom prst="rect">
            <a:avLst/>
          </a:prstGeom>
        </p:spPr>
      </p:pic>
      <p:grpSp>
        <p:nvGrpSpPr>
          <p:cNvPr id="44" name="Group 43"/>
          <p:cNvGrpSpPr/>
          <p:nvPr/>
        </p:nvGrpSpPr>
        <p:grpSpPr>
          <a:xfrm>
            <a:off x="526981" y="2806065"/>
            <a:ext cx="4202182" cy="3650184"/>
            <a:chOff x="526981" y="2806065"/>
            <a:chExt cx="4743450" cy="3650184"/>
          </a:xfrm>
        </p:grpSpPr>
        <p:sp>
          <p:nvSpPr>
            <p:cNvPr id="43" name="Freeform 42"/>
            <p:cNvSpPr/>
            <p:nvPr/>
          </p:nvSpPr>
          <p:spPr>
            <a:xfrm>
              <a:off x="526981" y="2806065"/>
              <a:ext cx="4743450" cy="2335213"/>
            </a:xfrm>
            <a:custGeom>
              <a:avLst/>
              <a:gdLst>
                <a:gd name="connsiteX0" fmla="*/ 14287 w 4743450"/>
                <a:gd name="connsiteY0" fmla="*/ 0 h 2643188"/>
                <a:gd name="connsiteX1" fmla="*/ 4729162 w 4743450"/>
                <a:gd name="connsiteY1" fmla="*/ 1843088 h 2643188"/>
                <a:gd name="connsiteX2" fmla="*/ 4743450 w 4743450"/>
                <a:gd name="connsiteY2" fmla="*/ 2643188 h 2643188"/>
                <a:gd name="connsiteX3" fmla="*/ 0 w 4743450"/>
                <a:gd name="connsiteY3" fmla="*/ 757238 h 2643188"/>
                <a:gd name="connsiteX4" fmla="*/ 14287 w 4743450"/>
                <a:gd name="connsiteY4" fmla="*/ 0 h 2643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43450" h="2643188">
                  <a:moveTo>
                    <a:pt x="14287" y="0"/>
                  </a:moveTo>
                  <a:lnTo>
                    <a:pt x="4729162" y="1843088"/>
                  </a:lnTo>
                  <a:lnTo>
                    <a:pt x="4743450" y="2643188"/>
                  </a:lnTo>
                  <a:lnTo>
                    <a:pt x="0" y="757238"/>
                  </a:lnTo>
                  <a:lnTo>
                    <a:pt x="14287" y="0"/>
                  </a:lnTo>
                  <a:close/>
                </a:path>
              </a:pathLst>
            </a:custGeom>
            <a:solidFill>
              <a:srgbClr val="5B9BD5">
                <a:alpha val="3098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 rot="358689" flipV="1">
              <a:off x="628650" y="4210093"/>
              <a:ext cx="4641781" cy="2246156"/>
            </a:xfrm>
            <a:custGeom>
              <a:avLst/>
              <a:gdLst>
                <a:gd name="connsiteX0" fmla="*/ 14287 w 4743450"/>
                <a:gd name="connsiteY0" fmla="*/ 0 h 2643188"/>
                <a:gd name="connsiteX1" fmla="*/ 4729162 w 4743450"/>
                <a:gd name="connsiteY1" fmla="*/ 1843088 h 2643188"/>
                <a:gd name="connsiteX2" fmla="*/ 4743450 w 4743450"/>
                <a:gd name="connsiteY2" fmla="*/ 2643188 h 2643188"/>
                <a:gd name="connsiteX3" fmla="*/ 0 w 4743450"/>
                <a:gd name="connsiteY3" fmla="*/ 757238 h 2643188"/>
                <a:gd name="connsiteX4" fmla="*/ 14287 w 4743450"/>
                <a:gd name="connsiteY4" fmla="*/ 0 h 2643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43450" h="2643188">
                  <a:moveTo>
                    <a:pt x="14287" y="0"/>
                  </a:moveTo>
                  <a:lnTo>
                    <a:pt x="4729162" y="1843088"/>
                  </a:lnTo>
                  <a:lnTo>
                    <a:pt x="4743450" y="2643188"/>
                  </a:lnTo>
                  <a:lnTo>
                    <a:pt x="0" y="757238"/>
                  </a:lnTo>
                  <a:lnTo>
                    <a:pt x="14287" y="0"/>
                  </a:lnTo>
                  <a:close/>
                </a:path>
              </a:pathLst>
            </a:custGeom>
            <a:solidFill>
              <a:schemeClr val="accent4">
                <a:lumMod val="40000"/>
                <a:lumOff val="60000"/>
                <a:alpha val="3098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830832" y="2895579"/>
            <a:ext cx="431316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deCasteljau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 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b="1" i="1" dirty="0" err="1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solidFill>
                  <a:srgbClr val="FF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= 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0,</a:t>
            </a:r>
            <a:r>
              <a:rPr lang="en-US" i="1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(1-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)*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deCasteljau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-1,</a:t>
            </a:r>
            <a:r>
              <a:rPr lang="en-US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deCasteljau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-1,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+1)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endParaRPr lang="en-US" b="0" i="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2992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13534</TotalTime>
  <Words>287</Words>
  <Application>Microsoft Office PowerPoint</Application>
  <PresentationFormat>On-screen Show (4:3)</PresentationFormat>
  <Paragraphs>94</Paragraphs>
  <Slides>16</Slides>
  <Notes>2</Notes>
  <HiddenSlides>0</HiddenSlides>
  <MMClips>1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</vt:lpstr>
      <vt:lpstr>Calibri</vt:lpstr>
      <vt:lpstr>Cambria Math</vt:lpstr>
      <vt:lpstr>Courier New</vt:lpstr>
      <vt:lpstr>Droid Sans</vt:lpstr>
      <vt:lpstr>Segoe UI</vt:lpstr>
      <vt:lpstr>Wingdings</vt:lpstr>
      <vt:lpstr>Wingdings 3</vt:lpstr>
      <vt:lpstr>Office Theme</vt:lpstr>
      <vt:lpstr>CS552: Computer Graphics</vt:lpstr>
      <vt:lpstr>Recap</vt:lpstr>
      <vt:lpstr>Objective</vt:lpstr>
      <vt:lpstr>Bézier Curve</vt:lpstr>
      <vt:lpstr>Movement of the Control Point</vt:lpstr>
      <vt:lpstr>Example</vt:lpstr>
      <vt:lpstr>De Casteljau's Algorithm: Illustration</vt:lpstr>
      <vt:lpstr>De Casteljau's Algorithm</vt:lpstr>
      <vt:lpstr>De Casteljau's Algorithm: Recurrence</vt:lpstr>
      <vt:lpstr>De Casteljau's Algorithm</vt:lpstr>
      <vt:lpstr>Subdividing a Bézier Curve</vt:lpstr>
      <vt:lpstr>Problem statement</vt:lpstr>
      <vt:lpstr>Subdividing Bezier Curve</vt:lpstr>
      <vt:lpstr>Degree Elevation</vt:lpstr>
      <vt:lpstr>Joining of Two Bezier Curves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CS654: Digital Image Analysis</dc:title>
  <dc:creator>iit1</dc:creator>
  <cp:lastModifiedBy>CHIRANJOY CHATTOPADHYAY</cp:lastModifiedBy>
  <cp:revision>390</cp:revision>
  <dcterms:created xsi:type="dcterms:W3CDTF">2015-07-15T04:13:21Z</dcterms:created>
  <dcterms:modified xsi:type="dcterms:W3CDTF">2016-02-25T17:19:43Z</dcterms:modified>
</cp:coreProperties>
</file>