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4" r:id="rId3"/>
    <p:sldId id="275" r:id="rId4"/>
    <p:sldId id="267" r:id="rId5"/>
    <p:sldId id="273" r:id="rId6"/>
    <p:sldId id="268" r:id="rId7"/>
    <p:sldId id="269" r:id="rId8"/>
    <p:sldId id="270" r:id="rId9"/>
    <p:sldId id="271" r:id="rId10"/>
    <p:sldId id="27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E6F8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file:///C:\MyData\MyTeaching\Jan-May2016\Computer_Graphics\Lecture_Slide\week9\GlobalBSplineCurveInterpolation.cdf" TargetMode="Externa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MyData\MyTeaching\Jan-May2016\Computer_Graphics\Lecture_Slide\week9\BSplineBasisFunctions.c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21: </a:t>
            </a:r>
            <a:r>
              <a:rPr lang="en-US" sz="3200" dirty="0" smtClean="0"/>
              <a:t>B Spline Curve</a:t>
            </a: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Suppose the knot vector is </a:t>
            </a:r>
            <a:r>
              <a:rPr lang="en-GB" i="1" dirty="0"/>
              <a:t>U</a:t>
            </a:r>
            <a:r>
              <a:rPr lang="en-GB" dirty="0"/>
              <a:t> = { 0, 0.25, 0.5, 0.75, 1 }.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Hence</a:t>
            </a:r>
            <a:r>
              <a:rPr lang="en-GB" dirty="0"/>
              <a:t>, </a:t>
            </a:r>
            <a:r>
              <a:rPr lang="en-GB" i="1" dirty="0"/>
              <a:t>m</a:t>
            </a:r>
            <a:r>
              <a:rPr lang="en-GB" dirty="0"/>
              <a:t> = 4 and </a:t>
            </a:r>
            <a:r>
              <a:rPr lang="en-GB" i="1" dirty="0"/>
              <a:t>u</a:t>
            </a:r>
            <a:r>
              <a:rPr lang="en-GB" baseline="-25000" dirty="0"/>
              <a:t>0</a:t>
            </a:r>
            <a:r>
              <a:rPr lang="en-GB" dirty="0"/>
              <a:t> = 0, </a:t>
            </a:r>
            <a:r>
              <a:rPr lang="en-GB" i="1" dirty="0"/>
              <a:t>u</a:t>
            </a:r>
            <a:r>
              <a:rPr lang="en-GB" baseline="-25000" dirty="0"/>
              <a:t>1</a:t>
            </a:r>
            <a:r>
              <a:rPr lang="en-GB" dirty="0"/>
              <a:t> = 0.25, </a:t>
            </a:r>
            <a:r>
              <a:rPr lang="en-GB" i="1" dirty="0"/>
              <a:t>u</a:t>
            </a:r>
            <a:r>
              <a:rPr lang="en-GB" baseline="-25000" dirty="0"/>
              <a:t>2</a:t>
            </a:r>
            <a:r>
              <a:rPr lang="en-GB" dirty="0"/>
              <a:t> = 0.5, </a:t>
            </a:r>
            <a:r>
              <a:rPr lang="en-GB" i="1" dirty="0"/>
              <a:t>u</a:t>
            </a:r>
            <a:r>
              <a:rPr lang="en-GB" baseline="-25000" dirty="0"/>
              <a:t>3</a:t>
            </a:r>
            <a:r>
              <a:rPr lang="en-GB" dirty="0"/>
              <a:t> = 0.75 and </a:t>
            </a:r>
            <a:r>
              <a:rPr lang="en-GB" i="1" dirty="0"/>
              <a:t>u</a:t>
            </a:r>
            <a:r>
              <a:rPr lang="en-GB" baseline="-25000" dirty="0"/>
              <a:t>4</a:t>
            </a:r>
            <a:r>
              <a:rPr lang="en-GB" dirty="0"/>
              <a:t> = 1. 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87826"/>
              </p:ext>
            </p:extLst>
          </p:nvPr>
        </p:nvGraphicFramePr>
        <p:xfrm>
          <a:off x="1392978" y="289364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Degree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Basis Function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Equation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7952" y="3310198"/>
                <a:ext cx="352404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52" y="3310198"/>
                <a:ext cx="352404" cy="284180"/>
              </a:xfrm>
              <a:prstGeom prst="rect">
                <a:avLst/>
              </a:prstGeom>
              <a:blipFill rotWithShape="0">
                <a:blip r:embed="rId2"/>
                <a:stretch>
                  <a:fillRect l="-15789" r="-526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57952" y="3726754"/>
                <a:ext cx="352404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52" y="3726754"/>
                <a:ext cx="352404" cy="281872"/>
              </a:xfrm>
              <a:prstGeom prst="rect">
                <a:avLst/>
              </a:prstGeom>
              <a:blipFill rotWithShape="0">
                <a:blip r:embed="rId3"/>
                <a:stretch>
                  <a:fillRect l="-15789" r="-526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7952" y="4050724"/>
                <a:ext cx="352404" cy="28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52" y="4050724"/>
                <a:ext cx="352404" cy="282450"/>
              </a:xfrm>
              <a:prstGeom prst="rect">
                <a:avLst/>
              </a:prstGeom>
              <a:blipFill rotWithShape="0">
                <a:blip r:embed="rId4"/>
                <a:stretch>
                  <a:fillRect l="-15789" r="-526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952" y="4419100"/>
                <a:ext cx="352404" cy="283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52" y="4419100"/>
                <a:ext cx="352404" cy="283860"/>
              </a:xfrm>
              <a:prstGeom prst="rect">
                <a:avLst/>
              </a:prstGeom>
              <a:blipFill rotWithShape="0">
                <a:blip r:embed="rId5"/>
                <a:stretch>
                  <a:fillRect l="-15789" r="-526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952" y="4790808"/>
                <a:ext cx="347466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52" y="4790808"/>
                <a:ext cx="347466" cy="281872"/>
              </a:xfrm>
              <a:prstGeom prst="rect">
                <a:avLst/>
              </a:prstGeom>
              <a:blipFill rotWithShape="0">
                <a:blip r:embed="rId6"/>
                <a:stretch>
                  <a:fillRect l="-15789" r="-3509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57952" y="5159306"/>
                <a:ext cx="347466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52" y="5159306"/>
                <a:ext cx="347466" cy="279628"/>
              </a:xfrm>
              <a:prstGeom prst="rect">
                <a:avLst/>
              </a:prstGeom>
              <a:blipFill rotWithShape="0">
                <a:blip r:embed="rId7"/>
                <a:stretch>
                  <a:fillRect l="-15789" r="-350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952" y="5531334"/>
                <a:ext cx="347466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52" y="5531334"/>
                <a:ext cx="347466" cy="280141"/>
              </a:xfrm>
              <a:prstGeom prst="rect">
                <a:avLst/>
              </a:prstGeom>
              <a:blipFill rotWithShape="0">
                <a:blip r:embed="rId8"/>
                <a:stretch>
                  <a:fillRect l="-15789" r="-350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3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B-Spline Curve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950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 Bezier curve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 </a:t>
                </a:r>
                <a:r>
                  <a:rPr lang="en-US" dirty="0" smtClean="0"/>
                  <a:t>Properties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 </a:t>
                </a:r>
                <a:r>
                  <a:rPr lang="en-US" dirty="0" smtClean="0"/>
                  <a:t>Rendering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 De </a:t>
                </a:r>
                <a:r>
                  <a:rPr lang="en-US" dirty="0" err="1"/>
                  <a:t>Casteljau's</a:t>
                </a:r>
                <a:r>
                  <a:rPr lang="en-US" dirty="0"/>
                  <a:t> </a:t>
                </a:r>
                <a:r>
                  <a:rPr lang="en-US" dirty="0" smtClean="0"/>
                  <a:t>Algorithm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 </a:t>
                </a:r>
                <a:r>
                  <a:rPr lang="en-US" dirty="0" smtClean="0"/>
                  <a:t>Subdividing Bezier Curve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 </a:t>
                </a:r>
                <a:r>
                  <a:rPr lang="en-US" dirty="0" smtClean="0"/>
                  <a:t>Continuity of curve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95096"/>
              </a:xfrm>
              <a:blipFill rotWithShape="0"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Explain the issues with Bezier curve representation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Explain the advantage of B spline curve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Calculate the B-spline basis of different degrees and knot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Bezier </a:t>
            </a:r>
            <a:r>
              <a:rPr lang="en-US" altLang="en-US" dirty="0" smtClean="0"/>
              <a:t>Curves: Issues</a:t>
            </a:r>
            <a:endParaRPr lang="en-US" altLang="en-US" dirty="0"/>
          </a:p>
        </p:txBody>
      </p:sp>
      <p:sp>
        <p:nvSpPr>
          <p:cNvPr id="693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No local control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 Degree of curve is fixed by the number of control points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91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Spline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Each control point has a unique basis function</a:t>
            </a:r>
          </a:p>
          <a:p>
            <a:endParaRPr lang="en-US" dirty="0"/>
          </a:p>
          <a:p>
            <a:r>
              <a:rPr lang="en-US" dirty="0" smtClean="0"/>
              <a:t> Local control is facilitated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 spline Curves</a:t>
            </a:r>
            <a:endParaRPr lang="en-US" altLang="en-US" dirty="0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user </a:t>
            </a:r>
            <a:r>
              <a:rPr lang="en-US" altLang="en-US" dirty="0" smtClean="0"/>
              <a:t>supplies: the degree p, n+1 </a:t>
            </a:r>
            <a:r>
              <a:rPr lang="en-US" altLang="en-US" dirty="0"/>
              <a:t>control points, </a:t>
            </a:r>
            <a:r>
              <a:rPr lang="en-US" altLang="en-US" dirty="0" smtClean="0"/>
              <a:t>and m+1 knot vectors</a:t>
            </a:r>
            <a:endParaRPr lang="en-US" altLang="en-US" i="1" baseline="-25000" dirty="0" smtClean="0"/>
          </a:p>
          <a:p>
            <a:endParaRPr lang="en-US" altLang="en-US" i="1" baseline="-25000" dirty="0"/>
          </a:p>
          <a:p>
            <a:r>
              <a:rPr lang="en-US" altLang="en-US" dirty="0"/>
              <a:t>Write the curve as: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functions </a:t>
            </a:r>
            <a:r>
              <a:rPr lang="en-US" altLang="en-US" i="1" dirty="0"/>
              <a:t>N</a:t>
            </a:r>
            <a:r>
              <a:rPr lang="en-US" altLang="en-US" i="1" baseline="-25000" dirty="0" smtClean="0"/>
              <a:t>i</a:t>
            </a:r>
            <a:r>
              <a:rPr lang="en-US" altLang="en-US" i="1" baseline="30000" dirty="0" smtClean="0"/>
              <a:t>p</a:t>
            </a:r>
            <a:r>
              <a:rPr lang="en-US" altLang="en-US" dirty="0" smtClean="0"/>
              <a:t> </a:t>
            </a:r>
            <a:r>
              <a:rPr lang="en-US" altLang="en-US" dirty="0"/>
              <a:t>are the </a:t>
            </a:r>
            <a:r>
              <a:rPr lang="en-US" altLang="en-US" i="1" dirty="0" smtClean="0"/>
              <a:t>B-Spline basis functions</a:t>
            </a:r>
            <a:endParaRPr lang="en-US" altLang="en-US" dirty="0"/>
          </a:p>
        </p:txBody>
      </p:sp>
      <p:graphicFrame>
        <p:nvGraphicFramePr>
          <p:cNvPr id="69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043485"/>
              </p:ext>
            </p:extLst>
          </p:nvPr>
        </p:nvGraphicFramePr>
        <p:xfrm>
          <a:off x="3305175" y="3028950"/>
          <a:ext cx="21066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1079280" imgH="431640" progId="Equation.3">
                  <p:embed/>
                </p:oleObj>
              </mc:Choice>
              <mc:Fallback>
                <p:oleObj name="Equation" r:id="rId3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3028950"/>
                        <a:ext cx="21066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ction Button: Custom 1">
            <a:hlinkClick r:id="rId5" action="ppaction://program" highlightClick="1"/>
          </p:cNvPr>
          <p:cNvSpPr/>
          <p:nvPr/>
        </p:nvSpPr>
        <p:spPr>
          <a:xfrm>
            <a:off x="3305175" y="5486400"/>
            <a:ext cx="2538413" cy="69056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B-Spline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Spline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domain is subdivided by knots, and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Basis </a:t>
            </a:r>
            <a:r>
              <a:rPr lang="en-GB" dirty="0"/>
              <a:t>functions are </a:t>
            </a:r>
            <a:r>
              <a:rPr lang="en-GB" b="1" dirty="0">
                <a:solidFill>
                  <a:srgbClr val="C00000"/>
                </a:solidFill>
              </a:rPr>
              <a:t>not non-zero </a:t>
            </a:r>
            <a:r>
              <a:rPr lang="en-GB" dirty="0"/>
              <a:t>on the entire interval</a:t>
            </a:r>
            <a:r>
              <a:rPr lang="en-GB" dirty="0" smtClean="0"/>
              <a:t>.</a:t>
            </a:r>
          </a:p>
          <a:p>
            <a:r>
              <a:rPr lang="en-GB" dirty="0"/>
              <a:t> </a:t>
            </a:r>
            <a:r>
              <a:rPr lang="en-GB" dirty="0" smtClean="0"/>
              <a:t>Some </a:t>
            </a:r>
            <a:r>
              <a:rPr lang="en-GB" dirty="0"/>
              <a:t>knot spans may not </a:t>
            </a:r>
            <a:r>
              <a:rPr lang="en-GB" dirty="0" smtClean="0"/>
              <a:t>exist (Repeat)</a:t>
            </a:r>
          </a:p>
          <a:p>
            <a:pPr lvl="1"/>
            <a:r>
              <a:rPr lang="en-GB" dirty="0" smtClean="0"/>
              <a:t> Simple / Multiple Knots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Uniform/ Non-Uniform Knots</a:t>
            </a:r>
          </a:p>
          <a:p>
            <a:r>
              <a:rPr lang="en-US" dirty="0"/>
              <a:t> </a:t>
            </a:r>
            <a:r>
              <a:rPr lang="en-GB" dirty="0"/>
              <a:t>The </a:t>
            </a:r>
            <a:r>
              <a:rPr lang="en-GB" i="1" dirty="0"/>
              <a:t>i</a:t>
            </a:r>
            <a:r>
              <a:rPr lang="en-GB" dirty="0"/>
              <a:t>-th B-spline basis function of degree </a:t>
            </a:r>
            <a:r>
              <a:rPr lang="en-GB" i="1" dirty="0"/>
              <a:t>p</a:t>
            </a:r>
            <a:endParaRPr lang="en-GB" dirty="0" smtClean="0"/>
          </a:p>
        </p:txBody>
      </p:sp>
      <p:sp>
        <p:nvSpPr>
          <p:cNvPr id="4" name="Action Button: Custom 3">
            <a:hlinkClick r:id="rId3" action="ppaction://program" highlightClick="1"/>
          </p:cNvPr>
          <p:cNvSpPr/>
          <p:nvPr/>
        </p:nvSpPr>
        <p:spPr>
          <a:xfrm>
            <a:off x="6143625" y="4425158"/>
            <a:ext cx="2371725" cy="80486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B-Spline Basis Plots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7769" y="5870117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Cox-de Boor recursion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59356" y="4207000"/>
                <a:ext cx="257442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56" y="4207000"/>
                <a:ext cx="2574423" cy="617861"/>
              </a:xfrm>
              <a:prstGeom prst="rect">
                <a:avLst/>
              </a:prstGeom>
              <a:blipFill rotWithShape="0"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59356" y="5038558"/>
                <a:ext cx="4799071" cy="5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56" y="5038558"/>
                <a:ext cx="4799071" cy="5846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9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Spline Basis: Observations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Non-zero domain of a basis function</a:t>
            </a:r>
            <a:endParaRPr lang="en-US" dirty="0"/>
          </a:p>
        </p:txBody>
      </p:sp>
      <p:pic>
        <p:nvPicPr>
          <p:cNvPr id="4100" name="Picture 4" descr="http://what-when-how.com/wp-content/uploads/2012/07/tmpc2f95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42661"/>
            <a:ext cx="4929188" cy="456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255419" y="4424130"/>
                <a:ext cx="3562350" cy="735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Basis function 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0000FF"/>
                    </a:solidFill>
                  </a:rPr>
                  <a:t> is non-zero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19" y="4424130"/>
                <a:ext cx="3562350" cy="735394"/>
              </a:xfrm>
              <a:prstGeom prst="rect">
                <a:avLst/>
              </a:prstGeom>
              <a:blipFill rotWithShape="0">
                <a:blip r:embed="rId4"/>
                <a:stretch>
                  <a:fillRect l="-1712" t="-4167" b="-1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38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Spline Basis: Observations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Influence of the basis function coefficients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18175" y="3288907"/>
            <a:ext cx="3869126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76611" y="3734450"/>
            <a:ext cx="1446662" cy="0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48909" y="5242291"/>
                <a:ext cx="64684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Linear </a:t>
                </a:r>
                <a:r>
                  <a:rPr lang="en-US" i="1" dirty="0"/>
                  <a:t>combination </a:t>
                </a:r>
                <a:r>
                  <a:rPr lang="en-US" i="1" dirty="0" smtClean="0"/>
                  <a:t>of two intervals, where both are linear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09" y="5242291"/>
                <a:ext cx="646843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5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118176" y="2966124"/>
            <a:ext cx="494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46738" y="2894686"/>
            <a:ext cx="142875" cy="1428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0069" y="2894686"/>
            <a:ext cx="142875" cy="1428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63131" y="2894686"/>
            <a:ext cx="142875" cy="1428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97839" y="2894686"/>
            <a:ext cx="142875" cy="1428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40028" y="2894686"/>
            <a:ext cx="142875" cy="1428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554004" y="2374230"/>
                <a:ext cx="1778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04" y="2374230"/>
                <a:ext cx="17780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4138" r="-2413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9" idx="2"/>
            <a:endCxn id="13" idx="0"/>
          </p:cNvCxnSpPr>
          <p:nvPr/>
        </p:nvCxnSpPr>
        <p:spPr>
          <a:xfrm flipH="1">
            <a:off x="3634569" y="2682007"/>
            <a:ext cx="8338" cy="2126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36" idx="0"/>
          </p:cNvCxnSpPr>
          <p:nvPr/>
        </p:nvCxnSpPr>
        <p:spPr>
          <a:xfrm>
            <a:off x="2118176" y="3037561"/>
            <a:ext cx="0" cy="6174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4"/>
            <a:endCxn id="38" idx="0"/>
          </p:cNvCxnSpPr>
          <p:nvPr/>
        </p:nvCxnSpPr>
        <p:spPr>
          <a:xfrm>
            <a:off x="5969277" y="3037561"/>
            <a:ext cx="18024" cy="5904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011807" y="2528118"/>
                <a:ext cx="2505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807" y="2528118"/>
                <a:ext cx="25051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7073" r="-7317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715426" y="2528118"/>
                <a:ext cx="50770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426" y="2528118"/>
                <a:ext cx="507703" cy="331437"/>
              </a:xfrm>
              <a:prstGeom prst="rect">
                <a:avLst/>
              </a:prstGeom>
              <a:blipFill rotWithShape="0">
                <a:blip r:embed="rId5"/>
                <a:stretch>
                  <a:fillRect l="-8434" r="-481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940028" y="2528118"/>
                <a:ext cx="75296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028" y="2528118"/>
                <a:ext cx="752963" cy="331437"/>
              </a:xfrm>
              <a:prstGeom prst="rect">
                <a:avLst/>
              </a:prstGeom>
              <a:blipFill rotWithShape="0">
                <a:blip r:embed="rId6"/>
                <a:stretch>
                  <a:fillRect l="-5645" r="-161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590488" y="2539947"/>
                <a:ext cx="4957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488" y="2539947"/>
                <a:ext cx="49577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642" r="-3704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>
            <a:stCxn id="13" idx="4"/>
            <a:endCxn id="37" idx="0"/>
          </p:cNvCxnSpPr>
          <p:nvPr/>
        </p:nvCxnSpPr>
        <p:spPr>
          <a:xfrm>
            <a:off x="3634569" y="3037561"/>
            <a:ext cx="0" cy="6174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046738" y="3655053"/>
            <a:ext cx="142875" cy="1428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63131" y="3655053"/>
            <a:ext cx="142875" cy="1428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15863" y="3627967"/>
            <a:ext cx="142875" cy="1428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70069" y="4223260"/>
            <a:ext cx="142875" cy="1428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63131" y="4223260"/>
            <a:ext cx="142875" cy="1428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940028" y="4223260"/>
            <a:ext cx="142875" cy="1428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11" idx="4"/>
            <a:endCxn id="43" idx="0"/>
          </p:cNvCxnSpPr>
          <p:nvPr/>
        </p:nvCxnSpPr>
        <p:spPr>
          <a:xfrm>
            <a:off x="2841507" y="3037561"/>
            <a:ext cx="0" cy="118569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4"/>
            <a:endCxn id="45" idx="0"/>
          </p:cNvCxnSpPr>
          <p:nvPr/>
        </p:nvCxnSpPr>
        <p:spPr>
          <a:xfrm>
            <a:off x="7011466" y="3037561"/>
            <a:ext cx="0" cy="118569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7" idx="4"/>
            <a:endCxn id="44" idx="0"/>
          </p:cNvCxnSpPr>
          <p:nvPr/>
        </p:nvCxnSpPr>
        <p:spPr>
          <a:xfrm>
            <a:off x="3634569" y="3797928"/>
            <a:ext cx="0" cy="4253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623273" y="4010594"/>
            <a:ext cx="3388192" cy="19443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836016" y="4439056"/>
            <a:ext cx="4174683" cy="239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4146946" y="3637751"/>
                <a:ext cx="116660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946" y="3637751"/>
                <a:ext cx="1166601" cy="331437"/>
              </a:xfrm>
              <a:prstGeom prst="rect">
                <a:avLst/>
              </a:prstGeom>
              <a:blipFill rotWithShape="0">
                <a:blip r:embed="rId8"/>
                <a:stretch>
                  <a:fillRect l="-3125" r="-26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4007441" y="2936767"/>
                <a:ext cx="99405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41" y="2936767"/>
                <a:ext cx="994055" cy="331437"/>
              </a:xfrm>
              <a:prstGeom prst="rect">
                <a:avLst/>
              </a:prstGeom>
              <a:blipFill rotWithShape="0">
                <a:blip r:embed="rId9"/>
                <a:stretch>
                  <a:fillRect l="-4294" r="-122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2204800" y="3357790"/>
                <a:ext cx="6641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00" y="3357790"/>
                <a:ext cx="66415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6422" r="-1835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201086" y="4032546"/>
                <a:ext cx="148457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86" y="4032546"/>
                <a:ext cx="1484573" cy="331437"/>
              </a:xfrm>
              <a:prstGeom prst="rect">
                <a:avLst/>
              </a:prstGeom>
              <a:blipFill rotWithShape="0">
                <a:blip r:embed="rId11"/>
                <a:stretch>
                  <a:fillRect l="-2459" r="-82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35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12249</TotalTime>
  <Words>259</Words>
  <Application>Microsoft Office PowerPoint</Application>
  <PresentationFormat>On-screen Show (4:3)</PresentationFormat>
  <Paragraphs>83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Droid Sans</vt:lpstr>
      <vt:lpstr>Segoe UI</vt:lpstr>
      <vt:lpstr>Wingdings</vt:lpstr>
      <vt:lpstr>Wingdings 3</vt:lpstr>
      <vt:lpstr>Office Theme</vt:lpstr>
      <vt:lpstr>Equation</vt:lpstr>
      <vt:lpstr>CS552: Computer Graphics</vt:lpstr>
      <vt:lpstr>Recap</vt:lpstr>
      <vt:lpstr>Objective</vt:lpstr>
      <vt:lpstr>Bezier Curves: Issues</vt:lpstr>
      <vt:lpstr>B Spline</vt:lpstr>
      <vt:lpstr>B spline Curves</vt:lpstr>
      <vt:lpstr>B Spline Basis</vt:lpstr>
      <vt:lpstr>B Spline Basis: Observations 1</vt:lpstr>
      <vt:lpstr>B Spline Basis: Observations 2</vt:lpstr>
      <vt:lpstr>Example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379</cp:revision>
  <dcterms:created xsi:type="dcterms:W3CDTF">2015-07-15T04:13:21Z</dcterms:created>
  <dcterms:modified xsi:type="dcterms:W3CDTF">2016-02-22T04:13:15Z</dcterms:modified>
</cp:coreProperties>
</file>