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4" r:id="rId3"/>
    <p:sldId id="275" r:id="rId4"/>
    <p:sldId id="268" r:id="rId5"/>
    <p:sldId id="276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y van Dam" initials="avd" lastIdx="3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3C8F"/>
    <a:srgbClr val="0000FF"/>
    <a:srgbClr val="FF0066"/>
    <a:srgbClr val="E6F838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91" autoAdjust="0"/>
    <p:restoredTop sz="94434" autoAdjust="0"/>
  </p:normalViewPr>
  <p:slideViewPr>
    <p:cSldViewPr snapToGrid="0">
      <p:cViewPr varScale="1">
        <p:scale>
          <a:sx n="67" d="100"/>
          <a:sy n="67" d="100"/>
        </p:scale>
        <p:origin x="8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E576F-7609-44C6-B09A-51AB25D9D54F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B5B7F-0502-402B-994A-14016919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378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4DDB9-D0E1-4D6C-881F-F350A5C90C9B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E94F6-4247-404F-8692-559D5438C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63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95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2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27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02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31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C0000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5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9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9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 kumimoji="0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74320" lvl="0" indent="-27432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6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5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7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8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4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20000"/>
                </a:solidFill>
                <a:effectLst/>
                <a:uLnTx/>
                <a:uFillTx/>
                <a:latin typeface="Droid Sans"/>
                <a:ea typeface="+mj-ea"/>
                <a:cs typeface="Segoe UI" pitchFamily="34" charset="0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lvl="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0" lang="en-US" sz="3200" b="1" kern="1200" spc="0" baseline="0" dirty="0">
          <a:solidFill>
            <a:srgbClr val="920000"/>
          </a:solidFill>
          <a:latin typeface="+mn-lt"/>
          <a:ea typeface="+mj-ea"/>
          <a:cs typeface="Segoe UI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C00000"/>
        </a:buClr>
        <a:buFont typeface="Courier New" panose="02070309020205020404" pitchFamily="49" charset="0"/>
        <a:buChar char="o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Ø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B050"/>
        </a:buClr>
        <a:buFont typeface="Wingdings" panose="05000000000000000000" pitchFamily="2" charset="2"/>
        <a:buChar char="§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7030A0"/>
        </a:buClr>
        <a:buFont typeface="Arial" panose="020B0604020202020204" pitchFamily="34" charset="0"/>
        <a:buChar char="•"/>
        <a:defRPr kumimoji="0" lang="en-US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11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467" y="1624639"/>
            <a:ext cx="8207062" cy="2387600"/>
          </a:xfrm>
        </p:spPr>
        <p:txBody>
          <a:bodyPr/>
          <a:lstStyle/>
          <a:p>
            <a:r>
              <a:rPr lang="en-GB" dirty="0" smtClean="0"/>
              <a:t>CS552: Computer Graphics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80445"/>
            <a:ext cx="6858000" cy="16557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Lecture 22: </a:t>
            </a:r>
            <a:r>
              <a:rPr lang="en-US" sz="3200" dirty="0" smtClean="0"/>
              <a:t>B Spline Curve Properties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42" y="838247"/>
            <a:ext cx="1636713" cy="17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1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 Spline Moving Control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Local control scheme</a:t>
            </a:r>
            <a:endParaRPr lang="en-US" dirty="0"/>
          </a:p>
        </p:txBody>
      </p:sp>
      <p:pic>
        <p:nvPicPr>
          <p:cNvPr id="4100" name="Picture 4" descr="http://www.cs.mtu.edu/~shene/COURSES/cs3621/NOTES/spline/B-spline/bs-move-ctrl-pt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2372519"/>
            <a:ext cx="2781300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5579698"/>
                  </p:ext>
                </p:extLst>
              </p:nvPr>
            </p:nvGraphicFramePr>
            <p:xfrm>
              <a:off x="428278" y="5580777"/>
              <a:ext cx="8287444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52830"/>
                    <a:gridCol w="717486"/>
                    <a:gridCol w="814641"/>
                    <a:gridCol w="814641"/>
                    <a:gridCol w="814641"/>
                    <a:gridCol w="814641"/>
                    <a:gridCol w="814641"/>
                    <a:gridCol w="814641"/>
                    <a:gridCol w="814641"/>
                    <a:gridCol w="814641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Span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600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600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600" b="0" i="0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600" b="0" i="0" dirty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600" b="0" i="0" dirty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600" b="0" i="0" dirty="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600" b="0" i="0" dirty="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600" b="0" i="0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600" b="0" i="0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600" b="0" i="0" dirty="0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600" b="0" i="0" dirty="0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600" b="0" i="0" dirty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600" b="0" i="0" dirty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600" b="0" i="0" dirty="0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600" b="0" i="0" dirty="0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600" b="0" i="0" dirty="0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600" b="0" i="0" dirty="0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Segment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6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7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8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9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5579698"/>
                  </p:ext>
                </p:extLst>
              </p:nvPr>
            </p:nvGraphicFramePr>
            <p:xfrm>
              <a:off x="428278" y="5580777"/>
              <a:ext cx="8287444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52830"/>
                    <a:gridCol w="717486"/>
                    <a:gridCol w="814641"/>
                    <a:gridCol w="814641"/>
                    <a:gridCol w="814641"/>
                    <a:gridCol w="814641"/>
                    <a:gridCol w="814641"/>
                    <a:gridCol w="814641"/>
                    <a:gridCol w="814641"/>
                    <a:gridCol w="814641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Span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47458" t="-4839" r="-907627" b="-108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19549" t="-4839" r="-705263" b="-108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17164" t="-4839" r="-600000" b="-108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17164" t="-4839" r="-500000" b="-108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21053" t="-4839" r="-403759" b="-108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16418" t="-4839" r="-300746" b="-108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716418" t="-4839" r="-200746" b="-108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822556" t="-4839" r="-102256" b="-108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915672" t="-4839" r="-1493" b="-10806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Segment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2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3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4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5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6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7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8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9</a:t>
                          </a:r>
                          <a:endParaRPr lang="en-US" sz="1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grpSp>
        <p:nvGrpSpPr>
          <p:cNvPr id="6" name="Group 5"/>
          <p:cNvGrpSpPr/>
          <p:nvPr/>
        </p:nvGrpSpPr>
        <p:grpSpPr>
          <a:xfrm>
            <a:off x="349250" y="2227025"/>
            <a:ext cx="3473450" cy="2917270"/>
            <a:chOff x="349250" y="2227025"/>
            <a:chExt cx="3473450" cy="2917270"/>
          </a:xfrm>
        </p:grpSpPr>
        <p:pic>
          <p:nvPicPr>
            <p:cNvPr id="4098" name="Picture 2" descr="http://www.cs.mtu.edu/~shene/COURSES/cs3621/NOTES/spline/B-spline/bs-move-ctrl-pt-1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400" y="2372519"/>
              <a:ext cx="2781300" cy="2771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349250" y="2227025"/>
              <a:ext cx="8572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p=4, n=12, m=17</a:t>
              </a:r>
              <a:endParaRPr lang="en-US" dirty="0"/>
            </a:p>
          </p:txBody>
        </p:sp>
      </p:grpSp>
      <p:sp>
        <p:nvSpPr>
          <p:cNvPr id="7" name="Oval 6"/>
          <p:cNvSpPr/>
          <p:nvPr/>
        </p:nvSpPr>
        <p:spPr>
          <a:xfrm>
            <a:off x="2446338" y="2386807"/>
            <a:ext cx="211138" cy="199231"/>
          </a:xfrm>
          <a:prstGeom prst="ellipse">
            <a:avLst/>
          </a:prstGeom>
          <a:solidFill>
            <a:srgbClr val="F43C8F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1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B-spline Curves: </a:t>
            </a:r>
            <a:r>
              <a:rPr lang="en-GB" dirty="0" smtClean="0"/>
              <a:t>Knot 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6180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GB" dirty="0" smtClean="0"/>
              <a:t>Adding </a:t>
            </a:r>
            <a:r>
              <a:rPr lang="en-GB" dirty="0"/>
              <a:t>a new knot into the existing knot vector </a:t>
            </a:r>
            <a:endParaRPr lang="en-GB" dirty="0" smtClean="0"/>
          </a:p>
          <a:p>
            <a:pPr lvl="1">
              <a:lnSpc>
                <a:spcPct val="150000"/>
              </a:lnSpc>
            </a:pPr>
            <a:r>
              <a:rPr lang="en-GB" dirty="0"/>
              <a:t> </a:t>
            </a:r>
            <a:r>
              <a:rPr lang="en-GB" dirty="0" smtClean="0"/>
              <a:t>Without </a:t>
            </a:r>
            <a:r>
              <a:rPr lang="en-GB" dirty="0"/>
              <a:t>changing the shape of the curve</a:t>
            </a:r>
            <a:r>
              <a:rPr lang="en-GB" dirty="0" smtClean="0"/>
              <a:t>.</a:t>
            </a:r>
          </a:p>
          <a:p>
            <a:pPr lvl="1">
              <a:lnSpc>
                <a:spcPct val="150000"/>
              </a:lnSpc>
            </a:pP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smtClean="0"/>
              <a:t> </a:t>
            </a:r>
            <a:r>
              <a:rPr lang="en-US" i="1" dirty="0"/>
              <a:t>m = n + p + </a:t>
            </a:r>
            <a:r>
              <a:rPr lang="en-US" i="1" dirty="0" smtClean="0"/>
              <a:t>1</a:t>
            </a:r>
          </a:p>
          <a:p>
            <a:pPr>
              <a:lnSpc>
                <a:spcPct val="150000"/>
              </a:lnSpc>
            </a:pPr>
            <a:endParaRPr lang="en-US" i="1" dirty="0"/>
          </a:p>
          <a:p>
            <a:pPr>
              <a:lnSpc>
                <a:spcPct val="150000"/>
              </a:lnSpc>
            </a:pPr>
            <a:r>
              <a:rPr lang="en-US" i="1" dirty="0" smtClean="0"/>
              <a:t> </a:t>
            </a:r>
            <a:r>
              <a:rPr lang="en-GB" dirty="0" smtClean="0"/>
              <a:t>Inserting </a:t>
            </a:r>
            <a:r>
              <a:rPr lang="en-GB" dirty="0"/>
              <a:t>a new knot causes a new control point to be </a:t>
            </a:r>
            <a:r>
              <a:rPr lang="en-GB" dirty="0" smtClean="0"/>
              <a:t>added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smtClean="0"/>
              <a:t> Some </a:t>
            </a:r>
            <a:r>
              <a:rPr lang="en-GB" dirty="0"/>
              <a:t>existing control points are removed and replaced with new ones by </a:t>
            </a:r>
            <a:r>
              <a:rPr lang="en-GB" b="1" dirty="0"/>
              <a:t>corner cutting</a:t>
            </a:r>
            <a:r>
              <a:rPr lang="en-GB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83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Sub-division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GB" dirty="0"/>
              <a:t>F</a:t>
            </a:r>
            <a:r>
              <a:rPr lang="en-GB" dirty="0" smtClean="0"/>
              <a:t>ollows </a:t>
            </a:r>
            <a:r>
              <a:rPr lang="en-GB" dirty="0"/>
              <a:t>exactly the same procedure for subdividing a Bézier curve.</a:t>
            </a:r>
            <a:endParaRPr lang="en-US" dirty="0"/>
          </a:p>
        </p:txBody>
      </p:sp>
      <p:pic>
        <p:nvPicPr>
          <p:cNvPr id="6146" name="Picture 2" descr="http://www.cs.mtu.edu/~shene/COURSES/cs3621/NOTES/spline/B-spline/sub-div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825" y="2582068"/>
            <a:ext cx="3562350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05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Next Lecture</a:t>
            </a:r>
            <a:r>
              <a:rPr lang="en-US" sz="2400" b="1">
                <a:solidFill>
                  <a:schemeClr val="tx1"/>
                </a:solidFill>
              </a:rPr>
              <a:t>: </a:t>
            </a:r>
            <a:r>
              <a:rPr lang="en-US" sz="2400" b="1" smtClean="0">
                <a:solidFill>
                  <a:srgbClr val="0000FF"/>
                </a:solidFill>
              </a:rPr>
              <a:t>Surface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52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950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 B Spline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 Degree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Knots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 Local control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B Spline Basis functions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Interval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Derivative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25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After completing this lecture, students will be able to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Derive mathematical expressions for different properties of the B-Spline curve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Solve problems related to B Splines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89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 spline Curves</a:t>
            </a:r>
            <a:endParaRPr lang="en-US" altLang="en-US" dirty="0"/>
          </a:p>
        </p:txBody>
      </p:sp>
      <p:sp>
        <p:nvSpPr>
          <p:cNvPr id="69427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The user </a:t>
            </a:r>
            <a:r>
              <a:rPr lang="en-US" altLang="en-US" dirty="0" smtClean="0"/>
              <a:t>supplies: the degree p, n+1 </a:t>
            </a:r>
            <a:r>
              <a:rPr lang="en-US" altLang="en-US" dirty="0"/>
              <a:t>control points, </a:t>
            </a:r>
            <a:r>
              <a:rPr lang="en-US" altLang="en-US" dirty="0" smtClean="0"/>
              <a:t>and m+1 knot vectors</a:t>
            </a:r>
            <a:endParaRPr lang="en-US" altLang="en-US" i="1" baseline="-25000" dirty="0" smtClean="0"/>
          </a:p>
          <a:p>
            <a:endParaRPr lang="en-US" altLang="en-US" i="1" baseline="-25000" dirty="0"/>
          </a:p>
          <a:p>
            <a:r>
              <a:rPr lang="en-US" altLang="en-US" dirty="0"/>
              <a:t>Write the curve as: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 smtClean="0"/>
          </a:p>
          <a:p>
            <a:r>
              <a:rPr lang="en-US" altLang="en-US" dirty="0" smtClean="0"/>
              <a:t>The </a:t>
            </a:r>
            <a:r>
              <a:rPr lang="en-US" altLang="en-US" dirty="0"/>
              <a:t>functions </a:t>
            </a:r>
            <a:r>
              <a:rPr lang="en-US" altLang="en-US" i="1" dirty="0"/>
              <a:t>N</a:t>
            </a:r>
            <a:r>
              <a:rPr lang="en-US" altLang="en-US" i="1" baseline="-25000" dirty="0" smtClean="0"/>
              <a:t>i</a:t>
            </a:r>
            <a:r>
              <a:rPr lang="en-US" altLang="en-US" i="1" baseline="30000" dirty="0" smtClean="0"/>
              <a:t>p</a:t>
            </a:r>
            <a:r>
              <a:rPr lang="en-US" altLang="en-US" dirty="0" smtClean="0"/>
              <a:t> </a:t>
            </a:r>
            <a:r>
              <a:rPr lang="en-US" altLang="en-US" dirty="0"/>
              <a:t>are the </a:t>
            </a:r>
            <a:r>
              <a:rPr lang="en-US" altLang="en-US" i="1" dirty="0" smtClean="0"/>
              <a:t>B-Spline basis functions</a:t>
            </a:r>
            <a:endParaRPr lang="en-US" altLang="en-US" dirty="0"/>
          </a:p>
        </p:txBody>
      </p:sp>
      <p:graphicFrame>
        <p:nvGraphicFramePr>
          <p:cNvPr id="6942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1043485"/>
              </p:ext>
            </p:extLst>
          </p:nvPr>
        </p:nvGraphicFramePr>
        <p:xfrm>
          <a:off x="3305175" y="3028950"/>
          <a:ext cx="2106613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Equation" r:id="rId3" imgW="1079280" imgH="431640" progId="Equation.3">
                  <p:embed/>
                </p:oleObj>
              </mc:Choice>
              <mc:Fallback>
                <p:oleObj name="Equation" r:id="rId3" imgW="10792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5175" y="3028950"/>
                        <a:ext cx="2106613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02206" y="4840827"/>
                <a:ext cx="2794996" cy="686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𝑂𝑡h𝑒𝑟𝑤𝑖𝑠𝑒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06" y="4840827"/>
                <a:ext cx="2794996" cy="68653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02206" y="5727252"/>
                <a:ext cx="5340052" cy="6496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06" y="5727252"/>
                <a:ext cx="5340052" cy="64960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4919494" y="4992347"/>
            <a:ext cx="3595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0000FF"/>
                </a:solidFill>
              </a:rPr>
              <a:t>Cox-de Boor recursion formula</a:t>
            </a:r>
          </a:p>
        </p:txBody>
      </p:sp>
    </p:spTree>
    <p:extLst>
      <p:ext uri="{BB962C8B-B14F-4D97-AF65-F5344CB8AC3E}">
        <p14:creationId xmlns:p14="http://schemas.microsoft.com/office/powerpoint/2010/main" val="292126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Derivatives of B Spline Curve</a:t>
            </a:r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8361369"/>
              </p:ext>
            </p:extLst>
          </p:nvPr>
        </p:nvGraphicFramePr>
        <p:xfrm>
          <a:off x="628650" y="1500188"/>
          <a:ext cx="2106613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4" imgW="1079280" imgH="431640" progId="Equation.3">
                  <p:embed/>
                </p:oleObj>
              </mc:Choice>
              <mc:Fallback>
                <p:oleObj name="Equation" r:id="rId4" imgW="10792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1500188"/>
                        <a:ext cx="2106613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446087" y="2517465"/>
            <a:ext cx="8251825" cy="1382610"/>
            <a:chOff x="446087" y="2517465"/>
            <a:chExt cx="8251825" cy="13826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628650" y="3059524"/>
                  <a:ext cx="7595990" cy="8405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b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)′</m:t>
                            </m:r>
                          </m:e>
                        </m:nary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den>
                        </m:f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50" y="3059524"/>
                  <a:ext cx="7595990" cy="84055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angle 6"/>
            <p:cNvSpPr/>
            <p:nvPr/>
          </p:nvSpPr>
          <p:spPr>
            <a:xfrm>
              <a:off x="446087" y="2517465"/>
              <a:ext cx="825182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/>
                <a:t>The derivative of </a:t>
              </a:r>
              <a:r>
                <a:rPr lang="en-GB" b="1" dirty="0"/>
                <a:t>each of these basis functions </a:t>
              </a:r>
              <a:r>
                <a:rPr lang="en-GB" dirty="0"/>
                <a:t>can be computed as follows: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46087" y="4173022"/>
            <a:ext cx="3429144" cy="1445736"/>
            <a:chOff x="446087" y="4173022"/>
            <a:chExt cx="3429144" cy="1445736"/>
          </a:xfrm>
        </p:grpSpPr>
        <p:sp>
          <p:nvSpPr>
            <p:cNvPr id="10" name="Rectangle 9"/>
            <p:cNvSpPr/>
            <p:nvPr/>
          </p:nvSpPr>
          <p:spPr>
            <a:xfrm>
              <a:off x="446087" y="4173022"/>
              <a:ext cx="34291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Plugging these derivatives </a:t>
              </a:r>
              <a:r>
                <a:rPr lang="en-GB" dirty="0" smtClean="0"/>
                <a:t>back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46087" y="4753841"/>
                  <a:ext cx="2979470" cy="8649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087" y="4753841"/>
                  <a:ext cx="2979470" cy="86491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712270" y="4859829"/>
                <a:ext cx="4295150" cy="7051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𝑤h𝑒𝑟𝑒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270" y="4859829"/>
                <a:ext cx="4295150" cy="70519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65917" y="5828579"/>
                <a:ext cx="841216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b="1" dirty="0" smtClean="0"/>
                  <a:t>Derivative </a:t>
                </a:r>
                <a:r>
                  <a:rPr lang="en-GB" b="1" dirty="0"/>
                  <a:t>of a B-spline </a:t>
                </a:r>
                <a:r>
                  <a:rPr lang="en-GB" dirty="0"/>
                  <a:t>curve </a:t>
                </a:r>
                <a:r>
                  <a:rPr lang="en-GB" b="1" dirty="0">
                    <a:solidFill>
                      <a:srgbClr val="0000FF"/>
                    </a:solidFill>
                  </a:rPr>
                  <a:t>is another B-spline curve of degree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GB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GB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on the </a:t>
                </a:r>
                <a:r>
                  <a:rPr lang="en-GB" b="1" dirty="0">
                    <a:solidFill>
                      <a:srgbClr val="FF0066"/>
                    </a:solidFill>
                  </a:rPr>
                  <a:t>original knot vector </a:t>
                </a:r>
                <a:r>
                  <a:rPr lang="en-GB" dirty="0"/>
                  <a:t>with a </a:t>
                </a:r>
                <a:r>
                  <a:rPr lang="en-GB" b="1" dirty="0">
                    <a:solidFill>
                      <a:srgbClr val="C00000"/>
                    </a:solidFill>
                  </a:rPr>
                  <a:t>new set of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GB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b="1" dirty="0">
                    <a:solidFill>
                      <a:srgbClr val="C00000"/>
                    </a:solidFill>
                  </a:rPr>
                  <a:t>control </a:t>
                </a:r>
                <a:r>
                  <a:rPr lang="en-GB" b="1" dirty="0" smtClean="0">
                    <a:solidFill>
                      <a:srgbClr val="C00000"/>
                    </a:solidFill>
                  </a:rPr>
                  <a:t>points,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17" y="5828579"/>
                <a:ext cx="8412163" cy="646331"/>
              </a:xfrm>
              <a:prstGeom prst="rect">
                <a:avLst/>
              </a:prstGeom>
              <a:blipFill rotWithShape="0">
                <a:blip r:embed="rId9"/>
                <a:stretch>
                  <a:fillRect l="-580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945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3043238" algn="l"/>
              </a:tabLst>
            </a:pPr>
            <a:r>
              <a:rPr lang="en-US" dirty="0" smtClean="0"/>
              <a:t>Properties of B-Spline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825624"/>
                <a:ext cx="8258175" cy="4760913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degree 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 polynomial in 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 smtClean="0"/>
              </a:p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 </a:t>
                </a:r>
                <a:r>
                  <a:rPr lang="en-GB" sz="2100" b="1" dirty="0">
                    <a:solidFill>
                      <a:srgbClr val="0000FF"/>
                    </a:solidFill>
                  </a:rPr>
                  <a:t>Non-negativity:</a:t>
                </a:r>
                <a:r>
                  <a:rPr lang="en-GB" dirty="0" smtClean="0"/>
                  <a:t> For </a:t>
                </a:r>
                <a:r>
                  <a:rPr lang="en-GB" dirty="0"/>
                  <a:t>all 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/>
                  <a:t> and 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/>
                  <a:t>, 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b="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GB" dirty="0"/>
                  <a:t>is </a:t>
                </a:r>
                <a:r>
                  <a:rPr lang="en-GB" dirty="0" smtClean="0"/>
                  <a:t>non-negative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dirty="0"/>
                  <a:t> </a:t>
                </a:r>
                <a:r>
                  <a:rPr lang="en-US" sz="2100" b="1" dirty="0">
                    <a:solidFill>
                      <a:srgbClr val="0000FF"/>
                    </a:solidFill>
                  </a:rPr>
                  <a:t>Local Support:</a:t>
                </a:r>
                <a:r>
                  <a:rPr lang="en-US" b="1" dirty="0">
                    <a:solidFill>
                      <a:srgbClr val="C00000"/>
                    </a:solidFill>
                  </a:rPr>
                  <a:t> 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b="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is a non-zero polynomial on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baseline="-25000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baseline="-25000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baseline="-25000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baseline="-25000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baseline="-25000" dirty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pPr>
                  <a:lnSpc>
                    <a:spcPct val="150000"/>
                  </a:lnSpc>
                </a:pPr>
                <a:r>
                  <a:rPr lang="en-GB" dirty="0" smtClean="0"/>
                  <a:t> </a:t>
                </a:r>
                <a:r>
                  <a:rPr lang="en-GB" dirty="0"/>
                  <a:t>On any span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baseline="-25000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𝑡𝑖</m:t>
                        </m:r>
                        <m:r>
                          <a:rPr lang="en-US" b="0" i="1" baseline="-25000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baseline="-25000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baseline="-25000" dirty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, </a:t>
                </a:r>
                <a:r>
                  <a:rPr lang="en-GB" b="1" dirty="0"/>
                  <a:t>at most 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GB" b="1" dirty="0"/>
                  <a:t> degree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GB" b="1" dirty="0"/>
                  <a:t> basis functions are </a:t>
                </a:r>
                <a:r>
                  <a:rPr lang="en-GB" b="1" dirty="0" smtClean="0"/>
                  <a:t>non-zero</a:t>
                </a:r>
                <a:endParaRPr lang="en-GB" b="1" dirty="0"/>
              </a:p>
              <a:p>
                <a:pPr lvl="1">
                  <a:lnSpc>
                    <a:spcPct val="150000"/>
                  </a:lnSpc>
                </a:pPr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b="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b="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…,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b="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 </a:t>
                </a:r>
                <a:r>
                  <a:rPr lang="en-US" b="1" dirty="0">
                    <a:solidFill>
                      <a:srgbClr val="0000FF"/>
                    </a:solidFill>
                  </a:rPr>
                  <a:t>Partition of </a:t>
                </a:r>
                <a:r>
                  <a:rPr lang="en-US" b="1" dirty="0" smtClean="0">
                    <a:solidFill>
                      <a:srgbClr val="0000FF"/>
                    </a:solidFill>
                  </a:rPr>
                  <a:t>Unity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 </a:t>
                </a:r>
                <a:r>
                  <a:rPr lang="en-GB" dirty="0"/>
                  <a:t>The sum of all non-zero degree 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basis functions on span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baseline="-25000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baseline="-25000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baseline="-2500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GB" dirty="0"/>
                  <a:t> is </a:t>
                </a:r>
                <a:r>
                  <a:rPr lang="en-GB" dirty="0" smtClean="0"/>
                  <a:t>unity, i.e.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825624"/>
                <a:ext cx="8258175" cy="4760913"/>
              </a:xfrm>
              <a:blipFill rotWithShape="0">
                <a:blip r:embed="rId3"/>
                <a:stretch>
                  <a:fillRect l="-517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365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B-Spline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 m = n+p+1</a:t>
                </a:r>
              </a:p>
              <a:p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GB" dirty="0"/>
                  <a:t>Basis function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GB" dirty="0" smtClean="0"/>
                  <a:t>is </a:t>
                </a:r>
                <a:r>
                  <a:rPr lang="en-GB" dirty="0"/>
                  <a:t>a composite curve of degree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polynomials with joining points at knots in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i="1" baseline="-25000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i="1" baseline="-25000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i="1" baseline="-2500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smtClean="0"/>
                  <a:t>)</a:t>
                </a:r>
              </a:p>
              <a:p>
                <a:endParaRPr lang="en-GB" dirty="0"/>
              </a:p>
              <a:p>
                <a:r>
                  <a:rPr lang="en-GB" dirty="0"/>
                  <a:t> At a knot of multiplicity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dirty="0"/>
                  <a:t>, basis function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GB" dirty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GB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continuous. </a:t>
                </a:r>
                <a:endParaRPr lang="hi-IN" dirty="0" smtClean="0"/>
              </a:p>
              <a:p>
                <a:endParaRPr lang="hi-IN" dirty="0"/>
              </a:p>
              <a:p>
                <a:r>
                  <a:rPr lang="hi-IN" dirty="0"/>
                  <a:t> </a:t>
                </a:r>
                <a:r>
                  <a:rPr lang="en-US" dirty="0" smtClean="0"/>
                  <a:t>Convex hull property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 t="-1261" r="-2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851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of Multiple Knots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 </a:t>
                </a:r>
                <a:r>
                  <a:rPr lang="en-GB" dirty="0" smtClean="0"/>
                  <a:t>Significant </a:t>
                </a:r>
                <a:r>
                  <a:rPr lang="en-GB" dirty="0"/>
                  <a:t>impact on the computation of basis functions </a:t>
                </a:r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 </a:t>
                </a:r>
                <a:r>
                  <a:rPr lang="en-US" dirty="0" smtClean="0"/>
                  <a:t>Counting properties</a:t>
                </a:r>
              </a:p>
              <a:p>
                <a:endParaRPr lang="en-US" dirty="0"/>
              </a:p>
              <a:p>
                <a:r>
                  <a:rPr lang="en-US" dirty="0" smtClean="0"/>
                  <a:t> </a:t>
                </a:r>
                <a:r>
                  <a:rPr lang="en-GB" b="1" dirty="0"/>
                  <a:t>Each knot of multiplicity 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b="1" dirty="0"/>
                  <a:t>reduces at most 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GB" b="1" dirty="0"/>
                  <a:t> basis functions' non-zero domain. </a:t>
                </a:r>
                <a:endParaRPr lang="en-GB" b="1" dirty="0" smtClean="0"/>
              </a:p>
              <a:p>
                <a:endParaRPr lang="en-GB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96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400050" y="4319587"/>
            <a:ext cx="8331200" cy="2247906"/>
            <a:chOff x="400050" y="4319587"/>
            <a:chExt cx="8331200" cy="2247906"/>
          </a:xfrm>
        </p:grpSpPr>
        <p:pic>
          <p:nvPicPr>
            <p:cNvPr id="3074" name="Picture 2" descr="http://www.cs.mtu.edu/~shene/COURSES/cs3621/NOTES/spline/B-spline/bs-m-knot-1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050" y="4319588"/>
              <a:ext cx="2476500" cy="1038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http://www.cs.mtu.edu/~shene/COURSES/cs3621/NOTES/spline/B-spline/bs-m-knot-2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7400" y="4319588"/>
              <a:ext cx="2476500" cy="1038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http://www.cs.mtu.edu/~shene/COURSES/cs3621/NOTES/spline/B-spline/bs-m-knot-3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4750" y="4319587"/>
              <a:ext cx="2476500" cy="1038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 descr="http://www.cs.mtu.edu/~shene/COURSES/cs3621/NOTES/spline/B-spline/bs-m-knot-4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0538" y="5529268"/>
              <a:ext cx="2476500" cy="1038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2" name="Picture 10" descr="http://www.cs.mtu.edu/~shene/COURSES/cs3621/NOTES/spline/B-spline/bs-m-knot-5.jp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6150" y="5529267"/>
              <a:ext cx="2476500" cy="1038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0178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Multiple Knots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GB" b="1" dirty="0"/>
              <a:t>At each internal knot of multiplicity </a:t>
            </a:r>
            <a:r>
              <a:rPr lang="en-GB" b="1" i="1" dirty="0"/>
              <a:t>k</a:t>
            </a:r>
            <a:r>
              <a:rPr lang="en-GB" b="1" dirty="0"/>
              <a:t>, the number of non-zero basis functions is at most </a:t>
            </a:r>
            <a:r>
              <a:rPr lang="en-GB" b="1" i="1" dirty="0"/>
              <a:t>p - k</a:t>
            </a:r>
            <a:r>
              <a:rPr lang="en-GB" b="1" dirty="0"/>
              <a:t> + 1, where </a:t>
            </a:r>
            <a:r>
              <a:rPr lang="en-GB" b="1" i="1" dirty="0"/>
              <a:t>p</a:t>
            </a:r>
            <a:r>
              <a:rPr lang="en-GB" b="1" dirty="0"/>
              <a:t> is the degree of the basis functions. 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06400" y="3462337"/>
            <a:ext cx="8331200" cy="2247906"/>
            <a:chOff x="400050" y="4319587"/>
            <a:chExt cx="8331200" cy="2247906"/>
          </a:xfrm>
        </p:grpSpPr>
        <p:pic>
          <p:nvPicPr>
            <p:cNvPr id="5" name="Picture 2" descr="http://www.cs.mtu.edu/~shene/COURSES/cs3621/NOTES/spline/B-spline/bs-m-knot-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050" y="4319588"/>
              <a:ext cx="2476500" cy="1038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http://www.cs.mtu.edu/~shene/COURSES/cs3621/NOTES/spline/B-spline/bs-m-knot-2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7400" y="4319588"/>
              <a:ext cx="2476500" cy="1038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http://www.cs.mtu.edu/~shene/COURSES/cs3621/NOTES/spline/B-spline/bs-m-knot-3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4750" y="4319587"/>
              <a:ext cx="2476500" cy="1038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8" descr="http://www.cs.mtu.edu/~shene/COURSES/cs3621/NOTES/spline/B-spline/bs-m-knot-4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0538" y="5529268"/>
              <a:ext cx="2476500" cy="1038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0" descr="http://www.cs.mtu.edu/~shene/COURSES/cs3621/NOTES/spline/B-spline/bs-m-knot-5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6150" y="5529267"/>
              <a:ext cx="2476500" cy="1038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1994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12590</TotalTime>
  <Words>277</Words>
  <Application>Microsoft Office PowerPoint</Application>
  <PresentationFormat>On-screen Show (4:3)</PresentationFormat>
  <Paragraphs>98</Paragraphs>
  <Slides>13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Calibri</vt:lpstr>
      <vt:lpstr>Cambria Math</vt:lpstr>
      <vt:lpstr>Courier New</vt:lpstr>
      <vt:lpstr>Droid Sans</vt:lpstr>
      <vt:lpstr>Mangal</vt:lpstr>
      <vt:lpstr>Segoe UI</vt:lpstr>
      <vt:lpstr>Wingdings</vt:lpstr>
      <vt:lpstr>Wingdings 3</vt:lpstr>
      <vt:lpstr>Office Theme</vt:lpstr>
      <vt:lpstr>Equation</vt:lpstr>
      <vt:lpstr>CS552: Computer Graphics</vt:lpstr>
      <vt:lpstr>Recap</vt:lpstr>
      <vt:lpstr>Objective</vt:lpstr>
      <vt:lpstr>B spline Curves</vt:lpstr>
      <vt:lpstr>Derivatives of B Spline Curve</vt:lpstr>
      <vt:lpstr>Properties of B-Spline</vt:lpstr>
      <vt:lpstr>Properties of B-Spline</vt:lpstr>
      <vt:lpstr>Impact of Multiple Knots</vt:lpstr>
      <vt:lpstr>Impact of Multiple Knots</vt:lpstr>
      <vt:lpstr>B Spline Moving Control Points</vt:lpstr>
      <vt:lpstr>B-spline Curves: Knot insertion</vt:lpstr>
      <vt:lpstr>Sub-division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CS654: Digital Image Analysis</dc:title>
  <dc:creator>iit1</dc:creator>
  <cp:lastModifiedBy>CHIRANJOY CHATTOPADHYAY</cp:lastModifiedBy>
  <cp:revision>394</cp:revision>
  <dcterms:created xsi:type="dcterms:W3CDTF">2015-07-15T04:13:21Z</dcterms:created>
  <dcterms:modified xsi:type="dcterms:W3CDTF">2016-02-24T03:37:22Z</dcterms:modified>
</cp:coreProperties>
</file>