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43C8F"/>
    <a:srgbClr val="0000FF"/>
    <a:srgbClr val="FF0066"/>
    <a:srgbClr val="E6F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2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8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2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23: </a:t>
            </a:r>
            <a:r>
              <a:rPr lang="en-US" sz="3200" dirty="0" smtClean="0"/>
              <a:t>Surface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Bilinear </a:t>
            </a:r>
            <a:r>
              <a:rPr lang="en-US" dirty="0" smtClean="0"/>
              <a:t>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One of the </a:t>
            </a:r>
            <a:r>
              <a:rPr lang="en-GB" dirty="0" smtClean="0"/>
              <a:t>simplest </a:t>
            </a:r>
            <a:r>
              <a:rPr lang="en-GB" dirty="0"/>
              <a:t>surfaces is the bilinear surface.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Four </a:t>
            </a:r>
            <a:r>
              <a:rPr lang="en-GB" dirty="0"/>
              <a:t>comer points of the surface are given in the </a:t>
            </a:r>
            <a:r>
              <a:rPr lang="en-GB" dirty="0" err="1" smtClean="0"/>
              <a:t>u,v</a:t>
            </a:r>
            <a:r>
              <a:rPr lang="en-GB" dirty="0" smtClean="0"/>
              <a:t>-plane </a:t>
            </a:r>
          </a:p>
          <a:p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smtClean="0"/>
              <a:t> P(0,0)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 </a:t>
            </a:r>
            <a:r>
              <a:rPr lang="en-GB" dirty="0" smtClean="0"/>
              <a:t>P(0,1)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 </a:t>
            </a:r>
            <a:r>
              <a:rPr lang="en-GB" dirty="0" smtClean="0"/>
              <a:t>P(1,0)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 </a:t>
            </a:r>
            <a:r>
              <a:rPr lang="en-GB" dirty="0" smtClean="0"/>
              <a:t>P(1,1)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 smtClean="0"/>
              <a:t> Expression for the parametric surface?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Lofted or Ruled Surfaces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GB" dirty="0" smtClean="0"/>
                  <a:t>Frequently </a:t>
                </a:r>
                <a:r>
                  <a:rPr lang="en-GB" dirty="0"/>
                  <a:t>associated with the aircraft or </a:t>
                </a:r>
                <a:r>
                  <a:rPr lang="en-GB" dirty="0" smtClean="0"/>
                  <a:t>shipbuilding </a:t>
                </a:r>
                <a:r>
                  <a:rPr lang="en-GB" dirty="0"/>
                  <a:t>industries.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:r>
                  <a:rPr lang="en-GB" dirty="0" smtClean="0"/>
                  <a:t>Assume </a:t>
                </a:r>
                <a:r>
                  <a:rPr lang="en-GB" dirty="0"/>
                  <a:t>that </a:t>
                </a:r>
                <a:endParaRPr lang="en-GB" dirty="0" smtClean="0"/>
              </a:p>
              <a:p>
                <a:pPr lvl="1"/>
                <a:r>
                  <a:rPr lang="en-GB" dirty="0"/>
                  <a:t> </a:t>
                </a:r>
                <a:r>
                  <a:rPr lang="en-GB" dirty="0" smtClean="0"/>
                  <a:t>Two boundary </a:t>
                </a:r>
                <a:r>
                  <a:rPr lang="en-GB" dirty="0"/>
                  <a:t>carves associated with the opposite sides of the unit square in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 smtClean="0"/>
                  <a:t>-plane are known</a:t>
                </a:r>
              </a:p>
              <a:p>
                <a:pPr lvl="1"/>
                <a:endParaRPr lang="en-GB" dirty="0" smtClean="0"/>
              </a:p>
              <a:p>
                <a:pPr lvl="2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 Interpolation scheme is</a:t>
                </a:r>
              </a:p>
              <a:p>
                <a:endParaRPr lang="en-GB" dirty="0" smtClean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 smtClean="0"/>
              </a:p>
              <a:p>
                <a:pPr lvl="2"/>
                <a:endParaRPr lang="en-GB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4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GB" dirty="0" smtClean="0"/>
                  <a:t>Two </a:t>
                </a:r>
                <a:r>
                  <a:rPr lang="en-GB" dirty="0"/>
                  <a:t>curves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GB" dirty="0"/>
                  <a:t> are given by </a:t>
                </a:r>
                <a:r>
                  <a:rPr lang="en-GB" dirty="0" smtClean="0"/>
                  <a:t>cubic spline segments</a:t>
                </a:r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:r>
                  <a:rPr lang="en-GB" b="1" dirty="0"/>
                  <a:t>Problem: </a:t>
                </a:r>
                <a:r>
                  <a:rPr lang="en-GB" dirty="0" smtClean="0"/>
                  <a:t>Find </a:t>
                </a:r>
                <a:r>
                  <a:rPr lang="en-GB" dirty="0"/>
                  <a:t>the equation for the lofted surface between these two </a:t>
                </a:r>
                <a:r>
                  <a:rPr lang="en-GB" dirty="0" smtClean="0"/>
                  <a:t>boundaries</a:t>
                </a:r>
                <a:r>
                  <a:rPr lang="en-GB" dirty="0"/>
                  <a:t>.  </a:t>
                </a:r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0 0 0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0 1 0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0 1 1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=[0 1 1 ]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0 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1 1 1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0 1 1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=[0 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0 0 0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0 1 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0 1 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0 0 2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4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Coons Surface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GB" dirty="0"/>
                  <a:t>If the four boundary curves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,0),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,1),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are </a:t>
                </a:r>
                <a:r>
                  <a:rPr lang="en-GB" dirty="0" smtClean="0"/>
                  <a:t>known, then?</a:t>
                </a:r>
              </a:p>
              <a:p>
                <a:endParaRPr lang="en-GB" dirty="0"/>
              </a:p>
              <a:p>
                <a:r>
                  <a:rPr lang="en-GB" dirty="0" smtClean="0"/>
                  <a:t> Intuitive solution</a:t>
                </a:r>
                <a:endParaRPr lang="en-GB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What about the corner points and at the edges?</a:t>
                </a:r>
              </a:p>
              <a:p>
                <a:endParaRPr lang="en-US" dirty="0"/>
              </a:p>
              <a:p>
                <a:r>
                  <a:rPr lang="en-US" dirty="0" smtClean="0"/>
                  <a:t> Solution?</a:t>
                </a:r>
              </a:p>
              <a:p>
                <a:endParaRPr lang="en-US" dirty="0"/>
              </a:p>
              <a:p>
                <a:r>
                  <a:rPr lang="en-US" dirty="0" smtClean="0"/>
                  <a:t> Matrix representation of the linear Coons surface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5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864518" y="1690689"/>
            <a:ext cx="5572125" cy="4176711"/>
            <a:chOff x="1864518" y="1690689"/>
            <a:chExt cx="5572125" cy="4176711"/>
          </a:xfrm>
        </p:grpSpPr>
        <p:sp>
          <p:nvSpPr>
            <p:cNvPr id="5" name="Rectangle 4"/>
            <p:cNvSpPr/>
            <p:nvPr/>
          </p:nvSpPr>
          <p:spPr>
            <a:xfrm>
              <a:off x="4336255" y="1690689"/>
              <a:ext cx="3100388" cy="310038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64518" y="2757487"/>
              <a:ext cx="3100388" cy="310038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964906" y="1690689"/>
              <a:ext cx="2471737" cy="1066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964906" y="4800602"/>
              <a:ext cx="2471737" cy="1066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64518" y="1690689"/>
              <a:ext cx="2471737" cy="10667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864518" y="4791077"/>
              <a:ext cx="2471737" cy="10667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1864518" y="2757487"/>
            <a:ext cx="3100388" cy="310038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36255" y="1700214"/>
            <a:ext cx="3100388" cy="310038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964906" y="1700214"/>
            <a:ext cx="2471737" cy="4148136"/>
          </a:xfrm>
          <a:prstGeom prst="line">
            <a:avLst/>
          </a:prstGeom>
          <a:ln w="38100">
            <a:solidFill>
              <a:srgbClr val="F43C8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864518" y="2767012"/>
            <a:ext cx="2471737" cy="2005015"/>
          </a:xfrm>
          <a:prstGeom prst="line">
            <a:avLst/>
          </a:prstGeom>
          <a:ln w="38100">
            <a:solidFill>
              <a:srgbClr val="F43C8F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2199758" y="4083050"/>
                <a:ext cx="10577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58" y="4083050"/>
                <a:ext cx="1057790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4985823" y="2681196"/>
                <a:ext cx="10577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23" y="2681196"/>
                <a:ext cx="1057790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6043613" y="4054352"/>
                <a:ext cx="10284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13" y="4054352"/>
                <a:ext cx="1028423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2900500" y="3106766"/>
                <a:ext cx="10284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0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00" y="3106766"/>
                <a:ext cx="1028423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1864518" y="1485900"/>
            <a:ext cx="0" cy="4381500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64518" y="5867400"/>
            <a:ext cx="5419725" cy="0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864518" y="4307681"/>
            <a:ext cx="3650200" cy="1574006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>
                <a:off x="6143369" y="5864990"/>
                <a:ext cx="4026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369" y="5864990"/>
                <a:ext cx="402674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1348856" y="1644654"/>
                <a:ext cx="4026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56" y="1644654"/>
                <a:ext cx="402674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/>
              <p:cNvSpPr/>
              <p:nvPr/>
            </p:nvSpPr>
            <p:spPr>
              <a:xfrm>
                <a:off x="5111247" y="4389762"/>
                <a:ext cx="4090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47" y="4389762"/>
                <a:ext cx="409086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3244318" y="3898106"/>
            <a:ext cx="2899051" cy="0"/>
          </a:xfrm>
          <a:prstGeom prst="line">
            <a:avLst/>
          </a:prstGeom>
          <a:ln w="38100">
            <a:solidFill>
              <a:srgbClr val="FF66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592787" y="2971411"/>
            <a:ext cx="2550582" cy="1580773"/>
          </a:xfrm>
          <a:prstGeom prst="line">
            <a:avLst/>
          </a:prstGeom>
          <a:ln w="38100">
            <a:solidFill>
              <a:srgbClr val="FF66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3982790" y="1010732"/>
                <a:ext cx="15569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90" y="1010732"/>
                <a:ext cx="1556901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43" idx="2"/>
          </p:cNvCxnSpPr>
          <p:nvPr/>
        </p:nvCxnSpPr>
        <p:spPr>
          <a:xfrm flipH="1">
            <a:off x="4649525" y="1410842"/>
            <a:ext cx="111716" cy="247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Surface representation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Curves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Cubic spline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Bezier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B spline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Mathematically represent a surface patches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Planar Surface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Curved Surface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Bi-linear Surface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Lofted or Ruled Surface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Solve </a:t>
            </a:r>
            <a:r>
              <a:rPr lang="en-US" dirty="0" smtClean="0"/>
              <a:t>related mathematical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Representation of surface</a:t>
            </a:r>
          </a:p>
          <a:p>
            <a:endParaRPr lang="en-US" dirty="0"/>
          </a:p>
          <a:p>
            <a:pPr lvl="1"/>
            <a:r>
              <a:rPr lang="en-US" dirty="0" smtClean="0"/>
              <a:t> Explicit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Implicit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Parametric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287" y="4342534"/>
            <a:ext cx="5005250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5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Surface Patch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155" y="2138932"/>
            <a:ext cx="3867690" cy="321037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29099" y="1967480"/>
                <a:ext cx="119718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99" y="1967480"/>
                <a:ext cx="1197187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510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73406" y="4993433"/>
                <a:ext cx="119718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406" y="4993433"/>
                <a:ext cx="1197187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51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6229350" y="2614613"/>
            <a:ext cx="1428750" cy="112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00850" y="224528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curves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447139" y="4215314"/>
                <a:ext cx="3805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39" y="4215314"/>
                <a:ext cx="3805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5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Surface Patch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A surface patch can be displayed either as a wire frame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59" y="2705713"/>
            <a:ext cx="382005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8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Surfaces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It </a:t>
            </a:r>
            <a:r>
              <a:rPr lang="en-GB" dirty="0"/>
              <a:t>is possible to express </a:t>
            </a:r>
            <a:r>
              <a:rPr lang="en-GB" dirty="0" smtClean="0"/>
              <a:t>points </a:t>
            </a:r>
            <a:r>
              <a:rPr lang="en-GB" dirty="0"/>
              <a:t>which fall on a surface in terms of </a:t>
            </a:r>
            <a:r>
              <a:rPr lang="en-GB" dirty="0" smtClean="0"/>
              <a:t>two parameters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u,v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 Boundary conditions are to be specified</a:t>
            </a:r>
          </a:p>
          <a:p>
            <a:endParaRPr lang="en-GB" dirty="0"/>
          </a:p>
          <a:p>
            <a:r>
              <a:rPr lang="en-GB" dirty="0"/>
              <a:t> The derivatives of the point </a:t>
            </a:r>
            <a:r>
              <a:rPr lang="en-GB" dirty="0" smtClean="0"/>
              <a:t>functions are ?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In </a:t>
            </a:r>
            <a:r>
              <a:rPr lang="en-GB" dirty="0"/>
              <a:t>matrix </a:t>
            </a:r>
            <a:r>
              <a:rPr lang="en-GB" dirty="0" smtClean="0"/>
              <a:t>form?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Represents differential </a:t>
            </a:r>
            <a:r>
              <a:rPr lang="en-GB" dirty="0"/>
              <a:t>change in the </a:t>
            </a:r>
            <a:r>
              <a:rPr lang="en-GB" dirty="0" err="1" smtClean="0"/>
              <a:t>uv</a:t>
            </a:r>
            <a:r>
              <a:rPr lang="en-GB" dirty="0" smtClean="0"/>
              <a:t>-plane </a:t>
            </a:r>
            <a:r>
              <a:rPr lang="en-GB" dirty="0"/>
              <a:t>to the </a:t>
            </a:r>
            <a:r>
              <a:rPr lang="en-GB" dirty="0" smtClean="0"/>
              <a:t>corresponding </a:t>
            </a:r>
            <a:r>
              <a:rPr lang="en-GB" dirty="0"/>
              <a:t>differential change in the </a:t>
            </a:r>
            <a:r>
              <a:rPr lang="en-GB" dirty="0" err="1"/>
              <a:t>xy</a:t>
            </a:r>
            <a:r>
              <a:rPr lang="en-GB" dirty="0"/>
              <a:t>-plane.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 </a:t>
                </a:r>
                <a:r>
                  <a:rPr lang="en-GB" dirty="0"/>
                  <a:t>Consider the surface in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GB" dirty="0"/>
                  <a:t>-plane defined by two parametric equations </a:t>
                </a:r>
                <a:r>
                  <a:rPr lang="en-GB" dirty="0" smtClean="0"/>
                  <a:t>given </a:t>
                </a:r>
                <a:r>
                  <a:rPr lang="en-GB" dirty="0"/>
                  <a:t>by </a:t>
                </a:r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Boundary condition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 0≤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=1, 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=0, 0≤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GB" dirty="0"/>
                  <a:t>The equations for the boundaries? </a:t>
                </a:r>
                <a:r>
                  <a:rPr lang="en-GB" dirty="0" smtClean="0"/>
                  <a:t>Slopes of </a:t>
                </a:r>
                <a:r>
                  <a:rPr lang="en-GB" dirty="0"/>
                  <a:t>the boundaries </a:t>
                </a:r>
                <a:r>
                  <a:rPr lang="en-GB" dirty="0" smtClean="0"/>
                  <a:t>?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Curved Surface Representation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curve is represented </a:t>
            </a:r>
            <a:r>
              <a:rPr lang="en-GB" dirty="0"/>
              <a:t>as a vector valued function </a:t>
            </a:r>
            <a:r>
              <a:rPr lang="en-GB" dirty="0" smtClean="0"/>
              <a:t>of </a:t>
            </a:r>
            <a:r>
              <a:rPr lang="en-GB" dirty="0"/>
              <a:t>a single </a:t>
            </a:r>
            <a:r>
              <a:rPr lang="en-GB" dirty="0" smtClean="0"/>
              <a:t>variable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A </a:t>
            </a:r>
            <a:r>
              <a:rPr lang="en-GB" dirty="0"/>
              <a:t>surface </a:t>
            </a:r>
            <a:r>
              <a:rPr lang="en-GB" dirty="0" smtClean="0"/>
              <a:t>is </a:t>
            </a:r>
            <a:r>
              <a:rPr lang="en-GB" dirty="0"/>
              <a:t>represented by a bivariate vector-valued  </a:t>
            </a:r>
            <a:r>
              <a:rPr lang="en-GB" dirty="0" smtClean="0"/>
              <a:t>function</a:t>
            </a:r>
          </a:p>
          <a:p>
            <a:endParaRPr lang="en-GB" dirty="0"/>
          </a:p>
          <a:p>
            <a:r>
              <a:rPr lang="en-GB" dirty="0" smtClean="0"/>
              <a:t> How to represent a curve on the surface?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How a point on the surface may be represented?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13373</TotalTime>
  <Words>553</Words>
  <Application>Microsoft Office PowerPoint</Application>
  <PresentationFormat>On-screen Show (4:3)</PresentationFormat>
  <Paragraphs>122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Surface</vt:lpstr>
      <vt:lpstr>A Surface Patch </vt:lpstr>
      <vt:lpstr>Displaying a Surface Patch </vt:lpstr>
      <vt:lpstr>Plane Surfaces </vt:lpstr>
      <vt:lpstr>Example</vt:lpstr>
      <vt:lpstr>Curved Surface Representation </vt:lpstr>
      <vt:lpstr>Bilinear Surfaces</vt:lpstr>
      <vt:lpstr>Lofted or Ruled Surfaces </vt:lpstr>
      <vt:lpstr>Example</vt:lpstr>
      <vt:lpstr>Linear Coons Surface </vt:lpstr>
      <vt:lpstr>Example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420</cp:revision>
  <dcterms:created xsi:type="dcterms:W3CDTF">2015-07-15T04:13:21Z</dcterms:created>
  <dcterms:modified xsi:type="dcterms:W3CDTF">2016-03-07T08:58:53Z</dcterms:modified>
</cp:coreProperties>
</file>