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2" r:id="rId10"/>
    <p:sldId id="281" r:id="rId11"/>
    <p:sldId id="283" r:id="rId12"/>
    <p:sldId id="28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8F"/>
    <a:srgbClr val="0000FF"/>
    <a:srgbClr val="FF0066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MyData\MyTeaching\Jan-May2016\Computer_Graphics\Lecture_Slide\week8\RaisingTheDegreeForBezierCurves.c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25: </a:t>
            </a:r>
            <a:r>
              <a:rPr lang="en-US" sz="3200" dirty="0" smtClean="0"/>
              <a:t>Surface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</a:t>
            </a:r>
            <a:r>
              <a:rPr lang="en-US" dirty="0" smtClean="0"/>
              <a:t>Elevation for Surface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Extension of the idea discussed in case of curves</a:t>
                </a:r>
              </a:p>
              <a:p>
                <a:endParaRPr lang="en-US" dirty="0"/>
              </a:p>
              <a:p>
                <a:r>
                  <a:rPr lang="en-US" dirty="0" smtClean="0"/>
                  <a:t> Bezier patch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Definition: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Degree elevated patch is defined by (m+2), (n+2) control points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52426" y="3121438"/>
                <a:ext cx="3892797" cy="967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26" y="3121438"/>
                <a:ext cx="3892797" cy="967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6" y="4987739"/>
            <a:ext cx="715427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Starting with the 2×3 control points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 Elevation: 1×2 to 2×3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98" y="2347851"/>
            <a:ext cx="2353003" cy="87642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" y="4319565"/>
            <a:ext cx="2114845" cy="7621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77" y="4152854"/>
            <a:ext cx="2162477" cy="109552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6" y="4143327"/>
            <a:ext cx="2981741" cy="11145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460542" y="4467828"/>
            <a:ext cx="5178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12494" y="4467828"/>
            <a:ext cx="5178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B-Spline Surface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B-Spline surface can be represented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3646197"/>
                <a:ext cx="3560014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46197"/>
                <a:ext cx="3560014" cy="778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4741572"/>
                <a:ext cx="5408917" cy="781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41572"/>
                <a:ext cx="5408917" cy="7816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smtClean="0">
                <a:solidFill>
                  <a:srgbClr val="0000FF"/>
                </a:solidFill>
              </a:rPr>
              <a:t>Surface Representation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Bi-Cubic Surface representation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u- edge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v- edge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Combination with correction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Subdividing bi-cubic surface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Representing with a new set of control 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Limits can be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Derive the mathematical expressions for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Bezier surface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B-spline surface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Construct Bezier surface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Calculate expressions for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Surface subdivision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Degree elevation</a:t>
            </a:r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Bézier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Bézier</a:t>
            </a:r>
            <a:r>
              <a:rPr lang="en-US" dirty="0" smtClean="0"/>
              <a:t> </a:t>
            </a:r>
            <a:r>
              <a:rPr lang="en-US" dirty="0"/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67777" y="2337010"/>
                <a:ext cx="2610010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77" y="2337010"/>
                <a:ext cx="2610010" cy="1008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10615" y="4644894"/>
                <a:ext cx="22003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= Control points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15" y="4644894"/>
                <a:ext cx="2200346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r="-19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0615" y="3856940"/>
                <a:ext cx="4773614" cy="456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= Bernstein Basis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15" y="3856940"/>
                <a:ext cx="4773614" cy="456215"/>
              </a:xfrm>
              <a:prstGeom prst="rect">
                <a:avLst/>
              </a:prstGeom>
              <a:blipFill rotWithShape="0">
                <a:blip r:embed="rId4"/>
                <a:stretch>
                  <a:fillRect t="-400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8650" y="5376743"/>
                <a:ext cx="7854308" cy="101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i="1" dirty="0" smtClean="0"/>
                  <a:t>The corresponding point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i="1" dirty="0"/>
                  <a:t>on the new curve is obtained by </a:t>
                </a:r>
                <a:r>
                  <a:rPr lang="en-GB" sz="2000" b="1" i="1" dirty="0">
                    <a:solidFill>
                      <a:srgbClr val="FF6600"/>
                    </a:solidFill>
                  </a:rPr>
                  <a:t>translating</a:t>
                </a:r>
                <a:r>
                  <a:rPr lang="en-GB" sz="2000" i="1" dirty="0"/>
                  <a:t> the corresponding point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000" i="1" dirty="0"/>
                  <a:t> on the original curve in the </a:t>
                </a:r>
                <a:r>
                  <a:rPr lang="en-GB" sz="2000" b="1" i="1" dirty="0" smtClean="0">
                    <a:solidFill>
                      <a:srgbClr val="0000FF"/>
                    </a:solidFill>
                  </a:rPr>
                  <a:t>direction of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000" b="1" i="1" dirty="0">
                    <a:solidFill>
                      <a:srgbClr val="0000FF"/>
                    </a:solidFill>
                  </a:rPr>
                  <a:t> with a </a:t>
                </a:r>
                <a:r>
                  <a:rPr lang="en-GB" sz="2000" b="1" i="1" dirty="0" smtClean="0">
                    <a:solidFill>
                      <a:srgbClr val="0000FF"/>
                    </a:solidFill>
                  </a:rPr>
                  <a:t>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i="1" dirty="0" smtClean="0">
                    <a:solidFill>
                      <a:srgbClr val="0000FF"/>
                    </a:solidFill>
                  </a:rPr>
                  <a:t> </a:t>
                </a:r>
                <a:endParaRPr lang="en-US" sz="20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6743"/>
                <a:ext cx="7854308" cy="1016625"/>
              </a:xfrm>
              <a:prstGeom prst="rect">
                <a:avLst/>
              </a:prstGeom>
              <a:blipFill rotWithShape="0">
                <a:blip r:embed="rId5"/>
                <a:stretch>
                  <a:fillRect l="-776" t="-239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Bezier Surface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 smtClean="0"/>
                  <a:t>point grid</a:t>
                </a:r>
              </a:p>
              <a:p>
                <a:endParaRPr lang="en-US" dirty="0"/>
              </a:p>
              <a:p>
                <a:r>
                  <a:rPr lang="en-US" dirty="0" smtClean="0"/>
                  <a:t> A rectangular Bezier patch is defined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In Matrix form this can be written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𝑈𝑁𝑃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5942567"/>
                <a:ext cx="27958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942567"/>
                <a:ext cx="279583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18632" y="5942567"/>
                <a:ext cx="26709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632" y="5942567"/>
                <a:ext cx="267098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83773" y="5942567"/>
                <a:ext cx="8216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73" y="5942567"/>
                <a:ext cx="8216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</a:t>
                </a:r>
                <a:r>
                  <a:rPr lang="en-GB" dirty="0"/>
                  <a:t>Given the six three-dimensional </a:t>
                </a:r>
                <a:r>
                  <a:rPr lang="en-GB" dirty="0" smtClean="0"/>
                  <a:t>points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 </a:t>
                </a:r>
                <a:r>
                  <a:rPr lang="en-GB" b="1" dirty="0" smtClean="0"/>
                  <a:t>Problem: </a:t>
                </a:r>
                <a:r>
                  <a:rPr lang="en-GB" dirty="0" smtClean="0"/>
                  <a:t>Generate the corresponding Bezier Surface patch</a:t>
                </a:r>
              </a:p>
              <a:p>
                <a:endParaRPr lang="en-GB" dirty="0"/>
              </a:p>
              <a:p>
                <a:r>
                  <a:rPr lang="en-GB" dirty="0"/>
                  <a:t> Step 1: Find the orders m and n of the </a:t>
                </a:r>
                <a:r>
                  <a:rPr lang="en-GB" dirty="0" smtClean="0"/>
                  <a:t>surface</a:t>
                </a:r>
              </a:p>
              <a:p>
                <a:endParaRPr lang="en-GB" dirty="0"/>
              </a:p>
              <a:p>
                <a:r>
                  <a:rPr lang="en-GB" dirty="0"/>
                  <a:t> Step 2: Calculate the weight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=0,1, 2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98" y="2343090"/>
            <a:ext cx="235300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Scaﬀolding Construction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scaﬀolding construction (or de </a:t>
            </a:r>
            <a:r>
              <a:rPr lang="en-GB" dirty="0" err="1"/>
              <a:t>Casteljau</a:t>
            </a:r>
            <a:r>
              <a:rPr lang="en-GB" dirty="0"/>
              <a:t> algorithm)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Extension of the idea discussed in Bezier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89" y="3158295"/>
            <a:ext cx="4145639" cy="3359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50" y="3152198"/>
            <a:ext cx="4145639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Subdividing </a:t>
            </a:r>
            <a:r>
              <a:rPr lang="en-US" dirty="0"/>
              <a:t>Rectangular </a:t>
            </a:r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change the surface shape, if </a:t>
            </a:r>
            <a:r>
              <a:rPr lang="en-GB" dirty="0"/>
              <a:t>there are not enough </a:t>
            </a:r>
            <a:r>
              <a:rPr lang="en-GB" dirty="0" smtClean="0"/>
              <a:t>points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Just  adding points is not a good solution because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this changes the shape of the surface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A better solution is to subdivide the patch into four connected surface patches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66"/>
          <a:stretch/>
        </p:blipFill>
        <p:spPr>
          <a:xfrm>
            <a:off x="405093" y="4757540"/>
            <a:ext cx="1180820" cy="1419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2732" y="4388208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Step 1: </a:t>
            </a:r>
            <a:r>
              <a:rPr lang="en-GB" sz="2000" dirty="0" smtClean="0"/>
              <a:t>Select </a:t>
            </a:r>
            <a:r>
              <a:rPr lang="en-GB" sz="2000" dirty="0"/>
              <a:t>values for u and 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52732" y="4913253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2: </a:t>
            </a:r>
            <a:r>
              <a:rPr lang="en-GB" sz="2000" dirty="0" smtClean="0"/>
              <a:t>Apply de </a:t>
            </a:r>
            <a:r>
              <a:rPr lang="en-GB" sz="2000" dirty="0" err="1"/>
              <a:t>Casteljau</a:t>
            </a:r>
            <a:r>
              <a:rPr lang="en-GB" sz="2000" dirty="0"/>
              <a:t> </a:t>
            </a:r>
            <a:r>
              <a:rPr lang="en-GB" sz="2000" dirty="0" err="1" smtClean="0"/>
              <a:t>Algo</a:t>
            </a:r>
            <a:r>
              <a:rPr lang="en-GB" sz="2000" dirty="0" smtClean="0"/>
              <a:t> (column wise)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52731" y="5715297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3: </a:t>
            </a:r>
            <a:r>
              <a:rPr lang="en-GB" sz="2000" dirty="0" smtClean="0"/>
              <a:t>Apply de </a:t>
            </a:r>
            <a:r>
              <a:rPr lang="en-GB" sz="2000" dirty="0" err="1"/>
              <a:t>Casteljau</a:t>
            </a:r>
            <a:r>
              <a:rPr lang="en-GB" sz="2000" dirty="0"/>
              <a:t> </a:t>
            </a:r>
            <a:r>
              <a:rPr lang="en-GB" sz="2000" dirty="0" err="1" smtClean="0"/>
              <a:t>Algo</a:t>
            </a:r>
            <a:r>
              <a:rPr lang="en-GB" sz="2000" dirty="0" smtClean="0"/>
              <a:t> (row wise)</a:t>
            </a:r>
            <a:endParaRPr lang="en-US" sz="20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9" t="-2013" r="34687" b="2013"/>
          <a:stretch/>
        </p:blipFill>
        <p:spPr>
          <a:xfrm>
            <a:off x="1852333" y="4751607"/>
            <a:ext cx="1180820" cy="141942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4" r="22"/>
          <a:stretch/>
        </p:blipFill>
        <p:spPr>
          <a:xfrm>
            <a:off x="3299573" y="4751607"/>
            <a:ext cx="118082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Elevation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/>
              <a:lstStyle/>
              <a:p>
                <a:r>
                  <a:rPr lang="en-GB" dirty="0" smtClean="0"/>
                  <a:t>In an application it is desired that all </a:t>
                </a:r>
                <a:r>
                  <a:rPr lang="en-GB" dirty="0"/>
                  <a:t>involved curves to have the same </a:t>
                </a:r>
                <a:r>
                  <a:rPr lang="en-GB" dirty="0" smtClean="0"/>
                  <a:t>degree</a:t>
                </a:r>
              </a:p>
              <a:p>
                <a:endParaRPr lang="en-GB" dirty="0"/>
              </a:p>
              <a:p>
                <a:r>
                  <a:rPr lang="en-GB" dirty="0" smtClean="0"/>
                  <a:t> Increase </a:t>
                </a:r>
                <a:r>
                  <a:rPr lang="en-GB" dirty="0"/>
                  <a:t>the degree of a Bézier curve </a:t>
                </a:r>
                <a:r>
                  <a:rPr lang="en-GB" i="1" dirty="0"/>
                  <a:t>without</a:t>
                </a:r>
                <a:r>
                  <a:rPr lang="en-GB" dirty="0"/>
                  <a:t> changing its shape</a:t>
                </a:r>
                <a:r>
                  <a:rPr lang="en-GB" dirty="0" smtClean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 </a:t>
                </a:r>
                <a:r>
                  <a:rPr lang="en-GB" dirty="0" smtClean="0"/>
                  <a:t>Degree elevation</a:t>
                </a:r>
              </a:p>
              <a:p>
                <a:endParaRPr lang="en-GB" dirty="0"/>
              </a:p>
              <a:p>
                <a:r>
                  <a:rPr lang="en-GB" dirty="0" smtClean="0"/>
                  <a:t>Existing degree = n; elevated degree = n+1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Existing control points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; New control points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0">
                <a:blip r:embed="rId2"/>
                <a:stretch>
                  <a:fillRect l="-696" t="-12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946" y="5966131"/>
                <a:ext cx="5028107" cy="691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46" y="5966131"/>
                <a:ext cx="502810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Forward or Next 5">
            <a:hlinkClick r:id="rId4" action="ppaction://program" highlightClick="1"/>
          </p:cNvPr>
          <p:cNvSpPr/>
          <p:nvPr/>
        </p:nvSpPr>
        <p:spPr>
          <a:xfrm>
            <a:off x="7758112" y="5966131"/>
            <a:ext cx="757238" cy="633413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9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383</Words>
  <Application>Microsoft Office PowerPoint</Application>
  <PresentationFormat>On-screen Show (4:3)</PresentationFormat>
  <Paragraphs>104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Bézier Curve</vt:lpstr>
      <vt:lpstr>Bezier Surface</vt:lpstr>
      <vt:lpstr>Example</vt:lpstr>
      <vt:lpstr>Scaﬀolding Construction </vt:lpstr>
      <vt:lpstr>Subdividing Rectangular Patches</vt:lpstr>
      <vt:lpstr>Degree Elevation</vt:lpstr>
      <vt:lpstr>Degree Elevation for Surface</vt:lpstr>
      <vt:lpstr>Example</vt:lpstr>
      <vt:lpstr>B-Spline Surface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406</cp:revision>
  <dcterms:created xsi:type="dcterms:W3CDTF">2015-07-15T04:13:21Z</dcterms:created>
  <dcterms:modified xsi:type="dcterms:W3CDTF">2016-03-11T03:28:12Z</dcterms:modified>
</cp:coreProperties>
</file>