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notesMasterIdLst>
    <p:notesMasterId r:id="rId25"/>
  </p:notesMasterIdLst>
  <p:handoutMasterIdLst>
    <p:handoutMasterId r:id="rId26"/>
  </p:handout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90" r:id="rId16"/>
    <p:sldId id="287" r:id="rId17"/>
    <p:sldId id="288" r:id="rId18"/>
    <p:sldId id="289" r:id="rId19"/>
    <p:sldId id="291" r:id="rId20"/>
    <p:sldId id="292" r:id="rId21"/>
    <p:sldId id="293" r:id="rId22"/>
    <p:sldId id="294" r:id="rId23"/>
    <p:sldId id="266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y van Dam" initials="avd" lastIdx="3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66"/>
    <a:srgbClr val="F43C8F"/>
    <a:srgbClr val="E6F838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91" autoAdjust="0"/>
    <p:restoredTop sz="94434" autoAdjust="0"/>
  </p:normalViewPr>
  <p:slideViewPr>
    <p:cSldViewPr snapToGrid="0">
      <p:cViewPr varScale="1">
        <p:scale>
          <a:sx n="67" d="100"/>
          <a:sy n="67" d="100"/>
        </p:scale>
        <p:origin x="8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E576F-7609-44C6-B09A-51AB25D9D54F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B5B7F-0502-402B-994A-14016919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378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4DDB9-D0E1-4D6C-881F-F350A5C90C9B}" type="datetimeFigureOut">
              <a:rPr lang="en-US" smtClean="0"/>
              <a:t>3/18/2016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E94F6-4247-404F-8692-559D5438C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63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95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2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31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C0000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5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9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9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 kumimoji="0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74320" lvl="0" indent="-27432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6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5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7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8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4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20000"/>
                </a:solidFill>
                <a:effectLst/>
                <a:uLnTx/>
                <a:uFillTx/>
                <a:latin typeface="Droid Sans"/>
                <a:ea typeface="+mj-ea"/>
                <a:cs typeface="Segoe UI" pitchFamily="34" charset="0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lvl="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0" lang="en-US" sz="3200" b="1" kern="1200" spc="0" baseline="0" dirty="0">
          <a:solidFill>
            <a:srgbClr val="920000"/>
          </a:solidFill>
          <a:latin typeface="+mn-lt"/>
          <a:ea typeface="+mj-ea"/>
          <a:cs typeface="Segoe UI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C00000"/>
        </a:buClr>
        <a:buFont typeface="Courier New" panose="02070309020205020404" pitchFamily="49" charset="0"/>
        <a:buChar char="o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Ø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B050"/>
        </a:buClr>
        <a:buFont typeface="Wingdings" panose="05000000000000000000" pitchFamily="2" charset="2"/>
        <a:buChar char="§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7030A0"/>
        </a:buClr>
        <a:buFont typeface="Arial" panose="020B0604020202020204" pitchFamily="34" charset="0"/>
        <a:buChar char="•"/>
        <a:defRPr kumimoji="0" lang="en-US" sz="2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tmp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467" y="1624639"/>
            <a:ext cx="8207062" cy="2387600"/>
          </a:xfrm>
        </p:spPr>
        <p:txBody>
          <a:bodyPr/>
          <a:lstStyle/>
          <a:p>
            <a:r>
              <a:rPr lang="en-GB" dirty="0" smtClean="0"/>
              <a:t>CS552: Computer Graphics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180445"/>
            <a:ext cx="6858000" cy="16557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Lecture 27: </a:t>
            </a:r>
            <a:r>
              <a:rPr lang="en-US" sz="3200" dirty="0" smtClean="0"/>
              <a:t>Solid Modeling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42" y="838247"/>
            <a:ext cx="1636713" cy="17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1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Regularized Boolean Set Operators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 The regularized Boolean set operators (RBSOs) are denoted as:</a:t>
                </a:r>
              </a:p>
              <a:p>
                <a:endParaRPr lang="en-US" dirty="0"/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∩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 Difference between RBSO and BSO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6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56" y="3685962"/>
            <a:ext cx="2041729" cy="2048089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133" y="3685961"/>
            <a:ext cx="1927984" cy="204808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1465" y="3685616"/>
            <a:ext cx="1554615" cy="20484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9428" y="3685616"/>
            <a:ext cx="1554615" cy="204843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610629" y="2623070"/>
            <a:ext cx="2512226" cy="958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1" dirty="0" smtClean="0"/>
              <a:t>Interior points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1" dirty="0" smtClean="0"/>
              <a:t>Boundary points</a:t>
            </a:r>
            <a:endParaRPr lang="en-US" sz="2000" b="1" i="1" dirty="0"/>
          </a:p>
        </p:txBody>
      </p:sp>
      <p:sp>
        <p:nvSpPr>
          <p:cNvPr id="12" name="TextBox 11"/>
          <p:cNvSpPr txBox="1"/>
          <p:nvPr/>
        </p:nvSpPr>
        <p:spPr>
          <a:xfrm>
            <a:off x="465056" y="5775037"/>
            <a:ext cx="30148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1" dirty="0" smtClean="0"/>
              <a:t>Closed set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1" dirty="0" smtClean="0"/>
              <a:t>Open set</a:t>
            </a:r>
            <a:endParaRPr lang="en-US" sz="2000" b="1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2515943" y="5679967"/>
            <a:ext cx="2131332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i="1" dirty="0" smtClean="0">
                <a:solidFill>
                  <a:srgbClr val="0000FF"/>
                </a:solidFill>
              </a:rPr>
              <a:t>Set’s closure</a:t>
            </a:r>
            <a:endParaRPr lang="en-US" sz="2000" b="1" i="1" dirty="0">
              <a:solidFill>
                <a:srgbClr val="0000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11069" y="5629114"/>
            <a:ext cx="2131332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i="1" dirty="0" smtClean="0">
                <a:solidFill>
                  <a:srgbClr val="0000FF"/>
                </a:solidFill>
              </a:rPr>
              <a:t>Regularization</a:t>
            </a:r>
            <a:endParaRPr lang="en-US" sz="2000" b="1" i="1" dirty="0">
              <a:solidFill>
                <a:srgbClr val="0000FF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11069" y="6075254"/>
            <a:ext cx="26337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closure of the set’s </a:t>
            </a:r>
            <a:r>
              <a:rPr lang="en-US" dirty="0" smtClean="0"/>
              <a:t>interior points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55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/>
      <p:bldP spid="12" grpId="0"/>
      <p:bldP spid="13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A </a:t>
            </a:r>
            <a:r>
              <a:rPr lang="en-GB" dirty="0" smtClean="0"/>
              <a:t>regularized </a:t>
            </a:r>
            <a:r>
              <a:rPr lang="en-GB" dirty="0"/>
              <a:t>Boolean </a:t>
            </a:r>
            <a:r>
              <a:rPr lang="en-GB" dirty="0" smtClean="0"/>
              <a:t>set </a:t>
            </a:r>
            <a:r>
              <a:rPr lang="en-GB" dirty="0"/>
              <a:t>operator in terms of the corresponding ordinary Boolean set operator </a:t>
            </a:r>
            <a:r>
              <a:rPr lang="en-GB" dirty="0" smtClean="0"/>
              <a:t>is defined as </a:t>
            </a:r>
            <a:endParaRPr lang="en-GB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091962" y="2693741"/>
                <a:ext cx="49600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𝑜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𝑐𝑙𝑜𝑠𝑢𝑟𝑒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𝑖𝑛𝑡𝑒𝑟𝑖𝑜𝑟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𝑜𝑝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962" y="2693741"/>
                <a:ext cx="4960076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737" r="-1597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786" y="3189039"/>
            <a:ext cx="5383252" cy="366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464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4659982"/>
            <a:ext cx="2743200" cy="20694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Boundary-Boundary Intersection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A subset of the boundary-boundary intersection is considered</a:t>
            </a:r>
          </a:p>
          <a:p>
            <a:endParaRPr lang="en-US" dirty="0"/>
          </a:p>
          <a:p>
            <a:r>
              <a:rPr lang="en-US" dirty="0" smtClean="0"/>
              <a:t> How to choose the subset?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GB" b="1" dirty="0" smtClean="0">
                <a:solidFill>
                  <a:srgbClr val="00B050"/>
                </a:solidFill>
              </a:rPr>
              <a:t>If </a:t>
            </a:r>
            <a:r>
              <a:rPr lang="en-GB" b="1" dirty="0">
                <a:solidFill>
                  <a:srgbClr val="00B050"/>
                </a:solidFill>
              </a:rPr>
              <a:t>the interiors of both objects lie on the same side of </a:t>
            </a:r>
            <a:r>
              <a:rPr lang="en-GB" b="1" dirty="0" smtClean="0">
                <a:solidFill>
                  <a:srgbClr val="00B050"/>
                </a:solidFill>
              </a:rPr>
              <a:t>this </a:t>
            </a:r>
            <a:r>
              <a:rPr lang="en-GB" b="1" dirty="0">
                <a:solidFill>
                  <a:srgbClr val="00B050"/>
                </a:solidFill>
              </a:rPr>
              <a:t>piece of shared boundary. </a:t>
            </a:r>
            <a:endParaRPr lang="en-GB" b="1" dirty="0" smtClean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en-GB" b="1" dirty="0">
                <a:solidFill>
                  <a:srgbClr val="00B050"/>
                </a:solidFill>
              </a:rPr>
              <a:t> </a:t>
            </a:r>
            <a:r>
              <a:rPr lang="en-GB" b="1" dirty="0" smtClean="0">
                <a:solidFill>
                  <a:srgbClr val="00B050"/>
                </a:solidFill>
              </a:rPr>
              <a:t>Parts </a:t>
            </a:r>
            <a:r>
              <a:rPr lang="en-GB" b="1" dirty="0">
                <a:solidFill>
                  <a:srgbClr val="00B050"/>
                </a:solidFill>
              </a:rPr>
              <a:t>of one </a:t>
            </a:r>
            <a:r>
              <a:rPr lang="en-GB" b="1" dirty="0" smtClean="0">
                <a:solidFill>
                  <a:srgbClr val="00B050"/>
                </a:solidFill>
              </a:rPr>
              <a:t>object’s </a:t>
            </a:r>
            <a:r>
              <a:rPr lang="en-GB" b="1" dirty="0">
                <a:solidFill>
                  <a:srgbClr val="00B050"/>
                </a:solidFill>
              </a:rPr>
              <a:t>boundary that intersect with the other object’s </a:t>
            </a:r>
            <a:r>
              <a:rPr lang="en-GB" b="1" dirty="0" smtClean="0">
                <a:solidFill>
                  <a:srgbClr val="00B050"/>
                </a:solidFill>
              </a:rPr>
              <a:t>interior</a:t>
            </a:r>
            <a:endParaRPr lang="en-GB" b="1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 smtClean="0">
                <a:solidFill>
                  <a:srgbClr val="C00000"/>
                </a:solidFill>
              </a:rPr>
              <a:t>Interiors </a:t>
            </a:r>
            <a:r>
              <a:rPr lang="en-GB" dirty="0">
                <a:solidFill>
                  <a:srgbClr val="C00000"/>
                </a:solidFill>
              </a:rPr>
              <a:t>of the objects lie on opposite sides of the </a:t>
            </a:r>
            <a:r>
              <a:rPr lang="en-GB" dirty="0" smtClean="0">
                <a:solidFill>
                  <a:srgbClr val="C00000"/>
                </a:solidFill>
              </a:rPr>
              <a:t> 		  shared boundary 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50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074" y="1690689"/>
            <a:ext cx="6277851" cy="35533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834050" y="5543551"/>
                <a:ext cx="1753750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𝐼𝑛𝑡𝑒𝑟𝑖𝑜𝑟</m:t>
                      </m:r>
                    </m:oMath>
                  </m:oMathPara>
                </a14:m>
                <a:endParaRPr lang="en-US" sz="2000" b="0" dirty="0" smtClean="0"/>
              </a:p>
              <a:p>
                <a:endParaRPr lang="en-US" sz="20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𝐵𝑜𝑢𝑛𝑑𝑎𝑟𝑦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050" y="5543551"/>
                <a:ext cx="1753750" cy="923330"/>
              </a:xfrm>
              <a:prstGeom prst="rect">
                <a:avLst/>
              </a:prstGeom>
              <a:blipFill rotWithShape="0">
                <a:blip r:embed="rId3"/>
                <a:stretch>
                  <a:fillRect l="-1389" r="-3125" b="-1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803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857374"/>
            <a:ext cx="8524044" cy="3800476"/>
          </a:xfrm>
        </p:spPr>
      </p:pic>
      <p:sp>
        <p:nvSpPr>
          <p:cNvPr id="5" name="TextBox 4"/>
          <p:cNvSpPr txBox="1"/>
          <p:nvPr/>
        </p:nvSpPr>
        <p:spPr>
          <a:xfrm>
            <a:off x="2780484" y="6000751"/>
            <a:ext cx="4100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What about the surface normal?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4681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4098" name="Picture 2" descr="Surface 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68" y="1905001"/>
            <a:ext cx="8225063" cy="395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01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Instancing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The </a:t>
            </a:r>
            <a:r>
              <a:rPr lang="en-GB" dirty="0" err="1" smtClean="0"/>
              <a:t>modeling</a:t>
            </a:r>
            <a:r>
              <a:rPr lang="en-GB" dirty="0" smtClean="0"/>
              <a:t> </a:t>
            </a:r>
            <a:r>
              <a:rPr lang="en-GB" dirty="0"/>
              <a:t>system defines a set of primitive 3D solid shapes that </a:t>
            </a:r>
            <a:r>
              <a:rPr lang="en-GB" dirty="0" smtClean="0"/>
              <a:t>are </a:t>
            </a:r>
            <a:r>
              <a:rPr lang="en-GB" dirty="0"/>
              <a:t>relevant to the application </a:t>
            </a:r>
            <a:r>
              <a:rPr lang="en-GB" dirty="0" smtClean="0"/>
              <a:t>area.</a:t>
            </a:r>
          </a:p>
          <a:p>
            <a:endParaRPr lang="en-GB" dirty="0"/>
          </a:p>
          <a:p>
            <a:r>
              <a:rPr lang="en-GB" dirty="0" smtClean="0"/>
              <a:t> The primitives has special properties 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80" y="3187703"/>
            <a:ext cx="8943975" cy="367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87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Sweep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GB" dirty="0"/>
              <a:t>Sweeping an object along a trajectory through space defines a new </a:t>
            </a:r>
            <a:r>
              <a:rPr lang="en-GB" dirty="0" smtClean="0"/>
              <a:t>object</a:t>
            </a:r>
            <a:endParaRPr lang="en-GB" dirty="0"/>
          </a:p>
          <a:p>
            <a:endParaRPr lang="en-GB" dirty="0" smtClean="0"/>
          </a:p>
          <a:p>
            <a:r>
              <a:rPr lang="en-GB" dirty="0"/>
              <a:t> </a:t>
            </a:r>
            <a:r>
              <a:rPr lang="en-GB" dirty="0" smtClean="0"/>
              <a:t>The resultant object is called as a Sweep</a:t>
            </a:r>
            <a:endParaRPr lang="en-US" dirty="0"/>
          </a:p>
          <a:p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Translational sweep 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Tapered, Slanted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 Rotational sweep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 General sweep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5767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3074" name="Picture 2" descr="Solid Model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2205038"/>
            <a:ext cx="7115175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68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5122" name="Picture 2" descr="http://web.cse.ohio-state.edu/~duttas/Images_784/surf%20solid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4" t="28091" r="7069" b="2648"/>
          <a:stretch/>
        </p:blipFill>
        <p:spPr bwMode="auto">
          <a:xfrm>
            <a:off x="1028700" y="1485901"/>
            <a:ext cx="6681786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06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950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 Curves and Surfaces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 Parametric representation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Control points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Basis functions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Local and global control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Smoothness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Sub-division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Degree elevation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Sweep/ Revolution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25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Regularization on Sweeps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759" y="2286625"/>
            <a:ext cx="5782482" cy="2429214"/>
          </a:xfrm>
        </p:spPr>
      </p:pic>
    </p:spTree>
    <p:extLst>
      <p:ext uri="{BB962C8B-B14F-4D97-AF65-F5344CB8AC3E}">
        <p14:creationId xmlns:p14="http://schemas.microsoft.com/office/powerpoint/2010/main" val="251209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B-Reps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GB" dirty="0" smtClean="0"/>
              <a:t>Describe </a:t>
            </a:r>
            <a:r>
              <a:rPr lang="en-GB" dirty="0"/>
              <a:t>an object in terms of its surface </a:t>
            </a:r>
            <a:r>
              <a:rPr lang="en-GB" dirty="0" smtClean="0"/>
              <a:t>boundaries</a:t>
            </a:r>
          </a:p>
          <a:p>
            <a:endParaRPr lang="en-GB" dirty="0"/>
          </a:p>
          <a:p>
            <a:r>
              <a:rPr lang="en-GB" dirty="0"/>
              <a:t> </a:t>
            </a:r>
            <a:r>
              <a:rPr lang="en-GB" dirty="0" smtClean="0"/>
              <a:t>Sometimes restricted </a:t>
            </a:r>
            <a:r>
              <a:rPr lang="en-GB" dirty="0"/>
              <a:t>to planar, polygonal </a:t>
            </a:r>
            <a:r>
              <a:rPr lang="en-GB" dirty="0" smtClean="0"/>
              <a:t>boundaries</a:t>
            </a:r>
            <a:endParaRPr lang="en-GB" dirty="0"/>
          </a:p>
          <a:p>
            <a:endParaRPr lang="en-GB" dirty="0"/>
          </a:p>
          <a:p>
            <a:r>
              <a:rPr lang="en-GB" dirty="0" smtClean="0"/>
              <a:t> For curved surfaces it is difficult to determine the face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187" y="3752641"/>
            <a:ext cx="3772426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78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Manifolds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GB" dirty="0"/>
              <a:t>The surface of a solid must satisfy some conditions so that the resulting solid is well-behaved. 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This </a:t>
            </a:r>
            <a:r>
              <a:rPr lang="en-GB" dirty="0"/>
              <a:t>is the so-called manifold condition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/>
              <a:t> Many b-rep systems support only solids whose boundaries are 2-manifolds. </a:t>
            </a:r>
            <a:endParaRPr lang="en-US" dirty="0"/>
          </a:p>
        </p:txBody>
      </p:sp>
      <p:pic>
        <p:nvPicPr>
          <p:cNvPr id="6146" name="Picture 2" descr="http://www.cs.mtu.edu/~shene/COURSES/cs3621/NOTES/model/mani-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88" y="4358482"/>
            <a:ext cx="2987675" cy="222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://www.cs.mtu.edu/~shene/COURSES/cs3621/NOTES/model/mani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4358482"/>
            <a:ext cx="3087688" cy="2467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4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Next Lecture: </a:t>
            </a:r>
            <a:r>
              <a:rPr lang="en-US" sz="2400" b="1" dirty="0" smtClean="0">
                <a:solidFill>
                  <a:srgbClr val="0000FF"/>
                </a:solidFill>
              </a:rPr>
              <a:t>Solid Modeling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52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After completing this lecture, students will be able to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Explain different ways of representing solid objects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Solve mathematical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89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solid modeling?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GB" dirty="0" smtClean="0"/>
              <a:t>It is </a:t>
            </a:r>
            <a:r>
              <a:rPr lang="en-GB" dirty="0"/>
              <a:t>a consistent set of principles for mathematical and computer </a:t>
            </a:r>
            <a:r>
              <a:rPr lang="en-GB" dirty="0" err="1"/>
              <a:t>modeling</a:t>
            </a:r>
            <a:r>
              <a:rPr lang="en-GB" dirty="0"/>
              <a:t> of three-dimensional solids. 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It </a:t>
            </a:r>
            <a:r>
              <a:rPr lang="en-GB" dirty="0"/>
              <a:t>is </a:t>
            </a:r>
            <a:r>
              <a:rPr lang="en-GB" dirty="0" smtClean="0"/>
              <a:t>different from </a:t>
            </a:r>
            <a:r>
              <a:rPr lang="en-GB" dirty="0"/>
              <a:t>related areas of geometric </a:t>
            </a:r>
            <a:r>
              <a:rPr lang="en-GB" dirty="0" err="1"/>
              <a:t>modeling</a:t>
            </a:r>
            <a:r>
              <a:rPr lang="en-GB" dirty="0"/>
              <a:t> and computer graphics by its emphasis on physical </a:t>
            </a:r>
            <a:r>
              <a:rPr lang="en-GB" dirty="0" smtClean="0"/>
              <a:t>fidelity.</a:t>
            </a:r>
          </a:p>
          <a:p>
            <a:endParaRPr lang="en-GB" dirty="0"/>
          </a:p>
          <a:p>
            <a:r>
              <a:rPr lang="en-GB" dirty="0" smtClean="0"/>
              <a:t>Together</a:t>
            </a:r>
            <a:r>
              <a:rPr lang="en-GB" dirty="0"/>
              <a:t>, the principles of geometric and solid </a:t>
            </a:r>
            <a:r>
              <a:rPr lang="en-GB" dirty="0" err="1"/>
              <a:t>modeling</a:t>
            </a:r>
            <a:r>
              <a:rPr lang="en-GB" dirty="0"/>
              <a:t> </a:t>
            </a:r>
            <a:endParaRPr lang="en-GB" dirty="0" smtClean="0"/>
          </a:p>
          <a:p>
            <a:pPr lvl="1"/>
            <a:r>
              <a:rPr lang="en-GB" dirty="0"/>
              <a:t> </a:t>
            </a:r>
            <a:r>
              <a:rPr lang="en-GB" dirty="0" smtClean="0"/>
              <a:t>Form </a:t>
            </a:r>
            <a:r>
              <a:rPr lang="en-GB" dirty="0"/>
              <a:t>the foundation of computer-aided </a:t>
            </a:r>
            <a:r>
              <a:rPr lang="en-GB" dirty="0" smtClean="0"/>
              <a:t>design (CAD) </a:t>
            </a:r>
          </a:p>
          <a:p>
            <a:pPr lvl="1"/>
            <a:endParaRPr lang="en-GB" dirty="0"/>
          </a:p>
          <a:p>
            <a:pPr lvl="1"/>
            <a:r>
              <a:rPr lang="en-GB" dirty="0" smtClean="0"/>
              <a:t> Support </a:t>
            </a:r>
            <a:r>
              <a:rPr lang="en-GB" dirty="0"/>
              <a:t>the creation, exchange, visualization, animation, interrogation, and annotation of digital models of physical objects.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91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Solids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GB" dirty="0" smtClean="0"/>
              <a:t>Solid objects may not be adequately represented by the primitives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656535"/>
            <a:ext cx="3319735" cy="3206101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207" y="2656535"/>
            <a:ext cx="2803320" cy="392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08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solid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Domain </a:t>
            </a:r>
            <a:r>
              <a:rPr lang="en-US" dirty="0"/>
              <a:t>of representation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GB" dirty="0" smtClean="0"/>
              <a:t>Representation </a:t>
            </a:r>
            <a:r>
              <a:rPr lang="en-GB" dirty="0"/>
              <a:t>should ideally be </a:t>
            </a:r>
            <a:r>
              <a:rPr lang="en-GB" dirty="0" smtClean="0"/>
              <a:t>unambiguous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 </a:t>
            </a:r>
            <a:r>
              <a:rPr lang="en-GB" dirty="0" smtClean="0"/>
              <a:t>Complete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 </a:t>
            </a:r>
            <a:r>
              <a:rPr lang="en-GB" dirty="0" smtClean="0"/>
              <a:t>Unique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 </a:t>
            </a:r>
            <a:r>
              <a:rPr lang="en-GB" dirty="0" smtClean="0"/>
              <a:t>Accurate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 </a:t>
            </a:r>
            <a:r>
              <a:rPr lang="en-GB" dirty="0" smtClean="0"/>
              <a:t>Closure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 </a:t>
            </a:r>
            <a:r>
              <a:rPr lang="en-GB" dirty="0" smtClean="0"/>
              <a:t>Compact</a:t>
            </a:r>
          </a:p>
        </p:txBody>
      </p:sp>
    </p:spTree>
    <p:extLst>
      <p:ext uri="{BB962C8B-B14F-4D97-AF65-F5344CB8AC3E}">
        <p14:creationId xmlns:p14="http://schemas.microsoft.com/office/powerpoint/2010/main" val="375125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Various representation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Regularized Boolean set operations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Primitive instancing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Sweep representations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B-reps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Spatial-partitioning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Constructive </a:t>
            </a:r>
            <a:r>
              <a:rPr lang="en-US" dirty="0"/>
              <a:t>S</a:t>
            </a:r>
            <a:r>
              <a:rPr lang="en-US" dirty="0" smtClean="0"/>
              <a:t>olid </a:t>
            </a:r>
            <a:r>
              <a:rPr lang="en-US" dirty="0"/>
              <a:t>G</a:t>
            </a:r>
            <a:r>
              <a:rPr lang="en-US" dirty="0" smtClean="0"/>
              <a:t>eometry (CSG)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61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Regularized </a:t>
            </a:r>
            <a:r>
              <a:rPr lang="en-US" dirty="0" smtClean="0"/>
              <a:t>Boolean </a:t>
            </a:r>
            <a:r>
              <a:rPr lang="en-US" dirty="0"/>
              <a:t>set operations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90689"/>
            <a:ext cx="2105319" cy="2438740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698" y="1676400"/>
            <a:ext cx="1810003" cy="2467319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553" y="1652583"/>
            <a:ext cx="1848108" cy="2476846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011" y="4143719"/>
            <a:ext cx="1876687" cy="2476846"/>
          </a:xfrm>
          <a:prstGeom prst="rect">
            <a:avLst/>
          </a:prstGeom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172298"/>
            <a:ext cx="1857634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270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Intersection of two cubes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828675" y="1690689"/>
            <a:ext cx="1571625" cy="1571625"/>
            <a:chOff x="828675" y="1690689"/>
            <a:chExt cx="1571625" cy="1571625"/>
          </a:xfrm>
        </p:grpSpPr>
        <p:sp>
          <p:nvSpPr>
            <p:cNvPr id="5" name="Cube 4"/>
            <p:cNvSpPr/>
            <p:nvPr/>
          </p:nvSpPr>
          <p:spPr>
            <a:xfrm>
              <a:off x="828675" y="1690689"/>
              <a:ext cx="1571625" cy="1571625"/>
            </a:xfrm>
            <a:prstGeom prst="cube">
              <a:avLst/>
            </a:prstGeom>
            <a:noFill/>
            <a:ln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1228725" y="1690689"/>
              <a:ext cx="0" cy="1188000"/>
            </a:xfrm>
            <a:prstGeom prst="line">
              <a:avLst/>
            </a:prstGeom>
            <a:ln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228725" y="2857497"/>
              <a:ext cx="1171575" cy="0"/>
            </a:xfrm>
            <a:prstGeom prst="line">
              <a:avLst/>
            </a:prstGeom>
            <a:ln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828675" y="2857497"/>
              <a:ext cx="400050" cy="404817"/>
            </a:xfrm>
            <a:prstGeom prst="line">
              <a:avLst/>
            </a:prstGeom>
            <a:ln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414462" y="1690689"/>
            <a:ext cx="1571625" cy="1571625"/>
            <a:chOff x="828675" y="1690689"/>
            <a:chExt cx="1571625" cy="1571625"/>
          </a:xfrm>
        </p:grpSpPr>
        <p:sp>
          <p:nvSpPr>
            <p:cNvPr id="17" name="Cube 16"/>
            <p:cNvSpPr/>
            <p:nvPr/>
          </p:nvSpPr>
          <p:spPr>
            <a:xfrm>
              <a:off x="828675" y="1690689"/>
              <a:ext cx="1571625" cy="1571625"/>
            </a:xfrm>
            <a:prstGeom prst="cub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1228725" y="1690689"/>
              <a:ext cx="0" cy="118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228725" y="2857497"/>
              <a:ext cx="1171575" cy="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828675" y="2857497"/>
              <a:ext cx="400050" cy="404817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438650" y="1690689"/>
            <a:ext cx="1571625" cy="1571625"/>
            <a:chOff x="828675" y="1690689"/>
            <a:chExt cx="1571625" cy="1571625"/>
          </a:xfrm>
        </p:grpSpPr>
        <p:sp>
          <p:nvSpPr>
            <p:cNvPr id="32" name="Cube 31"/>
            <p:cNvSpPr/>
            <p:nvPr/>
          </p:nvSpPr>
          <p:spPr>
            <a:xfrm>
              <a:off x="828675" y="1690689"/>
              <a:ext cx="1571625" cy="1571625"/>
            </a:xfrm>
            <a:prstGeom prst="cube">
              <a:avLst/>
            </a:prstGeom>
            <a:noFill/>
            <a:ln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1228725" y="1690689"/>
              <a:ext cx="0" cy="1188000"/>
            </a:xfrm>
            <a:prstGeom prst="line">
              <a:avLst/>
            </a:prstGeom>
            <a:ln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1228725" y="2857497"/>
              <a:ext cx="1171575" cy="0"/>
            </a:xfrm>
            <a:prstGeom prst="line">
              <a:avLst/>
            </a:prstGeom>
            <a:ln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828675" y="2857497"/>
              <a:ext cx="400050" cy="404817"/>
            </a:xfrm>
            <a:prstGeom prst="line">
              <a:avLst/>
            </a:prstGeom>
            <a:ln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5024437" y="1690689"/>
            <a:ext cx="1571625" cy="1571625"/>
            <a:chOff x="828675" y="1690689"/>
            <a:chExt cx="1571625" cy="1571625"/>
          </a:xfrm>
        </p:grpSpPr>
        <p:sp>
          <p:nvSpPr>
            <p:cNvPr id="37" name="Cube 36"/>
            <p:cNvSpPr/>
            <p:nvPr/>
          </p:nvSpPr>
          <p:spPr>
            <a:xfrm>
              <a:off x="828675" y="1690689"/>
              <a:ext cx="1571625" cy="1571625"/>
            </a:xfrm>
            <a:prstGeom prst="cub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1228725" y="1690689"/>
              <a:ext cx="0" cy="118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1228725" y="2857497"/>
              <a:ext cx="1171575" cy="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828675" y="2857497"/>
              <a:ext cx="400050" cy="404817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828675" y="4943482"/>
            <a:ext cx="1571625" cy="1571625"/>
            <a:chOff x="828675" y="1690689"/>
            <a:chExt cx="1571625" cy="1571625"/>
          </a:xfrm>
        </p:grpSpPr>
        <p:sp>
          <p:nvSpPr>
            <p:cNvPr id="42" name="Cube 41"/>
            <p:cNvSpPr/>
            <p:nvPr/>
          </p:nvSpPr>
          <p:spPr>
            <a:xfrm>
              <a:off x="828675" y="1690689"/>
              <a:ext cx="1571625" cy="1571625"/>
            </a:xfrm>
            <a:prstGeom prst="cube">
              <a:avLst/>
            </a:prstGeom>
            <a:noFill/>
            <a:ln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1228725" y="1690689"/>
              <a:ext cx="0" cy="1188000"/>
            </a:xfrm>
            <a:prstGeom prst="line">
              <a:avLst/>
            </a:prstGeom>
            <a:ln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228725" y="2857497"/>
              <a:ext cx="1171575" cy="0"/>
            </a:xfrm>
            <a:prstGeom prst="line">
              <a:avLst/>
            </a:prstGeom>
            <a:ln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828675" y="2857497"/>
              <a:ext cx="400050" cy="404817"/>
            </a:xfrm>
            <a:prstGeom prst="line">
              <a:avLst/>
            </a:prstGeom>
            <a:ln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1414462" y="4943482"/>
            <a:ext cx="1571625" cy="1571625"/>
            <a:chOff x="828675" y="1690689"/>
            <a:chExt cx="1571625" cy="1571625"/>
          </a:xfrm>
        </p:grpSpPr>
        <p:sp>
          <p:nvSpPr>
            <p:cNvPr id="47" name="Cube 46"/>
            <p:cNvSpPr/>
            <p:nvPr/>
          </p:nvSpPr>
          <p:spPr>
            <a:xfrm>
              <a:off x="828675" y="1690689"/>
              <a:ext cx="1571625" cy="1571625"/>
            </a:xfrm>
            <a:prstGeom prst="cub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1228725" y="1690689"/>
              <a:ext cx="0" cy="118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1228725" y="2857497"/>
              <a:ext cx="1171575" cy="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828675" y="2857497"/>
              <a:ext cx="400050" cy="404817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3467100" y="4943482"/>
            <a:ext cx="1571625" cy="1571625"/>
            <a:chOff x="828675" y="1690689"/>
            <a:chExt cx="1571625" cy="1571625"/>
          </a:xfrm>
        </p:grpSpPr>
        <p:sp>
          <p:nvSpPr>
            <p:cNvPr id="62" name="Cube 61"/>
            <p:cNvSpPr/>
            <p:nvPr/>
          </p:nvSpPr>
          <p:spPr>
            <a:xfrm>
              <a:off x="828675" y="1690689"/>
              <a:ext cx="1571625" cy="1571625"/>
            </a:xfrm>
            <a:prstGeom prst="cube">
              <a:avLst/>
            </a:prstGeom>
            <a:noFill/>
            <a:ln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1228725" y="1690689"/>
              <a:ext cx="0" cy="1188000"/>
            </a:xfrm>
            <a:prstGeom prst="line">
              <a:avLst/>
            </a:prstGeom>
            <a:ln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228725" y="2857497"/>
              <a:ext cx="1171575" cy="0"/>
            </a:xfrm>
            <a:prstGeom prst="line">
              <a:avLst/>
            </a:prstGeom>
            <a:ln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828675" y="2857497"/>
              <a:ext cx="400050" cy="404817"/>
            </a:xfrm>
            <a:prstGeom prst="line">
              <a:avLst/>
            </a:prstGeom>
            <a:ln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4052887" y="4943482"/>
            <a:ext cx="1571625" cy="1571625"/>
            <a:chOff x="828675" y="1690689"/>
            <a:chExt cx="1571625" cy="1571625"/>
          </a:xfrm>
        </p:grpSpPr>
        <p:sp>
          <p:nvSpPr>
            <p:cNvPr id="67" name="Cube 66"/>
            <p:cNvSpPr/>
            <p:nvPr/>
          </p:nvSpPr>
          <p:spPr>
            <a:xfrm>
              <a:off x="828675" y="1690689"/>
              <a:ext cx="1571625" cy="1571625"/>
            </a:xfrm>
            <a:prstGeom prst="cub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67"/>
            <p:cNvCxnSpPr/>
            <p:nvPr/>
          </p:nvCxnSpPr>
          <p:spPr>
            <a:xfrm>
              <a:off x="1228725" y="1690689"/>
              <a:ext cx="0" cy="118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1228725" y="2857497"/>
              <a:ext cx="1171575" cy="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828675" y="2857497"/>
              <a:ext cx="400050" cy="404817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6024562" y="4943482"/>
            <a:ext cx="1571625" cy="1571625"/>
            <a:chOff x="828675" y="1690689"/>
            <a:chExt cx="1571625" cy="1571625"/>
          </a:xfrm>
        </p:grpSpPr>
        <p:sp>
          <p:nvSpPr>
            <p:cNvPr id="72" name="Cube 71"/>
            <p:cNvSpPr/>
            <p:nvPr/>
          </p:nvSpPr>
          <p:spPr>
            <a:xfrm>
              <a:off x="828675" y="1690689"/>
              <a:ext cx="1571625" cy="1571625"/>
            </a:xfrm>
            <a:prstGeom prst="cube">
              <a:avLst/>
            </a:prstGeom>
            <a:noFill/>
            <a:ln>
              <a:solidFill>
                <a:srgbClr val="FF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1228725" y="1690689"/>
              <a:ext cx="0" cy="1188000"/>
            </a:xfrm>
            <a:prstGeom prst="line">
              <a:avLst/>
            </a:prstGeom>
            <a:ln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1228725" y="2857497"/>
              <a:ext cx="1171575" cy="0"/>
            </a:xfrm>
            <a:prstGeom prst="line">
              <a:avLst/>
            </a:prstGeom>
            <a:ln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>
              <a:off x="828675" y="2857497"/>
              <a:ext cx="400050" cy="404817"/>
            </a:xfrm>
            <a:prstGeom prst="line">
              <a:avLst/>
            </a:prstGeom>
            <a:ln>
              <a:solidFill>
                <a:srgbClr val="FF00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6610349" y="4943482"/>
            <a:ext cx="1571625" cy="1571625"/>
            <a:chOff x="828675" y="1690689"/>
            <a:chExt cx="1571625" cy="1571625"/>
          </a:xfrm>
        </p:grpSpPr>
        <p:sp>
          <p:nvSpPr>
            <p:cNvPr id="77" name="Cube 76"/>
            <p:cNvSpPr/>
            <p:nvPr/>
          </p:nvSpPr>
          <p:spPr>
            <a:xfrm>
              <a:off x="828675" y="1690689"/>
              <a:ext cx="1571625" cy="1571625"/>
            </a:xfrm>
            <a:prstGeom prst="cub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1228725" y="1690689"/>
              <a:ext cx="0" cy="118800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1228725" y="2857497"/>
              <a:ext cx="1171575" cy="0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>
              <a:off x="828675" y="2857497"/>
              <a:ext cx="400050" cy="404817"/>
            </a:xfrm>
            <a:prstGeom prst="line">
              <a:avLst/>
            </a:prstGeom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991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0.00139 L 0.06562 -0.0013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7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.00208 L 0.06563 -0.1715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81" y="-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0208 L 0.10677 -0.22246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30" y="-11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0.00208 L 0.0974 -0.24375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61" y="-12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13563</TotalTime>
  <Words>494</Words>
  <Application>Microsoft Office PowerPoint</Application>
  <PresentationFormat>On-screen Show (4:3)</PresentationFormat>
  <Paragraphs>109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Cambria Math</vt:lpstr>
      <vt:lpstr>Courier New</vt:lpstr>
      <vt:lpstr>Droid Sans</vt:lpstr>
      <vt:lpstr>Segoe UI</vt:lpstr>
      <vt:lpstr>Wingdings</vt:lpstr>
      <vt:lpstr>Wingdings 3</vt:lpstr>
      <vt:lpstr>Office Theme</vt:lpstr>
      <vt:lpstr>CS552: Computer Graphics</vt:lpstr>
      <vt:lpstr>Recap</vt:lpstr>
      <vt:lpstr>Objective</vt:lpstr>
      <vt:lpstr>What is solid modeling?</vt:lpstr>
      <vt:lpstr>Representing Solids </vt:lpstr>
      <vt:lpstr>Properties of solid representation</vt:lpstr>
      <vt:lpstr>Various representation techniques</vt:lpstr>
      <vt:lpstr>Regularized Boolean set operations</vt:lpstr>
      <vt:lpstr>Intersection of two cubes</vt:lpstr>
      <vt:lpstr>Regularized Boolean Set Operators</vt:lpstr>
      <vt:lpstr>Definition</vt:lpstr>
      <vt:lpstr>Boundary-Boundary Intersection</vt:lpstr>
      <vt:lpstr>Results</vt:lpstr>
      <vt:lpstr>Example</vt:lpstr>
      <vt:lpstr>Examples</vt:lpstr>
      <vt:lpstr>Primitive Instancing</vt:lpstr>
      <vt:lpstr>Sweep Representation</vt:lpstr>
      <vt:lpstr>Examples</vt:lpstr>
      <vt:lpstr>Examples</vt:lpstr>
      <vt:lpstr>Regularization on Sweeps</vt:lpstr>
      <vt:lpstr>B-Reps</vt:lpstr>
      <vt:lpstr>Manifolds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CS654: Digital Image Analysis</dc:title>
  <dc:creator>iit1</dc:creator>
  <cp:lastModifiedBy>CHIRANJOY CHATTOPADHYAY</cp:lastModifiedBy>
  <cp:revision>416</cp:revision>
  <cp:lastPrinted>2016-03-16T00:33:24Z</cp:lastPrinted>
  <dcterms:created xsi:type="dcterms:W3CDTF">2015-07-15T04:13:21Z</dcterms:created>
  <dcterms:modified xsi:type="dcterms:W3CDTF">2016-03-17T23:52:34Z</dcterms:modified>
</cp:coreProperties>
</file>