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75" r:id="rId4"/>
    <p:sldId id="295" r:id="rId5"/>
    <p:sldId id="296" r:id="rId6"/>
    <p:sldId id="311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8" r:id="rId17"/>
    <p:sldId id="309" r:id="rId18"/>
    <p:sldId id="310" r:id="rId19"/>
    <p:sldId id="306" r:id="rId20"/>
    <p:sldId id="307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MyData\MyTeaching\Jan-May2016\Computer_Graphics\Lecture_Slide\week12\QuadtreeSubdivision.c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28: </a:t>
            </a:r>
            <a:r>
              <a:rPr lang="en-US" sz="3200" dirty="0" smtClean="0"/>
              <a:t>Solid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57601"/>
            <a:ext cx="7886700" cy="2401561"/>
          </a:xfrm>
        </p:spPr>
      </p:pic>
      <p:sp>
        <p:nvSpPr>
          <p:cNvPr id="5" name="Rectangle 4"/>
          <p:cNvSpPr/>
          <p:nvPr/>
        </p:nvSpPr>
        <p:spPr>
          <a:xfrm>
            <a:off x="800099" y="5025964"/>
            <a:ext cx="7543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dirty="0"/>
              <a:t>important representation </a:t>
            </a:r>
            <a:r>
              <a:rPr lang="en-US" sz="2000" dirty="0" smtClean="0"/>
              <a:t>for use </a:t>
            </a:r>
            <a:r>
              <a:rPr lang="en-US" sz="2000" dirty="0"/>
              <a:t>in finite element analysis. </a:t>
            </a:r>
          </a:p>
        </p:txBody>
      </p:sp>
    </p:spTree>
    <p:extLst>
      <p:ext uri="{BB962C8B-B14F-4D97-AF65-F5344CB8AC3E}">
        <p14:creationId xmlns:p14="http://schemas.microsoft.com/office/powerpoint/2010/main" val="29874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Enumeration of Space Occupation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15313" cy="43513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It is </a:t>
            </a:r>
            <a:r>
              <a:rPr lang="pt-PT" altLang="pt-PT" dirty="0" smtClean="0"/>
              <a:t>a </a:t>
            </a:r>
            <a:r>
              <a:rPr lang="pt-PT" altLang="pt-PT" dirty="0"/>
              <a:t>particular case of </a:t>
            </a:r>
            <a:r>
              <a:rPr lang="pt-PT" altLang="pt-PT" b="1" dirty="0"/>
              <a:t>Cell Decomposition</a:t>
            </a:r>
            <a:r>
              <a:rPr lang="pt-PT" altLang="pt-PT" dirty="0"/>
              <a:t>: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Solid formed by identical cells of equal size placed in a regular grid.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The cells are designated </a:t>
            </a:r>
            <a:r>
              <a:rPr lang="pt-PT" altLang="pt-PT" b="1" dirty="0"/>
              <a:t>Voxels</a:t>
            </a:r>
            <a:r>
              <a:rPr lang="pt-PT" altLang="pt-PT" dirty="0"/>
              <a:t> (Volume elements) </a:t>
            </a:r>
            <a:endParaRPr lang="pt-PT" altLang="pt-PT" dirty="0" smtClean="0"/>
          </a:p>
          <a:p>
            <a:pPr>
              <a:lnSpc>
                <a:spcPct val="150000"/>
              </a:lnSpc>
            </a:pPr>
            <a:r>
              <a:rPr lang="pt-PT" altLang="pt-PT" dirty="0" smtClean="0"/>
              <a:t>It </a:t>
            </a:r>
            <a:r>
              <a:rPr lang="pt-PT" altLang="pt-PT" dirty="0"/>
              <a:t>controls only the presence or absence of each cell in the grid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The most common form is to cell </a:t>
            </a:r>
            <a:r>
              <a:rPr lang="pt-PT" altLang="pt-PT" b="1" dirty="0"/>
              <a:t>cube</a:t>
            </a:r>
            <a:endParaRPr lang="pt-PT" altLang="pt-PT" dirty="0"/>
          </a:p>
          <a:p>
            <a:pPr>
              <a:lnSpc>
                <a:spcPct val="150000"/>
              </a:lnSpc>
            </a:pPr>
            <a:r>
              <a:rPr lang="pt-PT" altLang="pt-PT" dirty="0"/>
              <a:t>The object is encoded by a single list of occupied cells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9" descr="10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" y="1549401"/>
            <a:ext cx="494347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angelfire.com/theforce/solid_modeling/images/spatial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10481"/>
          <a:stretch/>
        </p:blipFill>
        <p:spPr bwMode="auto">
          <a:xfrm>
            <a:off x="5313362" y="3562349"/>
            <a:ext cx="3357563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7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Octree 	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8650" y="1690689"/>
            <a:ext cx="8404225" cy="239712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pt-PT" altLang="pt-PT" b="1" dirty="0" smtClean="0"/>
              <a:t>The Octree is similar to quadtree</a:t>
            </a:r>
            <a:r>
              <a:rPr lang="pt-PT" altLang="pt-PT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The </a:t>
            </a:r>
            <a:r>
              <a:rPr lang="pt-PT" altLang="pt-PT" b="1" dirty="0" smtClean="0"/>
              <a:t>octree</a:t>
            </a:r>
            <a:r>
              <a:rPr lang="pt-PT" altLang="pt-PT" dirty="0" smtClean="0"/>
              <a:t> is 3D and the division of space is in </a:t>
            </a:r>
            <a:r>
              <a:rPr lang="pt-PT" altLang="pt-PT" b="1" dirty="0" smtClean="0"/>
              <a:t>octants</a:t>
            </a:r>
            <a:r>
              <a:rPr lang="pt-PT" altLang="pt-PT" dirty="0" smtClean="0"/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pt-PT" altLang="pt-PT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pt-PT" altLang="pt-PT" b="1" dirty="0" smtClean="0"/>
              <a:t>Number of nodes of an octree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It is proportional to the object surface because of the necessity of the space division occurs only on the surface.</a:t>
            </a:r>
            <a:endParaRPr lang="pt-PT" altLang="pt-PT" dirty="0"/>
          </a:p>
        </p:txBody>
      </p:sp>
      <p:sp>
        <p:nvSpPr>
          <p:cNvPr id="4" name="Action Button: Custom 3">
            <a:hlinkClick r:id="rId3" action="ppaction://program" highlightClick="1"/>
          </p:cNvPr>
          <p:cNvSpPr/>
          <p:nvPr/>
        </p:nvSpPr>
        <p:spPr>
          <a:xfrm>
            <a:off x="5557838" y="5413377"/>
            <a:ext cx="2800350" cy="8001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39112" y="1336746"/>
            <a:ext cx="39576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Boolean set operations and transformations.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Neighborhood finding</a:t>
            </a:r>
            <a:endParaRPr lang="en-US" sz="2000" dirty="0"/>
          </a:p>
        </p:txBody>
      </p:sp>
      <p:pic>
        <p:nvPicPr>
          <p:cNvPr id="3074" name="Picture 2" descr="http://www.angelfire.com/theforce/solid_modeling/images/spatial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1"/>
          <a:stretch/>
        </p:blipFill>
        <p:spPr bwMode="auto">
          <a:xfrm>
            <a:off x="4852497" y="3029314"/>
            <a:ext cx="4044253" cy="32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" y="1998465"/>
            <a:ext cx="4497404" cy="39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Set Operations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0" y="1852428"/>
            <a:ext cx="695422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 (BSP)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A </a:t>
            </a:r>
            <a:r>
              <a:rPr lang="en-GB" dirty="0"/>
              <a:t>method for recursively subdividing a space into convex sets by </a:t>
            </a:r>
            <a:r>
              <a:rPr lang="en-GB" dirty="0" smtClean="0"/>
              <a:t>hyperplanes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This subdivision gives rise to a representation of objects within the space by means of a tree data structure known as a </a:t>
            </a:r>
            <a:r>
              <a:rPr lang="en-GB" b="1" dirty="0"/>
              <a:t>BSP tree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 It is generally used for rendering double-sided polygons</a:t>
            </a:r>
          </a:p>
          <a:p>
            <a:endParaRPr lang="en-GB" dirty="0"/>
          </a:p>
          <a:p>
            <a:r>
              <a:rPr lang="en-GB" dirty="0" smtClean="0"/>
              <a:t> All the polygons in a scene are rendered using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6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704"/>
            <a:ext cx="8258175" cy="48318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Choose </a:t>
            </a:r>
            <a:r>
              <a:rPr lang="en-GB" dirty="0"/>
              <a:t>a polygon </a:t>
            </a:r>
            <a:r>
              <a:rPr lang="en-GB" i="1" dirty="0"/>
              <a:t>P</a:t>
            </a:r>
            <a:r>
              <a:rPr lang="en-GB" dirty="0"/>
              <a:t> from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Make a node </a:t>
            </a:r>
            <a:r>
              <a:rPr lang="en-GB" i="1" dirty="0"/>
              <a:t>N</a:t>
            </a:r>
            <a:r>
              <a:rPr lang="en-GB" dirty="0"/>
              <a:t> in the BSP tree, and add </a:t>
            </a:r>
            <a:r>
              <a:rPr lang="en-GB" i="1" dirty="0"/>
              <a:t>P</a:t>
            </a:r>
            <a:r>
              <a:rPr lang="en-GB" dirty="0"/>
              <a:t> to the list of polygons at that node.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For each other polygon in the list: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GB" dirty="0"/>
              <a:t>If that polygon is wholly in front of the plane containing </a:t>
            </a:r>
            <a:r>
              <a:rPr lang="en-GB" i="1" dirty="0"/>
              <a:t>P</a:t>
            </a:r>
            <a:r>
              <a:rPr lang="en-GB" dirty="0"/>
              <a:t>, move that polygon to the list of nodes in front of </a:t>
            </a:r>
            <a:r>
              <a:rPr lang="en-GB" i="1" dirty="0"/>
              <a:t>P</a:t>
            </a:r>
            <a:r>
              <a:rPr lang="en-GB" dirty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GB" dirty="0"/>
              <a:t>If that polygon is wholly behind the plane containing </a:t>
            </a:r>
            <a:r>
              <a:rPr lang="en-GB" i="1" dirty="0"/>
              <a:t>P</a:t>
            </a:r>
            <a:r>
              <a:rPr lang="en-GB" dirty="0"/>
              <a:t>, move that polygon to the list of nodes behind </a:t>
            </a:r>
            <a:r>
              <a:rPr lang="en-GB" i="1" dirty="0"/>
              <a:t>P</a:t>
            </a:r>
            <a:r>
              <a:rPr lang="en-GB" dirty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GB" dirty="0"/>
              <a:t>If that polygon is intersected by the plane containing </a:t>
            </a:r>
            <a:r>
              <a:rPr lang="en-GB" i="1" dirty="0"/>
              <a:t>P</a:t>
            </a:r>
            <a:r>
              <a:rPr lang="en-GB" dirty="0"/>
              <a:t>, split it into two polygons and move them to the respective lists of polygons behind and in front of </a:t>
            </a:r>
            <a:r>
              <a:rPr lang="en-GB" i="1" dirty="0"/>
              <a:t>P</a:t>
            </a:r>
            <a:r>
              <a:rPr lang="en-GB" dirty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GB" dirty="0"/>
              <a:t>If that polygon lies in the plane containing </a:t>
            </a:r>
            <a:r>
              <a:rPr lang="en-GB" i="1" dirty="0"/>
              <a:t>P</a:t>
            </a:r>
            <a:r>
              <a:rPr lang="en-GB" dirty="0"/>
              <a:t>, add it to the list of polygons at node </a:t>
            </a:r>
            <a:r>
              <a:rPr lang="en-GB" i="1" dirty="0"/>
              <a:t>N</a:t>
            </a:r>
            <a:r>
              <a:rPr lang="en-GB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Apply this algorithm to the list of polygons in front of </a:t>
            </a:r>
            <a:r>
              <a:rPr lang="en-GB" i="1" dirty="0"/>
              <a:t>P</a:t>
            </a:r>
            <a:r>
              <a:rPr lang="en-GB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Apply this algorithm to the list of polygons behind </a:t>
            </a:r>
            <a:r>
              <a:rPr lang="en-GB" i="1" dirty="0"/>
              <a:t>P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61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BSP tree construction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3" y="2577107"/>
            <a:ext cx="7516274" cy="2848373"/>
          </a:xfrm>
        </p:spPr>
      </p:pic>
    </p:spTree>
    <p:extLst>
      <p:ext uri="{BB962C8B-B14F-4D97-AF65-F5344CB8AC3E}">
        <p14:creationId xmlns:p14="http://schemas.microsoft.com/office/powerpoint/2010/main" val="29261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Solid </a:t>
            </a:r>
            <a:r>
              <a:rPr lang="en-US" dirty="0" smtClean="0"/>
              <a:t>Geometry (CSG)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/>
              <a:t>Primitive solids are combined by means of regularized boolean set operators.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Tree </a:t>
            </a:r>
            <a:r>
              <a:rPr lang="en-GB" dirty="0"/>
              <a:t>representation used to store steps of final object: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leaves </a:t>
            </a:r>
            <a:r>
              <a:rPr lang="en-GB" dirty="0"/>
              <a:t>= primitives or half-spaces,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 nodes </a:t>
            </a:r>
            <a:r>
              <a:rPr lang="en-GB" dirty="0"/>
              <a:t>= operators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Solid Modeling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Regularized Boolean set </a:t>
            </a:r>
            <a:r>
              <a:rPr lang="en-US" dirty="0" smtClean="0"/>
              <a:t>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/>
              <a:t>Primitive </a:t>
            </a:r>
            <a:r>
              <a:rPr lang="en-US" dirty="0" smtClean="0"/>
              <a:t>Instancing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/>
              <a:t>Sweep </a:t>
            </a:r>
            <a:r>
              <a:rPr lang="en-US" dirty="0" smtClean="0"/>
              <a:t>Representation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/>
              <a:t>B-Reps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CSG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73" y="1397000"/>
            <a:ext cx="5528639" cy="4924584"/>
          </a:xfrm>
        </p:spPr>
      </p:pic>
    </p:spTree>
    <p:extLst>
      <p:ext uri="{BB962C8B-B14F-4D97-AF65-F5344CB8AC3E}">
        <p14:creationId xmlns:p14="http://schemas.microsoft.com/office/powerpoint/2010/main" val="28320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Visible </a:t>
            </a:r>
            <a:r>
              <a:rPr lang="en-US" sz="2400" b="1" smtClean="0">
                <a:solidFill>
                  <a:srgbClr val="0000FF"/>
                </a:solidFill>
              </a:rPr>
              <a:t>Surface Detection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Explain different ways of representing solid </a:t>
            </a:r>
            <a:r>
              <a:rPr lang="en-US" dirty="0" smtClean="0"/>
              <a:t>objects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B-Reps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Mesh Bases approach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Spatial partitioning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Solve mathematical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Polyhedra</a:t>
            </a:r>
            <a:r>
              <a:rPr lang="en-US" dirty="0" smtClean="0"/>
              <a:t> </a:t>
            </a:r>
            <a:r>
              <a:rPr lang="en-US" dirty="0"/>
              <a:t>and Euler's Formula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72463" cy="487521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GB" dirty="0" smtClean="0"/>
              <a:t>A </a:t>
            </a:r>
            <a:r>
              <a:rPr lang="en-GB" dirty="0"/>
              <a:t>solid that is bounded by a set of polygons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Whose </a:t>
            </a:r>
            <a:r>
              <a:rPr lang="en-GB" dirty="0"/>
              <a:t>edges are each a member </a:t>
            </a:r>
            <a:r>
              <a:rPr lang="en-GB" dirty="0" smtClean="0"/>
              <a:t>of </a:t>
            </a:r>
            <a:r>
              <a:rPr lang="en-GB" dirty="0"/>
              <a:t>an even number of polygons (exactly two polygons in the case of 2-manifolds) 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i="1" dirty="0" smtClean="0">
                <a:solidFill>
                  <a:srgbClr val="0000FF"/>
                </a:solidFill>
              </a:rPr>
              <a:t>That satisfies </a:t>
            </a:r>
            <a:r>
              <a:rPr lang="en-GB" i="1" dirty="0">
                <a:solidFill>
                  <a:srgbClr val="0000FF"/>
                </a:solidFill>
              </a:rPr>
              <a:t>some additional </a:t>
            </a:r>
            <a:r>
              <a:rPr lang="en-GB" i="1" dirty="0" smtClean="0">
                <a:solidFill>
                  <a:srgbClr val="0000FF"/>
                </a:solidFill>
              </a:rPr>
              <a:t>constraints. </a:t>
            </a:r>
          </a:p>
          <a:p>
            <a:pPr lvl="1"/>
            <a:endParaRPr lang="en-GB" dirty="0"/>
          </a:p>
          <a:p>
            <a:r>
              <a:rPr lang="en-GB" dirty="0"/>
              <a:t> Euler’s </a:t>
            </a:r>
            <a:r>
              <a:rPr lang="en-GB" dirty="0" smtClean="0"/>
              <a:t>formula</a:t>
            </a:r>
            <a:endParaRPr lang="en-GB" dirty="0"/>
          </a:p>
          <a:p>
            <a:pPr lvl="1"/>
            <a:r>
              <a:rPr lang="en-GB" dirty="0" smtClean="0"/>
              <a:t> Relationship between</a:t>
            </a:r>
            <a:r>
              <a:rPr lang="en-GB" dirty="0"/>
              <a:t> </a:t>
            </a:r>
            <a:r>
              <a:rPr lang="en-GB" dirty="0" smtClean="0"/>
              <a:t>Vertices, Edges, and Faces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 </a:t>
            </a:r>
            <a:r>
              <a:rPr lang="en-GB" b="1" i="1" dirty="0" smtClean="0">
                <a:solidFill>
                  <a:srgbClr val="0000FF"/>
                </a:solidFill>
              </a:rPr>
              <a:t>V – E + F = 2 </a:t>
            </a:r>
            <a:r>
              <a:rPr lang="en-GB" dirty="0" smtClean="0"/>
              <a:t>(Faces without holes)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V, no. of vertices, E, no. of edges, F, no. of faces</a:t>
            </a:r>
          </a:p>
          <a:p>
            <a:pPr lvl="2"/>
            <a:endParaRPr lang="en-GB" dirty="0" smtClean="0"/>
          </a:p>
          <a:p>
            <a:pPr lvl="1"/>
            <a:r>
              <a:rPr lang="en-GB" b="1" i="1" dirty="0">
                <a:solidFill>
                  <a:srgbClr val="0000FF"/>
                </a:solidFill>
              </a:rPr>
              <a:t> </a:t>
            </a:r>
            <a:r>
              <a:rPr lang="en-GB" b="1" i="1" dirty="0" smtClean="0">
                <a:solidFill>
                  <a:srgbClr val="0000FF"/>
                </a:solidFill>
              </a:rPr>
              <a:t>V – E + F – H = 2(C – G) 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H, no. of holes, G, no of holes passes through the object, C, no. of separate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690689"/>
            <a:ext cx="7886700" cy="2182851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0" y="3739526"/>
            <a:ext cx="7144900" cy="29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based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13" y="1825625"/>
            <a:ext cx="3753374" cy="2152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3284" y="475460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b="1" dirty="0"/>
              <a:t>Data Structures for </a:t>
            </a:r>
            <a:r>
              <a:rPr lang="en-GB" sz="2000" b="1" dirty="0" smtClean="0"/>
              <a:t>Meshes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93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Winged-Edge Representation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01864"/>
            <a:ext cx="4067743" cy="5134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8758" y="19026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/>
              <a:t>To </a:t>
            </a:r>
            <a:r>
              <a:rPr lang="en-GB" sz="2000" dirty="0"/>
              <a:t>answer many topological inquires very efficiently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6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Spatial-partitioning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 smtClean="0"/>
              <a:t>A </a:t>
            </a:r>
            <a:r>
              <a:rPr lang="en-GB" dirty="0"/>
              <a:t>solid is decomposed into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A</a:t>
            </a:r>
            <a:r>
              <a:rPr lang="en-GB" dirty="0" smtClean="0"/>
              <a:t> </a:t>
            </a:r>
            <a:r>
              <a:rPr lang="en-GB" dirty="0"/>
              <a:t>collection of adjoining,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N</a:t>
            </a:r>
            <a:r>
              <a:rPr lang="en-GB" dirty="0" smtClean="0"/>
              <a:t>onintersecting </a:t>
            </a:r>
            <a:r>
              <a:rPr lang="en-GB" dirty="0"/>
              <a:t>solids that are </a:t>
            </a:r>
            <a:endParaRPr lang="en-GB" dirty="0" smtClean="0"/>
          </a:p>
          <a:p>
            <a:pPr lvl="2">
              <a:lnSpc>
                <a:spcPct val="150000"/>
              </a:lnSpc>
            </a:pPr>
            <a:r>
              <a:rPr lang="en-GB" dirty="0"/>
              <a:t> M</a:t>
            </a:r>
            <a:r>
              <a:rPr lang="en-GB" dirty="0" smtClean="0"/>
              <a:t>ore </a:t>
            </a:r>
            <a:r>
              <a:rPr lang="en-GB" dirty="0"/>
              <a:t>primitive than, </a:t>
            </a:r>
            <a:r>
              <a:rPr lang="en-GB" dirty="0" smtClean="0"/>
              <a:t>not </a:t>
            </a:r>
            <a:r>
              <a:rPr lang="en-GB" dirty="0"/>
              <a:t>necessarily of the same </a:t>
            </a:r>
            <a:r>
              <a:rPr lang="en-GB" dirty="0" smtClean="0"/>
              <a:t>type </a:t>
            </a:r>
            <a:r>
              <a:rPr lang="en-GB" dirty="0"/>
              <a:t>as, the original solid.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> Primitives may vary in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T</a:t>
            </a:r>
            <a:r>
              <a:rPr lang="en-GB" dirty="0" smtClean="0"/>
              <a:t>ype</a:t>
            </a:r>
            <a:r>
              <a:rPr lang="en-GB" dirty="0"/>
              <a:t>, size, position, parameterization, </a:t>
            </a:r>
            <a:r>
              <a:rPr lang="en-GB" dirty="0" smtClean="0"/>
              <a:t>and orientation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E.g. the </a:t>
            </a:r>
            <a:r>
              <a:rPr lang="en-GB" dirty="0"/>
              <a:t>different-shaped blocks in a child’s block set. </a:t>
            </a:r>
          </a:p>
        </p:txBody>
      </p:sp>
    </p:spTree>
    <p:extLst>
      <p:ext uri="{BB962C8B-B14F-4D97-AF65-F5344CB8AC3E}">
        <p14:creationId xmlns:p14="http://schemas.microsoft.com/office/powerpoint/2010/main" val="38056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</a:t>
            </a:r>
            <a:r>
              <a:rPr lang="en-US" dirty="0"/>
              <a:t>Decomposition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pt-PT" altLang="pt-PT" dirty="0"/>
              <a:t>In </a:t>
            </a:r>
            <a:r>
              <a:rPr lang="pt-PT" altLang="pt-PT" b="1" dirty="0"/>
              <a:t>Cell Decomposition</a:t>
            </a:r>
            <a:r>
              <a:rPr lang="pt-PT" altLang="pt-PT" dirty="0"/>
              <a:t>: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There is a set of primitive cells, parameterized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Curves can be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Differs from Instance Primitives, by admitting the composition of more complex objects from other already established</a:t>
            </a:r>
          </a:p>
          <a:p>
            <a:pPr>
              <a:lnSpc>
                <a:spcPct val="150000"/>
              </a:lnSpc>
            </a:pPr>
            <a:endParaRPr lang="pt-PT" altLang="pt-PT" dirty="0"/>
          </a:p>
          <a:p>
            <a:pPr>
              <a:lnSpc>
                <a:spcPct val="150000"/>
              </a:lnSpc>
              <a:buNone/>
            </a:pPr>
            <a:r>
              <a:rPr lang="pt-PT" altLang="pt-PT" b="1" dirty="0"/>
              <a:t>Gluing operation</a:t>
            </a:r>
            <a:endParaRPr lang="pt-PT" altLang="pt-PT" dirty="0"/>
          </a:p>
          <a:p>
            <a:pPr>
              <a:lnSpc>
                <a:spcPct val="150000"/>
              </a:lnSpc>
              <a:buNone/>
            </a:pPr>
            <a:r>
              <a:rPr lang="pt-PT" altLang="pt-PT" dirty="0"/>
              <a:t>	It is a union of cells that do not intersect</a:t>
            </a:r>
            <a:endParaRPr lang="pt-PT" altLang="pt-PT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14606</TotalTime>
  <Words>548</Words>
  <Application>Microsoft Office PowerPoint</Application>
  <PresentationFormat>On-screen Show (4:3)</PresentationFormat>
  <Paragraphs>104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Polyhedra and Euler's Formula </vt:lpstr>
      <vt:lpstr>Example</vt:lpstr>
      <vt:lpstr>Mesh based representation</vt:lpstr>
      <vt:lpstr>The Winged-Edge Representation </vt:lpstr>
      <vt:lpstr>Spatial-partitioning</vt:lpstr>
      <vt:lpstr>Cell Decomposition </vt:lpstr>
      <vt:lpstr>Example</vt:lpstr>
      <vt:lpstr>Enumeration of Space Occupation</vt:lpstr>
      <vt:lpstr>Example</vt:lpstr>
      <vt:lpstr>Octree  </vt:lpstr>
      <vt:lpstr>Example</vt:lpstr>
      <vt:lpstr>Boolean Set Operations</vt:lpstr>
      <vt:lpstr>Binary Space Partitioning (BSP) Tree</vt:lpstr>
      <vt:lpstr>Steps</vt:lpstr>
      <vt:lpstr>Example: BSP tree construction</vt:lpstr>
      <vt:lpstr>Constructive Solid Geometry (CSG)</vt:lpstr>
      <vt:lpstr>Example: CSG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438</cp:revision>
  <cp:lastPrinted>2016-03-16T00:33:24Z</cp:lastPrinted>
  <dcterms:created xsi:type="dcterms:W3CDTF">2015-07-15T04:13:21Z</dcterms:created>
  <dcterms:modified xsi:type="dcterms:W3CDTF">2016-03-17T03:30:35Z</dcterms:modified>
</cp:coreProperties>
</file>