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63"/>
  </p:notesMasterIdLst>
  <p:handoutMasterIdLst>
    <p:handoutMasterId r:id="rId64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26" r:id="rId17"/>
    <p:sldId id="328" r:id="rId18"/>
    <p:sldId id="327" r:id="rId19"/>
    <p:sldId id="330" r:id="rId20"/>
    <p:sldId id="329" r:id="rId21"/>
    <p:sldId id="331" r:id="rId22"/>
    <p:sldId id="332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26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7DC7E-ED23-4154-AD67-06B433E7DDF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</dgm:pt>
    <dgm:pt modelId="{77E3F1CD-DDD8-4F36-839A-145869AFA69B}">
      <dgm:prSet phldrT="[Text]"/>
      <dgm:spPr/>
      <dgm:t>
        <a:bodyPr/>
        <a:lstStyle/>
        <a:p>
          <a:r>
            <a:rPr lang="en-US" dirty="0" smtClean="0"/>
            <a:t>Model View Matrix</a:t>
          </a:r>
          <a:endParaRPr lang="en-US" dirty="0"/>
        </a:p>
      </dgm:t>
    </dgm:pt>
    <dgm:pt modelId="{5994BED9-BAE4-4CA7-A4FF-88064AD115AB}" type="parTrans" cxnId="{D8103A4D-E3E9-4E19-B14E-AC50EF6E24DA}">
      <dgm:prSet/>
      <dgm:spPr/>
      <dgm:t>
        <a:bodyPr/>
        <a:lstStyle/>
        <a:p>
          <a:endParaRPr lang="en-US"/>
        </a:p>
      </dgm:t>
    </dgm:pt>
    <dgm:pt modelId="{8A31BE98-6626-491D-A22F-9D9C96A45295}" type="sibTrans" cxnId="{D8103A4D-E3E9-4E19-B14E-AC50EF6E24DA}">
      <dgm:prSet/>
      <dgm:spPr/>
      <dgm:t>
        <a:bodyPr/>
        <a:lstStyle/>
        <a:p>
          <a:endParaRPr lang="en-US"/>
        </a:p>
      </dgm:t>
    </dgm:pt>
    <dgm:pt modelId="{5663C885-3089-419F-A203-F9A07E9FC624}">
      <dgm:prSet phldrT="[Text]"/>
      <dgm:spPr/>
      <dgm:t>
        <a:bodyPr/>
        <a:lstStyle/>
        <a:p>
          <a:r>
            <a:rPr lang="en-US" dirty="0" smtClean="0"/>
            <a:t>Projection Matrix</a:t>
          </a:r>
          <a:endParaRPr lang="en-US" dirty="0"/>
        </a:p>
      </dgm:t>
    </dgm:pt>
    <dgm:pt modelId="{14B2E158-20E5-4564-9563-E47C126B846C}" type="parTrans" cxnId="{1DBE9A86-B3C0-40E8-9339-EB60DBF5B50C}">
      <dgm:prSet/>
      <dgm:spPr/>
      <dgm:t>
        <a:bodyPr/>
        <a:lstStyle/>
        <a:p>
          <a:endParaRPr lang="en-US"/>
        </a:p>
      </dgm:t>
    </dgm:pt>
    <dgm:pt modelId="{63C159CC-C866-4BB3-BDC4-5019DD04D23A}" type="sibTrans" cxnId="{1DBE9A86-B3C0-40E8-9339-EB60DBF5B50C}">
      <dgm:prSet/>
      <dgm:spPr/>
      <dgm:t>
        <a:bodyPr/>
        <a:lstStyle/>
        <a:p>
          <a:endParaRPr lang="en-US"/>
        </a:p>
      </dgm:t>
    </dgm:pt>
    <dgm:pt modelId="{D0722D3E-4CDF-4053-B9EF-FFE61A1FE603}">
      <dgm:prSet phldrT="[Text]"/>
      <dgm:spPr/>
      <dgm:t>
        <a:bodyPr/>
        <a:lstStyle/>
        <a:p>
          <a:r>
            <a:rPr lang="en-US" dirty="0" smtClean="0"/>
            <a:t>Perspective Division</a:t>
          </a:r>
          <a:endParaRPr lang="en-US" dirty="0"/>
        </a:p>
      </dgm:t>
    </dgm:pt>
    <dgm:pt modelId="{AB9C2F68-3649-4949-8DEA-6C4AB5123DE2}" type="parTrans" cxnId="{CEFDFC3F-9A8A-4528-9209-112F2BB44F9F}">
      <dgm:prSet/>
      <dgm:spPr/>
      <dgm:t>
        <a:bodyPr/>
        <a:lstStyle/>
        <a:p>
          <a:endParaRPr lang="en-US"/>
        </a:p>
      </dgm:t>
    </dgm:pt>
    <dgm:pt modelId="{EDD37EA9-3BBD-421D-A540-5E572BFBD835}" type="sibTrans" cxnId="{CEFDFC3F-9A8A-4528-9209-112F2BB44F9F}">
      <dgm:prSet/>
      <dgm:spPr/>
      <dgm:t>
        <a:bodyPr/>
        <a:lstStyle/>
        <a:p>
          <a:endParaRPr lang="en-US"/>
        </a:p>
      </dgm:t>
    </dgm:pt>
    <dgm:pt modelId="{53ED668C-8EB2-4ABE-8499-D054DA6166AA}">
      <dgm:prSet phldrT="[Text]"/>
      <dgm:spPr/>
      <dgm:t>
        <a:bodyPr/>
        <a:lstStyle/>
        <a:p>
          <a:r>
            <a:rPr lang="en-US" dirty="0" smtClean="0"/>
            <a:t>Viewport Transformation</a:t>
          </a:r>
          <a:endParaRPr lang="en-US" dirty="0"/>
        </a:p>
      </dgm:t>
    </dgm:pt>
    <dgm:pt modelId="{154BC0C6-ECD7-4673-A4B8-ADDE7B7D80D6}" type="parTrans" cxnId="{9C59C9DD-4D3C-4DD4-A39C-ECA35A182F28}">
      <dgm:prSet/>
      <dgm:spPr/>
      <dgm:t>
        <a:bodyPr/>
        <a:lstStyle/>
        <a:p>
          <a:endParaRPr lang="en-US"/>
        </a:p>
      </dgm:t>
    </dgm:pt>
    <dgm:pt modelId="{9093C1DB-DA74-4D77-A7E2-FFDC7638B155}" type="sibTrans" cxnId="{9C59C9DD-4D3C-4DD4-A39C-ECA35A182F28}">
      <dgm:prSet/>
      <dgm:spPr/>
      <dgm:t>
        <a:bodyPr/>
        <a:lstStyle/>
        <a:p>
          <a:endParaRPr lang="en-US"/>
        </a:p>
      </dgm:t>
    </dgm:pt>
    <dgm:pt modelId="{BDA90A52-E0DA-4AE8-AC05-FABF8E932080}" type="pres">
      <dgm:prSet presAssocID="{DDE7DC7E-ED23-4154-AD67-06B433E7DDFB}" presName="rootnode" presStyleCnt="0">
        <dgm:presLayoutVars>
          <dgm:chMax/>
          <dgm:chPref/>
          <dgm:dir/>
          <dgm:animLvl val="lvl"/>
        </dgm:presLayoutVars>
      </dgm:prSet>
      <dgm:spPr/>
    </dgm:pt>
    <dgm:pt modelId="{1D46CC14-25AF-460F-843E-3816FBDFF102}" type="pres">
      <dgm:prSet presAssocID="{77E3F1CD-DDD8-4F36-839A-145869AFA69B}" presName="composite" presStyleCnt="0"/>
      <dgm:spPr/>
    </dgm:pt>
    <dgm:pt modelId="{D041D209-0893-4EAE-B3A7-B8FE6850C740}" type="pres">
      <dgm:prSet presAssocID="{77E3F1CD-DDD8-4F36-839A-145869AFA69B}" presName="bentUpArrow1" presStyleLbl="alignImgPlace1" presStyleIdx="0" presStyleCnt="3"/>
      <dgm:spPr/>
    </dgm:pt>
    <dgm:pt modelId="{BBAB118B-FDC2-4B24-BE3D-2FC4B0D66B1E}" type="pres">
      <dgm:prSet presAssocID="{77E3F1CD-DDD8-4F36-839A-145869AFA69B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AA2F1-769E-404F-AFC8-49F184C442A3}" type="pres">
      <dgm:prSet presAssocID="{77E3F1CD-DDD8-4F36-839A-145869AFA69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C4EC521-3CEE-4014-AAB2-DEAEC26836D9}" type="pres">
      <dgm:prSet presAssocID="{8A31BE98-6626-491D-A22F-9D9C96A45295}" presName="sibTrans" presStyleCnt="0"/>
      <dgm:spPr/>
    </dgm:pt>
    <dgm:pt modelId="{624D981A-D339-47F7-93E4-C0D3D6C7D6BF}" type="pres">
      <dgm:prSet presAssocID="{5663C885-3089-419F-A203-F9A07E9FC624}" presName="composite" presStyleCnt="0"/>
      <dgm:spPr/>
    </dgm:pt>
    <dgm:pt modelId="{DCCA7E6C-7E5D-4C40-BB74-8C0023E05EA3}" type="pres">
      <dgm:prSet presAssocID="{5663C885-3089-419F-A203-F9A07E9FC624}" presName="bentUpArrow1" presStyleLbl="alignImgPlace1" presStyleIdx="1" presStyleCnt="3"/>
      <dgm:spPr/>
    </dgm:pt>
    <dgm:pt modelId="{F4E05F17-E52B-4FC1-81A0-77AAA140EE81}" type="pres">
      <dgm:prSet presAssocID="{5663C885-3089-419F-A203-F9A07E9FC62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198DE-B7EC-4C33-A789-3E44371B0BEC}" type="pres">
      <dgm:prSet presAssocID="{5663C885-3089-419F-A203-F9A07E9FC62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6E417DC-97D5-4C3C-8B9E-2C30560C6791}" type="pres">
      <dgm:prSet presAssocID="{63C159CC-C866-4BB3-BDC4-5019DD04D23A}" presName="sibTrans" presStyleCnt="0"/>
      <dgm:spPr/>
    </dgm:pt>
    <dgm:pt modelId="{1D5E7BCC-1945-41D6-B5ED-E6CB579D7845}" type="pres">
      <dgm:prSet presAssocID="{D0722D3E-4CDF-4053-B9EF-FFE61A1FE603}" presName="composite" presStyleCnt="0"/>
      <dgm:spPr/>
    </dgm:pt>
    <dgm:pt modelId="{5B019A8A-ABE2-4198-B63E-BF2AC72870E7}" type="pres">
      <dgm:prSet presAssocID="{D0722D3E-4CDF-4053-B9EF-FFE61A1FE603}" presName="bentUpArrow1" presStyleLbl="alignImgPlace1" presStyleIdx="2" presStyleCnt="3"/>
      <dgm:spPr/>
    </dgm:pt>
    <dgm:pt modelId="{27BFEBE8-52CA-4037-AF31-D0A086E537C7}" type="pres">
      <dgm:prSet presAssocID="{D0722D3E-4CDF-4053-B9EF-FFE61A1FE603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11E5B-9792-4A62-90C5-BFC50643DC29}" type="pres">
      <dgm:prSet presAssocID="{D0722D3E-4CDF-4053-B9EF-FFE61A1FE603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EEFC700-0109-4128-A613-68D0BD0D548C}" type="pres">
      <dgm:prSet presAssocID="{EDD37EA9-3BBD-421D-A540-5E572BFBD835}" presName="sibTrans" presStyleCnt="0"/>
      <dgm:spPr/>
    </dgm:pt>
    <dgm:pt modelId="{8489F028-4F85-426D-906D-DC8953D06EC1}" type="pres">
      <dgm:prSet presAssocID="{53ED668C-8EB2-4ABE-8499-D054DA6166AA}" presName="composite" presStyleCnt="0"/>
      <dgm:spPr/>
    </dgm:pt>
    <dgm:pt modelId="{3C7D2E58-5BFF-407D-A160-26E96313A481}" type="pres">
      <dgm:prSet presAssocID="{53ED668C-8EB2-4ABE-8499-D054DA6166A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9C9DD-4D3C-4DD4-A39C-ECA35A182F28}" srcId="{DDE7DC7E-ED23-4154-AD67-06B433E7DDFB}" destId="{53ED668C-8EB2-4ABE-8499-D054DA6166AA}" srcOrd="3" destOrd="0" parTransId="{154BC0C6-ECD7-4673-A4B8-ADDE7B7D80D6}" sibTransId="{9093C1DB-DA74-4D77-A7E2-FFDC7638B155}"/>
    <dgm:cxn modelId="{184756D7-F5BD-4680-9CF3-0FF16ED32562}" type="presOf" srcId="{77E3F1CD-DDD8-4F36-839A-145869AFA69B}" destId="{BBAB118B-FDC2-4B24-BE3D-2FC4B0D66B1E}" srcOrd="0" destOrd="0" presId="urn:microsoft.com/office/officeart/2005/8/layout/StepDownProcess"/>
    <dgm:cxn modelId="{BB92963C-56F5-4740-A1E6-83CF3399814C}" type="presOf" srcId="{DDE7DC7E-ED23-4154-AD67-06B433E7DDFB}" destId="{BDA90A52-E0DA-4AE8-AC05-FABF8E932080}" srcOrd="0" destOrd="0" presId="urn:microsoft.com/office/officeart/2005/8/layout/StepDownProcess"/>
    <dgm:cxn modelId="{1DBE9A86-B3C0-40E8-9339-EB60DBF5B50C}" srcId="{DDE7DC7E-ED23-4154-AD67-06B433E7DDFB}" destId="{5663C885-3089-419F-A203-F9A07E9FC624}" srcOrd="1" destOrd="0" parTransId="{14B2E158-20E5-4564-9563-E47C126B846C}" sibTransId="{63C159CC-C866-4BB3-BDC4-5019DD04D23A}"/>
    <dgm:cxn modelId="{D8103A4D-E3E9-4E19-B14E-AC50EF6E24DA}" srcId="{DDE7DC7E-ED23-4154-AD67-06B433E7DDFB}" destId="{77E3F1CD-DDD8-4F36-839A-145869AFA69B}" srcOrd="0" destOrd="0" parTransId="{5994BED9-BAE4-4CA7-A4FF-88064AD115AB}" sibTransId="{8A31BE98-6626-491D-A22F-9D9C96A45295}"/>
    <dgm:cxn modelId="{D8B32BD9-D136-4A99-8718-EDC6B66D61DB}" type="presOf" srcId="{5663C885-3089-419F-A203-F9A07E9FC624}" destId="{F4E05F17-E52B-4FC1-81A0-77AAA140EE81}" srcOrd="0" destOrd="0" presId="urn:microsoft.com/office/officeart/2005/8/layout/StepDownProcess"/>
    <dgm:cxn modelId="{65A3F3F1-B7B3-4404-973A-0A1601B81824}" type="presOf" srcId="{D0722D3E-4CDF-4053-B9EF-FFE61A1FE603}" destId="{27BFEBE8-52CA-4037-AF31-D0A086E537C7}" srcOrd="0" destOrd="0" presId="urn:microsoft.com/office/officeart/2005/8/layout/StepDownProcess"/>
    <dgm:cxn modelId="{CEFDFC3F-9A8A-4528-9209-112F2BB44F9F}" srcId="{DDE7DC7E-ED23-4154-AD67-06B433E7DDFB}" destId="{D0722D3E-4CDF-4053-B9EF-FFE61A1FE603}" srcOrd="2" destOrd="0" parTransId="{AB9C2F68-3649-4949-8DEA-6C4AB5123DE2}" sibTransId="{EDD37EA9-3BBD-421D-A540-5E572BFBD835}"/>
    <dgm:cxn modelId="{50803135-4F3F-413A-9037-FC7E5B9F48A4}" type="presOf" srcId="{53ED668C-8EB2-4ABE-8499-D054DA6166AA}" destId="{3C7D2E58-5BFF-407D-A160-26E96313A481}" srcOrd="0" destOrd="0" presId="urn:microsoft.com/office/officeart/2005/8/layout/StepDownProcess"/>
    <dgm:cxn modelId="{2DA190E7-B3B4-45A1-83DB-FE27C899C769}" type="presParOf" srcId="{BDA90A52-E0DA-4AE8-AC05-FABF8E932080}" destId="{1D46CC14-25AF-460F-843E-3816FBDFF102}" srcOrd="0" destOrd="0" presId="urn:microsoft.com/office/officeart/2005/8/layout/StepDownProcess"/>
    <dgm:cxn modelId="{7BA884C0-B1C2-4775-ADDF-220B315C321A}" type="presParOf" srcId="{1D46CC14-25AF-460F-843E-3816FBDFF102}" destId="{D041D209-0893-4EAE-B3A7-B8FE6850C740}" srcOrd="0" destOrd="0" presId="urn:microsoft.com/office/officeart/2005/8/layout/StepDownProcess"/>
    <dgm:cxn modelId="{9ACA17D6-0E71-4CF7-9A70-78F62029DE2D}" type="presParOf" srcId="{1D46CC14-25AF-460F-843E-3816FBDFF102}" destId="{BBAB118B-FDC2-4B24-BE3D-2FC4B0D66B1E}" srcOrd="1" destOrd="0" presId="urn:microsoft.com/office/officeart/2005/8/layout/StepDownProcess"/>
    <dgm:cxn modelId="{7E47532E-F7FA-44ED-B5D1-4DF815D3DE3D}" type="presParOf" srcId="{1D46CC14-25AF-460F-843E-3816FBDFF102}" destId="{89AAA2F1-769E-404F-AFC8-49F184C442A3}" srcOrd="2" destOrd="0" presId="urn:microsoft.com/office/officeart/2005/8/layout/StepDownProcess"/>
    <dgm:cxn modelId="{8CDBE9F7-63DF-49DE-A658-D6417EB02723}" type="presParOf" srcId="{BDA90A52-E0DA-4AE8-AC05-FABF8E932080}" destId="{1C4EC521-3CEE-4014-AAB2-DEAEC26836D9}" srcOrd="1" destOrd="0" presId="urn:microsoft.com/office/officeart/2005/8/layout/StepDownProcess"/>
    <dgm:cxn modelId="{CB4B5E12-9363-4ABF-864C-D35EF6D0B8A1}" type="presParOf" srcId="{BDA90A52-E0DA-4AE8-AC05-FABF8E932080}" destId="{624D981A-D339-47F7-93E4-C0D3D6C7D6BF}" srcOrd="2" destOrd="0" presId="urn:microsoft.com/office/officeart/2005/8/layout/StepDownProcess"/>
    <dgm:cxn modelId="{9E034472-3DD4-4CF3-8D9C-906524EFB3E0}" type="presParOf" srcId="{624D981A-D339-47F7-93E4-C0D3D6C7D6BF}" destId="{DCCA7E6C-7E5D-4C40-BB74-8C0023E05EA3}" srcOrd="0" destOrd="0" presId="urn:microsoft.com/office/officeart/2005/8/layout/StepDownProcess"/>
    <dgm:cxn modelId="{ADC722FF-3209-4E33-A947-923992C42320}" type="presParOf" srcId="{624D981A-D339-47F7-93E4-C0D3D6C7D6BF}" destId="{F4E05F17-E52B-4FC1-81A0-77AAA140EE81}" srcOrd="1" destOrd="0" presId="urn:microsoft.com/office/officeart/2005/8/layout/StepDownProcess"/>
    <dgm:cxn modelId="{9A84802D-C5B0-4A50-BF10-77EA7ADF80BB}" type="presParOf" srcId="{624D981A-D339-47F7-93E4-C0D3D6C7D6BF}" destId="{0ED198DE-B7EC-4C33-A789-3E44371B0BEC}" srcOrd="2" destOrd="0" presId="urn:microsoft.com/office/officeart/2005/8/layout/StepDownProcess"/>
    <dgm:cxn modelId="{3364C9A1-0F0A-4DA4-9B4F-D1A83D8A1045}" type="presParOf" srcId="{BDA90A52-E0DA-4AE8-AC05-FABF8E932080}" destId="{66E417DC-97D5-4C3C-8B9E-2C30560C6791}" srcOrd="3" destOrd="0" presId="urn:microsoft.com/office/officeart/2005/8/layout/StepDownProcess"/>
    <dgm:cxn modelId="{DFC87154-FA61-48CA-ABF8-747A12DE8059}" type="presParOf" srcId="{BDA90A52-E0DA-4AE8-AC05-FABF8E932080}" destId="{1D5E7BCC-1945-41D6-B5ED-E6CB579D7845}" srcOrd="4" destOrd="0" presId="urn:microsoft.com/office/officeart/2005/8/layout/StepDownProcess"/>
    <dgm:cxn modelId="{3CBC9525-981D-4E07-818B-32F3CBCE2A79}" type="presParOf" srcId="{1D5E7BCC-1945-41D6-B5ED-E6CB579D7845}" destId="{5B019A8A-ABE2-4198-B63E-BF2AC72870E7}" srcOrd="0" destOrd="0" presId="urn:microsoft.com/office/officeart/2005/8/layout/StepDownProcess"/>
    <dgm:cxn modelId="{816CF168-6676-4561-89E6-DD269C6B056C}" type="presParOf" srcId="{1D5E7BCC-1945-41D6-B5ED-E6CB579D7845}" destId="{27BFEBE8-52CA-4037-AF31-D0A086E537C7}" srcOrd="1" destOrd="0" presId="urn:microsoft.com/office/officeart/2005/8/layout/StepDownProcess"/>
    <dgm:cxn modelId="{5AC32E47-818E-4578-9AD2-53490AF04D63}" type="presParOf" srcId="{1D5E7BCC-1945-41D6-B5ED-E6CB579D7845}" destId="{00E11E5B-9792-4A62-90C5-BFC50643DC29}" srcOrd="2" destOrd="0" presId="urn:microsoft.com/office/officeart/2005/8/layout/StepDownProcess"/>
    <dgm:cxn modelId="{9C08E31F-18F9-48B8-B338-992C539D38B8}" type="presParOf" srcId="{BDA90A52-E0DA-4AE8-AC05-FABF8E932080}" destId="{DEEFC700-0109-4128-A613-68D0BD0D548C}" srcOrd="5" destOrd="0" presId="urn:microsoft.com/office/officeart/2005/8/layout/StepDownProcess"/>
    <dgm:cxn modelId="{BAF2A26B-D47F-4F42-8F02-9CACEBC06724}" type="presParOf" srcId="{BDA90A52-E0DA-4AE8-AC05-FABF8E932080}" destId="{8489F028-4F85-426D-906D-DC8953D06EC1}" srcOrd="6" destOrd="0" presId="urn:microsoft.com/office/officeart/2005/8/layout/StepDownProcess"/>
    <dgm:cxn modelId="{3242271D-DD02-4E70-8827-0BB852724818}" type="presParOf" srcId="{8489F028-4F85-426D-906D-DC8953D06EC1}" destId="{3C7D2E58-5BFF-407D-A160-26E96313A48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1D209-0893-4EAE-B3A7-B8FE6850C740}">
      <dsp:nvSpPr>
        <dsp:cNvPr id="0" name=""/>
        <dsp:cNvSpPr/>
      </dsp:nvSpPr>
      <dsp:spPr>
        <a:xfrm rot="5400000">
          <a:off x="1743602" y="1011105"/>
          <a:ext cx="887970" cy="10109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B118B-FDC2-4B24-BE3D-2FC4B0D66B1E}">
      <dsp:nvSpPr>
        <dsp:cNvPr id="0" name=""/>
        <dsp:cNvSpPr/>
      </dsp:nvSpPr>
      <dsp:spPr>
        <a:xfrm>
          <a:off x="1508344" y="26772"/>
          <a:ext cx="1494819" cy="10463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View Matrix</a:t>
          </a:r>
          <a:endParaRPr lang="en-US" sz="1500" kern="1200" dirty="0"/>
        </a:p>
      </dsp:txBody>
      <dsp:txXfrm>
        <a:off x="1559431" y="77859"/>
        <a:ext cx="1392645" cy="944151"/>
      </dsp:txXfrm>
    </dsp:sp>
    <dsp:sp modelId="{89AAA2F1-769E-404F-AFC8-49F184C442A3}">
      <dsp:nvSpPr>
        <dsp:cNvPr id="0" name=""/>
        <dsp:cNvSpPr/>
      </dsp:nvSpPr>
      <dsp:spPr>
        <a:xfrm>
          <a:off x="3003163" y="126563"/>
          <a:ext cx="1087189" cy="84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A7E6C-7E5D-4C40-BB74-8C0023E05EA3}">
      <dsp:nvSpPr>
        <dsp:cNvPr id="0" name=""/>
        <dsp:cNvSpPr/>
      </dsp:nvSpPr>
      <dsp:spPr>
        <a:xfrm rot="5400000">
          <a:off x="2982966" y="2186473"/>
          <a:ext cx="887970" cy="10109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029867"/>
            <a:satOff val="12062"/>
            <a:lumOff val="51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05F17-E52B-4FC1-81A0-77AAA140EE81}">
      <dsp:nvSpPr>
        <dsp:cNvPr id="0" name=""/>
        <dsp:cNvSpPr/>
      </dsp:nvSpPr>
      <dsp:spPr>
        <a:xfrm>
          <a:off x="2747708" y="1202140"/>
          <a:ext cx="1494819" cy="10463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Projection Matrix</a:t>
          </a:r>
          <a:endParaRPr lang="en-US" sz="1500" kern="1200" dirty="0"/>
        </a:p>
      </dsp:txBody>
      <dsp:txXfrm>
        <a:off x="2798795" y="1253227"/>
        <a:ext cx="1392645" cy="944151"/>
      </dsp:txXfrm>
    </dsp:sp>
    <dsp:sp modelId="{0ED198DE-B7EC-4C33-A789-3E44371B0BEC}">
      <dsp:nvSpPr>
        <dsp:cNvPr id="0" name=""/>
        <dsp:cNvSpPr/>
      </dsp:nvSpPr>
      <dsp:spPr>
        <a:xfrm>
          <a:off x="4242527" y="1301931"/>
          <a:ext cx="1087189" cy="84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19A8A-ABE2-4198-B63E-BF2AC72870E7}">
      <dsp:nvSpPr>
        <dsp:cNvPr id="0" name=""/>
        <dsp:cNvSpPr/>
      </dsp:nvSpPr>
      <dsp:spPr>
        <a:xfrm rot="5400000">
          <a:off x="4222330" y="3361842"/>
          <a:ext cx="887970" cy="101092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FEBE8-52CA-4037-AF31-D0A086E537C7}">
      <dsp:nvSpPr>
        <dsp:cNvPr id="0" name=""/>
        <dsp:cNvSpPr/>
      </dsp:nvSpPr>
      <dsp:spPr>
        <a:xfrm>
          <a:off x="3987072" y="2377509"/>
          <a:ext cx="1494819" cy="10463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Perspective Division</a:t>
          </a:r>
          <a:endParaRPr lang="en-US" sz="1500" kern="1200" dirty="0"/>
        </a:p>
      </dsp:txBody>
      <dsp:txXfrm>
        <a:off x="4038159" y="2428596"/>
        <a:ext cx="1392645" cy="944151"/>
      </dsp:txXfrm>
    </dsp:sp>
    <dsp:sp modelId="{00E11E5B-9792-4A62-90C5-BFC50643DC29}">
      <dsp:nvSpPr>
        <dsp:cNvPr id="0" name=""/>
        <dsp:cNvSpPr/>
      </dsp:nvSpPr>
      <dsp:spPr>
        <a:xfrm>
          <a:off x="5481891" y="2477300"/>
          <a:ext cx="1087189" cy="845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2E58-5BFF-407D-A160-26E96313A481}">
      <dsp:nvSpPr>
        <dsp:cNvPr id="0" name=""/>
        <dsp:cNvSpPr/>
      </dsp:nvSpPr>
      <dsp:spPr>
        <a:xfrm>
          <a:off x="5226436" y="3552877"/>
          <a:ext cx="1494819" cy="104632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Viewport Transformation</a:t>
          </a:r>
          <a:endParaRPr lang="en-US" sz="1500" kern="1200" dirty="0"/>
        </a:p>
      </dsp:txBody>
      <dsp:txXfrm>
        <a:off x="5277523" y="3603964"/>
        <a:ext cx="1392645" cy="944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ndom_Access_Memor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Video_frame" TargetMode="External"/><Relationship Id="rId5" Type="http://schemas.openxmlformats.org/officeDocument/2006/relationships/hyperlink" Target="http://en.wikipedia.org/wiki/Buffer_(computer_science)" TargetMode="External"/><Relationship Id="rId4" Type="http://schemas.openxmlformats.org/officeDocument/2006/relationships/hyperlink" Target="http://en.wikipedia.org/wiki/Bitmap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Recall that the viewing transformation is analogous to positioning and aiming a camera.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4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the viewing transformation is analogous to positioning and aiming a camera.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7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5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OpenGL Pipeline has a series of processing stages in order. Two graphical information, vertex-based data and pixel-based data, are processed through the pipeline, combined together then written into the frame buffer. Notice that OpenGL can send the processed data back to your application.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err="1" smtClean="0"/>
              <a:t>framebuffer</a:t>
            </a:r>
            <a:r>
              <a:rPr lang="en-US" dirty="0" smtClean="0"/>
              <a:t> (</a:t>
            </a:r>
            <a:r>
              <a:rPr lang="en-US" b="1" dirty="0" smtClean="0"/>
              <a:t>frame buffer</a:t>
            </a:r>
            <a:r>
              <a:rPr lang="en-US" dirty="0" smtClean="0"/>
              <a:t>, or sometimes </a:t>
            </a:r>
            <a:r>
              <a:rPr lang="en-US" b="1" dirty="0" err="1" smtClean="0"/>
              <a:t>framestore</a:t>
            </a:r>
            <a:r>
              <a:rPr lang="en-US" dirty="0" smtClean="0"/>
              <a:t>) is a portion of </a:t>
            </a:r>
            <a:r>
              <a:rPr lang="en-US" dirty="0" smtClean="0">
                <a:hlinkClick r:id="rId3" tooltip="Random Access Memory"/>
              </a:rPr>
              <a:t>RAM</a:t>
            </a:r>
            <a:r>
              <a:rPr lang="en-US" dirty="0" smtClean="0"/>
              <a:t> containing a </a:t>
            </a:r>
            <a:r>
              <a:rPr lang="en-US" dirty="0" smtClean="0">
                <a:hlinkClick r:id="rId4" tooltip="Bitmap"/>
              </a:rPr>
              <a:t>bitmap</a:t>
            </a:r>
            <a:r>
              <a:rPr lang="en-US" dirty="0" smtClean="0"/>
              <a:t> that is driven to a video display from a </a:t>
            </a:r>
            <a:r>
              <a:rPr lang="en-US" dirty="0" smtClean="0">
                <a:hlinkClick r:id="rId5" tooltip="Buffer (computer science)"/>
              </a:rPr>
              <a:t>memory buffer</a:t>
            </a:r>
            <a:r>
              <a:rPr lang="en-US" dirty="0" smtClean="0"/>
              <a:t> containing a complete </a:t>
            </a:r>
            <a:r>
              <a:rPr lang="en-US" dirty="0" smtClean="0">
                <a:hlinkClick r:id="rId6" tooltip="Video frame"/>
              </a:rPr>
              <a:t>frame</a:t>
            </a:r>
            <a:r>
              <a:rPr lang="en-US" dirty="0" smtClean="0"/>
              <a:t> of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the viewing transformation is analogous to positioning and aiming a camera.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9ED9C-4E7E-4378-B63D-9270531D42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2: Introduction to OpenGL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Traditional graphics pipeline (OpenGL)</a:t>
            </a:r>
          </a:p>
        </p:txBody>
      </p:sp>
      <p:sp>
        <p:nvSpPr>
          <p:cNvPr id="103433" name="AutoShape 9"/>
          <p:cNvSpPr>
            <a:spLocks noChangeArrowheads="1"/>
          </p:cNvSpPr>
          <p:nvPr/>
        </p:nvSpPr>
        <p:spPr bwMode="auto">
          <a:xfrm rot="14461940">
            <a:off x="7658100" y="2644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 rot="-1495830">
            <a:off x="7010400" y="4740275"/>
            <a:ext cx="1676400" cy="1143000"/>
          </a:xfrm>
          <a:prstGeom prst="parallelogram">
            <a:avLst>
              <a:gd name="adj" fmla="val 3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Line 11"/>
          <p:cNvSpPr>
            <a:spLocks noChangeShapeType="1"/>
          </p:cNvSpPr>
          <p:nvPr/>
        </p:nvSpPr>
        <p:spPr bwMode="auto">
          <a:xfrm flipH="1">
            <a:off x="6172200" y="321627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 rot="13670725">
            <a:off x="6591300" y="1882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 flipH="1">
            <a:off x="5867400" y="2530475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7467600" y="2073275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lights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867401" y="5349877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 (pixels)</a:t>
            </a:r>
          </a:p>
        </p:txBody>
      </p: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533401" y="1447801"/>
            <a:ext cx="5181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(each triangle)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for (each light)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for (each pixel)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draw;</a:t>
            </a:r>
          </a:p>
        </p:txBody>
      </p:sp>
      <p:sp>
        <p:nvSpPr>
          <p:cNvPr id="103442" name="AutoShape 18"/>
          <p:cNvSpPr>
            <a:spLocks noChangeArrowheads="1"/>
          </p:cNvSpPr>
          <p:nvPr/>
        </p:nvSpPr>
        <p:spPr bwMode="auto">
          <a:xfrm>
            <a:off x="152400" y="160020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AutoShape 19"/>
          <p:cNvSpPr>
            <a:spLocks noChangeArrowheads="1"/>
          </p:cNvSpPr>
          <p:nvPr/>
        </p:nvSpPr>
        <p:spPr bwMode="auto">
          <a:xfrm rot="-10800000">
            <a:off x="4572000" y="152400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4" name="Group 20"/>
          <p:cNvGrpSpPr>
            <a:grpSpLocks/>
          </p:cNvGrpSpPr>
          <p:nvPr/>
        </p:nvGrpSpPr>
        <p:grpSpPr bwMode="auto">
          <a:xfrm>
            <a:off x="3365500" y="3200400"/>
            <a:ext cx="2578100" cy="2795588"/>
            <a:chOff x="680" y="1766"/>
            <a:chExt cx="1624" cy="1761"/>
          </a:xfrm>
        </p:grpSpPr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3446" name="Picture 22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97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Modern graphics pipeline (OpenGL 2.1)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 rot="14461940">
            <a:off x="7658100" y="2644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AutoShape 10"/>
          <p:cNvSpPr>
            <a:spLocks noChangeArrowheads="1"/>
          </p:cNvSpPr>
          <p:nvPr/>
        </p:nvSpPr>
        <p:spPr bwMode="auto">
          <a:xfrm rot="-1495830">
            <a:off x="7010400" y="4740275"/>
            <a:ext cx="1676400" cy="1143000"/>
          </a:xfrm>
          <a:prstGeom prst="parallelogram">
            <a:avLst>
              <a:gd name="adj" fmla="val 3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flipH="1">
            <a:off x="6172200" y="321627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" name="AutoShape 12"/>
          <p:cNvSpPr>
            <a:spLocks noChangeArrowheads="1"/>
          </p:cNvSpPr>
          <p:nvPr/>
        </p:nvSpPr>
        <p:spPr bwMode="auto">
          <a:xfrm rot="13670725">
            <a:off x="6591300" y="1882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 flipH="1">
            <a:off x="5867400" y="2530475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7467600" y="2073275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lights</a:t>
            </a:r>
          </a:p>
        </p:txBody>
      </p:sp>
      <p:sp>
        <p:nvSpPr>
          <p:cNvPr id="104464" name="Text Box 16"/>
          <p:cNvSpPr txBox="1">
            <a:spLocks noChangeArrowheads="1"/>
          </p:cNvSpPr>
          <p:nvPr/>
        </p:nvSpPr>
        <p:spPr bwMode="auto">
          <a:xfrm>
            <a:off x="5867401" y="5349877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 (pixels)</a:t>
            </a:r>
          </a:p>
        </p:txBody>
      </p:sp>
      <p:sp>
        <p:nvSpPr>
          <p:cNvPr id="104465" name="Text Box 17"/>
          <p:cNvSpPr txBox="1">
            <a:spLocks noChangeArrowheads="1"/>
          </p:cNvSpPr>
          <p:nvPr/>
        </p:nvSpPr>
        <p:spPr bwMode="auto">
          <a:xfrm>
            <a:off x="533401" y="1447801"/>
            <a:ext cx="5181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(each triangle)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for (each pixel)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for (each light)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draw;</a:t>
            </a:r>
          </a:p>
        </p:txBody>
      </p:sp>
      <p:sp>
        <p:nvSpPr>
          <p:cNvPr id="104466" name="AutoShape 18"/>
          <p:cNvSpPr>
            <a:spLocks noChangeArrowheads="1"/>
          </p:cNvSpPr>
          <p:nvPr/>
        </p:nvSpPr>
        <p:spPr bwMode="auto">
          <a:xfrm>
            <a:off x="152400" y="213360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AutoShape 19"/>
          <p:cNvSpPr>
            <a:spLocks noChangeArrowheads="1"/>
          </p:cNvSpPr>
          <p:nvPr/>
        </p:nvSpPr>
        <p:spPr bwMode="auto">
          <a:xfrm rot="-10800000">
            <a:off x="4572000" y="205740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68" name="Group 20"/>
          <p:cNvGrpSpPr>
            <a:grpSpLocks/>
          </p:cNvGrpSpPr>
          <p:nvPr/>
        </p:nvGrpSpPr>
        <p:grpSpPr bwMode="auto">
          <a:xfrm>
            <a:off x="3365500" y="3200400"/>
            <a:ext cx="2578100" cy="2795588"/>
            <a:chOff x="680" y="1766"/>
            <a:chExt cx="1624" cy="1761"/>
          </a:xfrm>
        </p:grpSpPr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4470" name="Picture 22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61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OpenGL?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OpenGL is a software interface to graphics hardware.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OpenGL is designed as a streamlined, hardware-independent interface to </a:t>
            </a:r>
            <a:r>
              <a:rPr lang="en-US" dirty="0" smtClean="0"/>
              <a:t>be </a:t>
            </a:r>
            <a:r>
              <a:rPr lang="en-US" dirty="0"/>
              <a:t>implemented </a:t>
            </a:r>
            <a:endParaRPr lang="en-US" dirty="0" smtClean="0"/>
          </a:p>
          <a:p>
            <a:pPr marL="631825" lvl="1" indent="-268288"/>
            <a:r>
              <a:rPr lang="en-US" dirty="0" smtClean="0"/>
              <a:t>Runs </a:t>
            </a:r>
            <a:r>
              <a:rPr lang="en-US" dirty="0" smtClean="0"/>
              <a:t>on </a:t>
            </a:r>
            <a:r>
              <a:rPr lang="en-US" dirty="0"/>
              <a:t>many different hardware platforms.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With OpenGL, you must build your desired model </a:t>
            </a:r>
            <a:r>
              <a:rPr lang="en-US" dirty="0" smtClean="0"/>
              <a:t>from </a:t>
            </a:r>
            <a:r>
              <a:rPr lang="en-US" dirty="0"/>
              <a:t>a small set of geometric </a:t>
            </a:r>
            <a:r>
              <a:rPr lang="en-US" dirty="0" smtClean="0"/>
              <a:t>primitives</a:t>
            </a:r>
          </a:p>
          <a:p>
            <a:pPr marL="712788" lvl="1" indent="-349250"/>
            <a:r>
              <a:rPr lang="en-US" dirty="0"/>
              <a:t>P</a:t>
            </a:r>
            <a:r>
              <a:rPr lang="en-US" dirty="0" smtClean="0"/>
              <a:t>oints</a:t>
            </a:r>
            <a:r>
              <a:rPr lang="en-US" dirty="0"/>
              <a:t>, lines, and polygons.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OpenGL doesn’t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OpenGL API itself is not a programming language like C or C</a:t>
            </a:r>
            <a:r>
              <a:rPr lang="en-US" dirty="0" smtClean="0"/>
              <a:t>++.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commands for performing windowing tasks or obtaining user </a:t>
            </a:r>
            <a:r>
              <a:rPr lang="en-US" dirty="0" smtClean="0"/>
              <a:t>input </a:t>
            </a:r>
            <a:r>
              <a:rPr lang="en-US" dirty="0"/>
              <a:t>are included in </a:t>
            </a:r>
            <a:r>
              <a:rPr lang="en-US" dirty="0" smtClean="0"/>
              <a:t>OpenGL</a:t>
            </a:r>
          </a:p>
          <a:p>
            <a:endParaRPr lang="en-US" dirty="0" smtClean="0"/>
          </a:p>
          <a:p>
            <a:r>
              <a:rPr lang="en-US" dirty="0" smtClean="0"/>
              <a:t>Doesn't </a:t>
            </a:r>
            <a:r>
              <a:rPr lang="en-US" dirty="0"/>
              <a:t>provide high-level commands for describing models of </a:t>
            </a:r>
            <a:r>
              <a:rPr lang="en-US" dirty="0" smtClean="0"/>
              <a:t>three-dimensional </a:t>
            </a:r>
            <a:r>
              <a:rPr lang="en-US" dirty="0"/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20089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does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shapes from </a:t>
            </a:r>
            <a:r>
              <a:rPr lang="en-US" b="1" u="sng" dirty="0">
                <a:solidFill>
                  <a:srgbClr val="0070C0"/>
                </a:solidFill>
              </a:rPr>
              <a:t>geometric primitives</a:t>
            </a:r>
            <a:r>
              <a:rPr lang="en-US" dirty="0"/>
              <a:t>, thereby creating  </a:t>
            </a:r>
            <a:r>
              <a:rPr lang="en-US" dirty="0" smtClean="0"/>
              <a:t>mathematical </a:t>
            </a:r>
            <a:r>
              <a:rPr lang="en-US" b="1" u="sng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s of objects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>
                <a:solidFill>
                  <a:srgbClr val="0070C0"/>
                </a:solidFill>
              </a:rPr>
              <a:t>Arrange</a:t>
            </a:r>
            <a:r>
              <a:rPr lang="en-US" dirty="0"/>
              <a:t> the objects in three-dimensional space and select the desired </a:t>
            </a:r>
            <a:r>
              <a:rPr lang="en-US" b="1" u="sng" dirty="0" smtClean="0">
                <a:solidFill>
                  <a:srgbClr val="0070C0"/>
                </a:solidFill>
              </a:rPr>
              <a:t>vantage </a:t>
            </a:r>
            <a:r>
              <a:rPr lang="en-US" b="1" u="sng" dirty="0">
                <a:solidFill>
                  <a:srgbClr val="0070C0"/>
                </a:solidFill>
              </a:rPr>
              <a:t>point </a:t>
            </a:r>
            <a:r>
              <a:rPr lang="en-US" dirty="0"/>
              <a:t>for viewing the composed scene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Calculate the </a:t>
            </a:r>
            <a:r>
              <a:rPr lang="en-US" b="1" u="sng" dirty="0">
                <a:solidFill>
                  <a:srgbClr val="0070C0"/>
                </a:solidFill>
              </a:rPr>
              <a:t>colors</a:t>
            </a:r>
            <a:r>
              <a:rPr lang="en-US" dirty="0"/>
              <a:t> of all </a:t>
            </a:r>
            <a:r>
              <a:rPr lang="en-US" dirty="0" smtClean="0"/>
              <a:t>the objects</a:t>
            </a:r>
          </a:p>
          <a:p>
            <a:endParaRPr lang="en-US" dirty="0" smtClean="0"/>
          </a:p>
          <a:p>
            <a:r>
              <a:rPr lang="en-US" dirty="0"/>
              <a:t>Convert the mathematical description of objects and their </a:t>
            </a:r>
            <a:r>
              <a:rPr lang="en-US" dirty="0" smtClean="0"/>
              <a:t>associated color </a:t>
            </a:r>
            <a:r>
              <a:rPr lang="en-US" dirty="0"/>
              <a:t>information to pixels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8681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Vertex Operation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 List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Texture Memory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Rasterization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Fragment Operation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Frame Buffer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Vertex Data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Pixel Data</a:t>
            </a:r>
            <a:endParaRPr lang="en-US" dirty="0"/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9256" y="1600200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Geometry Path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2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Image Path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0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 animBg="1"/>
      <p:bldP spid="1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Display List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61472" y="1619187"/>
            <a:ext cx="3465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It is </a:t>
            </a:r>
            <a:r>
              <a:rPr lang="en-GB" dirty="0"/>
              <a:t>a group of OpenGL commands that have been stored (compiled) for later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Vertex Operation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1462" y="1610470"/>
            <a:ext cx="4297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Each vertex and normal coordinates are transformed by </a:t>
            </a:r>
            <a:r>
              <a:rPr lang="en-GB" b="1" dirty="0">
                <a:solidFill>
                  <a:srgbClr val="0000FF"/>
                </a:solidFill>
              </a:rPr>
              <a:t>GL_MODELVIEW</a:t>
            </a:r>
            <a:r>
              <a:rPr lang="en-GB" dirty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2149" y="1372393"/>
            <a:ext cx="37713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Primitives are transformed eye </a:t>
            </a:r>
            <a:r>
              <a:rPr lang="en-GB" sz="1600" dirty="0"/>
              <a:t>coordinates to clip coordinates. 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Viewport </a:t>
            </a:r>
            <a:r>
              <a:rPr lang="en-GB" sz="1600" dirty="0"/>
              <a:t>transform is applied in order to map 3D scene to window space coordinates. 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Last </a:t>
            </a:r>
            <a:r>
              <a:rPr lang="en-GB" sz="1600" dirty="0"/>
              <a:t>thing to do in Primitive Assembly is culling test if culling is enabled.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31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9399" y="1372393"/>
            <a:ext cx="37640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</a:t>
            </a:r>
            <a:r>
              <a:rPr lang="en-GB" dirty="0" smtClean="0"/>
              <a:t>reading the pixels, </a:t>
            </a:r>
            <a:r>
              <a:rPr lang="en-GB" dirty="0"/>
              <a:t>the data are performed scaling, bias, mapping and clamping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transferred data are either stored in </a:t>
            </a:r>
            <a:r>
              <a:rPr lang="en-GB" b="1" dirty="0"/>
              <a:t>texture memory </a:t>
            </a:r>
            <a:r>
              <a:rPr lang="en-GB" dirty="0"/>
              <a:t>or </a:t>
            </a:r>
            <a:r>
              <a:rPr lang="en-GB" b="1" dirty="0"/>
              <a:t>rasterized</a:t>
            </a:r>
            <a:r>
              <a:rPr lang="en-GB" dirty="0"/>
              <a:t> directly to fragments.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lecture students will be able to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Explain the importance of OpenGL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Install OpenGL in their system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Write program using OpenGL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Texture Memory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93180" y="1587398"/>
            <a:ext cx="4036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Texture images are loaded into texture memory to be applied onto geometric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Rasterization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Fragment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67824" y="1250653"/>
            <a:ext cx="3854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is </a:t>
            </a:r>
            <a:r>
              <a:rPr lang="en-GB" dirty="0"/>
              <a:t>the conversion of both geometric and pixel data into fragment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Fragments are a rectangular array containing </a:t>
            </a:r>
            <a:r>
              <a:rPr lang="en-GB" dirty="0" err="1"/>
              <a:t>color</a:t>
            </a:r>
            <a:r>
              <a:rPr lang="en-GB" dirty="0"/>
              <a:t>, depth, line width, point size and antialiasing </a:t>
            </a:r>
            <a:r>
              <a:rPr lang="en-GB" dirty="0" smtClean="0"/>
              <a:t>calculations.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2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80929" y="4755763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5229" y="2057400"/>
            <a:ext cx="3326451" cy="1346318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Rendering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9529" y="2311636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Vertex Operation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36491" y="2312349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Primitive Assembly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952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Display List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5035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Texture Memory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8075" y="5089188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Pixel Transfer Operation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7799" y="3666857"/>
            <a:ext cx="1312491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</a:rPr>
              <a:t>Rasterization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7462" y="3666857"/>
            <a:ext cx="1312491" cy="828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Fragment Operation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706345" y="3657954"/>
            <a:ext cx="1312492" cy="8289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Frame Buffer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362" y="2428325"/>
            <a:ext cx="8809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Vertex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5180494"/>
            <a:ext cx="804729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Pixel Data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13" idx="2"/>
            <a:endCxn id="6" idx="1"/>
          </p:cNvCxnSpPr>
          <p:nvPr/>
        </p:nvCxnSpPr>
        <p:spPr>
          <a:xfrm rot="16200000" flipH="1">
            <a:off x="269980" y="3241779"/>
            <a:ext cx="1006672" cy="6724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4" idx="0"/>
            <a:endCxn id="6" idx="1"/>
          </p:cNvCxnSpPr>
          <p:nvPr/>
        </p:nvCxnSpPr>
        <p:spPr>
          <a:xfrm rot="5400000" flipH="1" flipV="1">
            <a:off x="244465" y="4315430"/>
            <a:ext cx="1099165" cy="6309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endCxn id="4" idx="1"/>
          </p:cNvCxnSpPr>
          <p:nvPr/>
        </p:nvCxnSpPr>
        <p:spPr>
          <a:xfrm>
            <a:off x="726141" y="2726107"/>
            <a:ext cx="38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80929" y="5503660"/>
            <a:ext cx="228600" cy="1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>
            <a:stCxn id="6" idx="0"/>
            <a:endCxn id="4" idx="2"/>
          </p:cNvCxnSpPr>
          <p:nvPr/>
        </p:nvCxnSpPr>
        <p:spPr>
          <a:xfrm flipV="1">
            <a:off x="1765775" y="3140578"/>
            <a:ext cx="0" cy="52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>
            <a:off x="1765775" y="4495800"/>
            <a:ext cx="8546" cy="59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4" idx="3"/>
            <a:endCxn id="5" idx="1"/>
          </p:cNvCxnSpPr>
          <p:nvPr/>
        </p:nvCxnSpPr>
        <p:spPr>
          <a:xfrm>
            <a:off x="2422021" y="2726107"/>
            <a:ext cx="414471" cy="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stCxn id="5" idx="3"/>
            <a:endCxn id="9" idx="0"/>
          </p:cNvCxnSpPr>
          <p:nvPr/>
        </p:nvCxnSpPr>
        <p:spPr>
          <a:xfrm>
            <a:off x="4148982" y="2726820"/>
            <a:ext cx="1015063" cy="9400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endCxn id="7" idx="2"/>
          </p:cNvCxnSpPr>
          <p:nvPr/>
        </p:nvCxnSpPr>
        <p:spPr>
          <a:xfrm flipV="1">
            <a:off x="2439111" y="4495799"/>
            <a:ext cx="1062171" cy="8593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8" idx="3"/>
            <a:endCxn id="9" idx="2"/>
          </p:cNvCxnSpPr>
          <p:nvPr/>
        </p:nvCxnSpPr>
        <p:spPr>
          <a:xfrm flipV="1">
            <a:off x="2430566" y="4495799"/>
            <a:ext cx="2733479" cy="100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>
            <a:stCxn id="7" idx="3"/>
            <a:endCxn id="9" idx="1"/>
          </p:cNvCxnSpPr>
          <p:nvPr/>
        </p:nvCxnSpPr>
        <p:spPr>
          <a:xfrm>
            <a:off x="4157526" y="4081328"/>
            <a:ext cx="350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6" name="Straight Arrow Connector 45"/>
          <p:cNvCxnSpPr>
            <a:stCxn id="9" idx="3"/>
            <a:endCxn id="10" idx="1"/>
          </p:cNvCxnSpPr>
          <p:nvPr/>
        </p:nvCxnSpPr>
        <p:spPr>
          <a:xfrm>
            <a:off x="5820290" y="4081328"/>
            <a:ext cx="337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Straight Arrow Connector 48"/>
          <p:cNvCxnSpPr>
            <a:stCxn id="10" idx="3"/>
            <a:endCxn id="11" idx="1"/>
          </p:cNvCxnSpPr>
          <p:nvPr/>
        </p:nvCxnSpPr>
        <p:spPr>
          <a:xfrm flipV="1">
            <a:off x="7469953" y="4072425"/>
            <a:ext cx="236392" cy="8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stCxn id="11" idx="2"/>
          </p:cNvCxnSpPr>
          <p:nvPr/>
        </p:nvCxnSpPr>
        <p:spPr>
          <a:xfrm rot="5400000">
            <a:off x="4649247" y="2210706"/>
            <a:ext cx="1437154" cy="59895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4" name="Elbow Connector 53"/>
          <p:cNvCxnSpPr>
            <a:stCxn id="8" idx="2"/>
            <a:endCxn id="14" idx="2"/>
          </p:cNvCxnSpPr>
          <p:nvPr/>
        </p:nvCxnSpPr>
        <p:spPr>
          <a:xfrm rot="5400000" flipH="1">
            <a:off x="1080790" y="5224600"/>
            <a:ext cx="91305" cy="1295756"/>
          </a:xfrm>
          <a:prstGeom prst="bentConnector3">
            <a:avLst>
              <a:gd name="adj1" fmla="val -500607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0" name="Elbow Connector 59"/>
          <p:cNvCxnSpPr>
            <a:stCxn id="4" idx="0"/>
            <a:endCxn id="13" idx="0"/>
          </p:cNvCxnSpPr>
          <p:nvPr/>
        </p:nvCxnSpPr>
        <p:spPr>
          <a:xfrm rot="16200000" flipH="1" flipV="1">
            <a:off x="1043094" y="1705644"/>
            <a:ext cx="116689" cy="1328672"/>
          </a:xfrm>
          <a:prstGeom prst="bentConnector3">
            <a:avLst>
              <a:gd name="adj1" fmla="val -391812"/>
            </a:avLst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2674140" y="1600200"/>
            <a:ext cx="1736373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Geometry Path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1934" y="6096000"/>
            <a:ext cx="141577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Image Path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3166" y="1435318"/>
            <a:ext cx="345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Scissor Test ⇒ Alpha Test ⇒ Stencil Test ⇒ Depth Test.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302149" y="2273922"/>
            <a:ext cx="3330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Blending</a:t>
            </a:r>
            <a:r>
              <a:rPr lang="en-GB" dirty="0"/>
              <a:t>, dithering, logical operation and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OpenGL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variables the </a:t>
            </a:r>
            <a:r>
              <a:rPr lang="en-US" i="1" dirty="0"/>
              <a:t>state of the </a:t>
            </a:r>
            <a:r>
              <a:rPr lang="en-US" i="1" dirty="0" smtClean="0"/>
              <a:t>pipeline</a:t>
            </a:r>
          </a:p>
          <a:p>
            <a:endParaRPr lang="en-US" i="1" dirty="0" smtClean="0"/>
          </a:p>
          <a:p>
            <a:r>
              <a:rPr lang="en-US" dirty="0"/>
              <a:t>A state machine is an </a:t>
            </a:r>
            <a:r>
              <a:rPr lang="en-US" dirty="0" smtClean="0"/>
              <a:t>abstract model </a:t>
            </a:r>
            <a:r>
              <a:rPr lang="en-US" dirty="0"/>
              <a:t>of a collection of state </a:t>
            </a:r>
            <a:r>
              <a:rPr lang="en-US" dirty="0" smtClean="0"/>
              <a:t>variables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Abstractions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107108"/>
            <a:ext cx="137159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51746" y="3107176"/>
            <a:ext cx="137159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Graphics Library (API)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3245676"/>
            <a:ext cx="137159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monitor"/>
          <p:cNvSpPr>
            <a:spLocks noEditPoints="1" noChangeArrowheads="1"/>
          </p:cNvSpPr>
          <p:nvPr/>
        </p:nvSpPr>
        <p:spPr bwMode="auto">
          <a:xfrm>
            <a:off x="7315200" y="1822281"/>
            <a:ext cx="1123950" cy="112395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Elbow Connector 7"/>
          <p:cNvCxnSpPr>
            <a:stCxn id="6" idx="0"/>
          </p:cNvCxnSpPr>
          <p:nvPr/>
        </p:nvCxnSpPr>
        <p:spPr>
          <a:xfrm rot="5400000" flipH="1" flipV="1">
            <a:off x="5914427" y="1956229"/>
            <a:ext cx="861420" cy="17174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257800"/>
            <a:ext cx="1431662" cy="954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72" y="3410401"/>
            <a:ext cx="1654317" cy="1351025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10" idx="1"/>
            <a:endCxn id="6" idx="3"/>
          </p:cNvCxnSpPr>
          <p:nvPr/>
        </p:nvCxnSpPr>
        <p:spPr>
          <a:xfrm rot="10800000">
            <a:off x="6172200" y="3430342"/>
            <a:ext cx="1031673" cy="65557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1"/>
            <a:endCxn id="6" idx="2"/>
          </p:cNvCxnSpPr>
          <p:nvPr/>
        </p:nvCxnSpPr>
        <p:spPr>
          <a:xfrm rot="10800000">
            <a:off x="5486400" y="3615009"/>
            <a:ext cx="1828800" cy="212001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  <a:endCxn id="5" idx="3"/>
          </p:cNvCxnSpPr>
          <p:nvPr/>
        </p:nvCxnSpPr>
        <p:spPr>
          <a:xfrm flipH="1">
            <a:off x="4123345" y="3430342"/>
            <a:ext cx="677255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4" idx="3"/>
          </p:cNvCxnSpPr>
          <p:nvPr/>
        </p:nvCxnSpPr>
        <p:spPr>
          <a:xfrm flipH="1" flipV="1">
            <a:off x="2057399" y="3430274"/>
            <a:ext cx="694347" cy="6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14618" y="258413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OpenGL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8118" y="4681550"/>
            <a:ext cx="495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solidFill>
                  <a:srgbClr val="993366"/>
                </a:solidFill>
                <a:latin typeface="Verdana" pitchFamily="34" charset="0"/>
              </a:rPr>
              <a:t>Primitives - points, line, polygons</a:t>
            </a:r>
          </a:p>
          <a:p>
            <a:pPr>
              <a:buFontTx/>
              <a:buChar char="•"/>
            </a:pPr>
            <a:r>
              <a:rPr lang="en-US" b="1" dirty="0">
                <a:solidFill>
                  <a:srgbClr val="993366"/>
                </a:solidFill>
                <a:latin typeface="Verdana" pitchFamily="34" charset="0"/>
              </a:rPr>
              <a:t> Shading and </a:t>
            </a:r>
            <a:r>
              <a:rPr lang="en-US" b="1" dirty="0" smtClean="0">
                <a:solidFill>
                  <a:srgbClr val="993366"/>
                </a:solidFill>
                <a:latin typeface="Verdana" pitchFamily="34" charset="0"/>
              </a:rPr>
              <a:t>Color</a:t>
            </a:r>
            <a:endParaRPr lang="en-US" b="1" dirty="0">
              <a:solidFill>
                <a:srgbClr val="993366"/>
              </a:solidFill>
              <a:latin typeface="Verdana" pitchFamily="34" charset="0"/>
            </a:endParaRPr>
          </a:p>
          <a:p>
            <a:pPr>
              <a:buFontTx/>
              <a:buChar char="•"/>
            </a:pPr>
            <a:r>
              <a:rPr lang="en-US" b="1" dirty="0">
                <a:solidFill>
                  <a:srgbClr val="993366"/>
                </a:solidFill>
                <a:latin typeface="Verdana" pitchFamily="34" charset="0"/>
              </a:rPr>
              <a:t> Translation, rotation, scaling</a:t>
            </a:r>
          </a:p>
          <a:p>
            <a:pPr>
              <a:buFontTx/>
              <a:buChar char="•"/>
            </a:pPr>
            <a:r>
              <a:rPr lang="en-US" b="1" dirty="0">
                <a:solidFill>
                  <a:srgbClr val="993366"/>
                </a:solidFill>
                <a:latin typeface="Verdana" pitchFamily="34" charset="0"/>
              </a:rPr>
              <a:t> Viewing, Clipping,  Texture</a:t>
            </a:r>
          </a:p>
          <a:p>
            <a:pPr>
              <a:buFontTx/>
              <a:buChar char="•"/>
            </a:pPr>
            <a:r>
              <a:rPr lang="en-US" b="1" dirty="0">
                <a:solidFill>
                  <a:srgbClr val="993366"/>
                </a:solidFill>
                <a:latin typeface="Verdana" pitchFamily="34" charset="0"/>
              </a:rPr>
              <a:t> Hidden surface removal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8118" y="454305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solidFill>
                  <a:schemeClr val="accent2"/>
                </a:solidFill>
                <a:latin typeface="Verdana" pitchFamily="34" charset="0"/>
              </a:rPr>
              <a:t>Viewing –perspective/orthographic</a:t>
            </a:r>
          </a:p>
          <a:p>
            <a:pPr>
              <a:buFontTx/>
              <a:buChar char="•"/>
            </a:pPr>
            <a:r>
              <a:rPr lang="en-US" b="1" dirty="0">
                <a:solidFill>
                  <a:schemeClr val="accent2"/>
                </a:solidFill>
                <a:latin typeface="Verdana" pitchFamily="34" charset="0"/>
              </a:rPr>
              <a:t> Image scaling, polygon tessellation</a:t>
            </a:r>
          </a:p>
          <a:p>
            <a:pPr>
              <a:buFontTx/>
              <a:buChar char="•"/>
            </a:pPr>
            <a:r>
              <a:rPr lang="en-US" b="1" dirty="0">
                <a:solidFill>
                  <a:schemeClr val="accent2"/>
                </a:solidFill>
                <a:latin typeface="Verdana" pitchFamily="34" charset="0"/>
              </a:rPr>
              <a:t> Sphere, cylinders, quadratic surfaces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371600" y="3753439"/>
            <a:ext cx="2751745" cy="701807"/>
            <a:chOff x="1371600" y="3753439"/>
            <a:chExt cx="2751745" cy="701807"/>
          </a:xfrm>
        </p:grpSpPr>
        <p:sp>
          <p:nvSpPr>
            <p:cNvPr id="20" name="TextBox 19"/>
            <p:cNvSpPr txBox="1"/>
            <p:nvPr/>
          </p:nvSpPr>
          <p:spPr>
            <a:xfrm>
              <a:off x="2751746" y="4085914"/>
              <a:ext cx="137159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GLU</a:t>
              </a:r>
              <a:endParaRPr lang="en-US" b="1" dirty="0"/>
            </a:p>
          </p:txBody>
        </p:sp>
        <p:cxnSp>
          <p:nvCxnSpPr>
            <p:cNvPr id="22" name="Straight Arrow Connector 21"/>
            <p:cNvCxnSpPr>
              <a:stCxn id="20" idx="0"/>
              <a:endCxn id="5" idx="2"/>
            </p:cNvCxnSpPr>
            <p:nvPr/>
          </p:nvCxnSpPr>
          <p:spPr>
            <a:xfrm flipV="1">
              <a:off x="3437546" y="3753507"/>
              <a:ext cx="0" cy="3324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2"/>
              <a:endCxn id="20" idx="1"/>
            </p:cNvCxnSpPr>
            <p:nvPr/>
          </p:nvCxnSpPr>
          <p:spPr>
            <a:xfrm>
              <a:off x="1371600" y="3753439"/>
              <a:ext cx="1380146" cy="51714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371600" y="3753439"/>
            <a:ext cx="2751745" cy="1377319"/>
            <a:chOff x="1371600" y="3753439"/>
            <a:chExt cx="2751745" cy="1377319"/>
          </a:xfrm>
        </p:grpSpPr>
        <p:sp>
          <p:nvSpPr>
            <p:cNvPr id="25" name="TextBox 24"/>
            <p:cNvSpPr txBox="1"/>
            <p:nvPr/>
          </p:nvSpPr>
          <p:spPr>
            <a:xfrm>
              <a:off x="2751746" y="4761426"/>
              <a:ext cx="1371599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GLUT</a:t>
              </a:r>
              <a:endParaRPr lang="en-US" b="1" dirty="0"/>
            </a:p>
          </p:txBody>
        </p:sp>
        <p:cxnSp>
          <p:nvCxnSpPr>
            <p:cNvPr id="28" name="Straight Arrow Connector 27"/>
            <p:cNvCxnSpPr>
              <a:stCxn id="4" idx="2"/>
              <a:endCxn id="25" idx="1"/>
            </p:cNvCxnSpPr>
            <p:nvPr/>
          </p:nvCxnSpPr>
          <p:spPr>
            <a:xfrm>
              <a:off x="1371600" y="3753439"/>
              <a:ext cx="1380146" cy="11926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338118" y="54118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 dirty="0">
                <a:solidFill>
                  <a:srgbClr val="996633"/>
                </a:solidFill>
                <a:latin typeface="Verdana" pitchFamily="34" charset="0"/>
              </a:rPr>
              <a:t>Windowing toolkit (key, mouse</a:t>
            </a:r>
            <a:br>
              <a:rPr lang="en-US" b="1" dirty="0">
                <a:solidFill>
                  <a:srgbClr val="996633"/>
                </a:solidFill>
                <a:latin typeface="Verdana" pitchFamily="34" charset="0"/>
              </a:rPr>
            </a:br>
            <a:r>
              <a:rPr lang="en-US" b="1" dirty="0">
                <a:solidFill>
                  <a:srgbClr val="996633"/>
                </a:solidFill>
                <a:latin typeface="Verdana" pitchFamily="34" charset="0"/>
              </a:rPr>
              <a:t>   handler, window events)</a:t>
            </a:r>
          </a:p>
        </p:txBody>
      </p:sp>
    </p:spTree>
    <p:extLst>
      <p:ext uri="{BB962C8B-B14F-4D97-AF65-F5344CB8AC3E}">
        <p14:creationId xmlns:p14="http://schemas.microsoft.com/office/powerpoint/2010/main" val="24849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7" grpId="1"/>
      <p:bldP spid="23" grpId="0"/>
      <p:bldP spid="23" grpId="1"/>
      <p:bldP spid="31" grpId="0"/>
      <p:bldP spid="3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whateverYouNeed.h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marL="118872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main () { </a:t>
            </a:r>
          </a:p>
          <a:p>
            <a:pPr marL="411480" lvl="1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InitializeAWindowPlease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glClearColor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(0.0,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0.0);</a:t>
            </a:r>
          </a:p>
          <a:p>
            <a:pPr marL="411480" lvl="1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(GL_COLOR_BUFFER_BIT);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glColor3f(1.0, 1.0,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1.0);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glOrtho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(0.0, 1.0,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0.0, 1.0, -1.0, 1.0);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(GL_POLYGON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glVertex3f(0.25, 0.25, </a:t>
            </a:r>
            <a:r>
              <a:rPr lang="en-US" sz="18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0.0);</a:t>
            </a:r>
            <a:endParaRPr lang="en-US" sz="1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glVertex3f(0.75, 0.25, </a:t>
            </a:r>
            <a:r>
              <a:rPr lang="en-US" sz="18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0.0);</a:t>
            </a:r>
            <a:endParaRPr lang="en-US" sz="1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glVertex3f(0.75, </a:t>
            </a:r>
            <a:r>
              <a:rPr lang="en-US" sz="18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0.75, 0.0);</a:t>
            </a:r>
            <a:endParaRPr lang="en-US" sz="1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glVertex3f(0.25, </a:t>
            </a:r>
            <a:r>
              <a:rPr lang="en-US" sz="1800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0.75, 0.0);</a:t>
            </a:r>
            <a:endParaRPr lang="en-US" sz="1800" b="1" i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411480" lvl="1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11480" lvl="1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UpdateTheWindowAndCheckForEvents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49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981200"/>
          <a:ext cx="8534400" cy="42965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3600"/>
                <a:gridCol w="2560320"/>
                <a:gridCol w="2133600"/>
                <a:gridCol w="1706880"/>
              </a:tblGrid>
              <a:tr h="324630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/>
                        <a:t>OpenGL Data Type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/>
                        <a:t>Internal Representation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/>
                        <a:t>Defined as C Type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/>
                        <a:t>C Literal Suffix </a:t>
                      </a:r>
                    </a:p>
                  </a:txBody>
                  <a:tcPr marL="81157" marR="81157" marT="40579" marB="40579" anchor="ctr"/>
                </a:tc>
              </a:tr>
              <a:tr h="3246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GLbyte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8-bit integer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Signed char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 </a:t>
                      </a:r>
                    </a:p>
                  </a:txBody>
                  <a:tcPr marL="81157" marR="81157" marT="40579" marB="40579" anchor="ctr"/>
                </a:tc>
              </a:tr>
              <a:tr h="324630">
                <a:tc>
                  <a:txBody>
                    <a:bodyPr/>
                    <a:lstStyle/>
                    <a:p>
                      <a:r>
                        <a:rPr lang="en-US" sz="1800"/>
                        <a:t>GLshort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16-bit integer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Short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 </a:t>
                      </a:r>
                    </a:p>
                  </a:txBody>
                  <a:tcPr marL="81157" marR="81157" marT="40579" marB="40579" anchor="ctr"/>
                </a:tc>
              </a:tr>
              <a:tr h="324630">
                <a:tc>
                  <a:txBody>
                    <a:bodyPr/>
                    <a:lstStyle/>
                    <a:p>
                      <a:r>
                        <a:rPr lang="en-US" sz="1800"/>
                        <a:t>GLint, GLsizei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32-bit integer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Long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 </a:t>
                      </a:r>
                    </a:p>
                  </a:txBody>
                  <a:tcPr marL="81157" marR="81157" marT="40579" marB="40579" anchor="ctr"/>
                </a:tc>
              </a:tr>
              <a:tr h="324630">
                <a:tc>
                  <a:txBody>
                    <a:bodyPr/>
                    <a:lstStyle/>
                    <a:p>
                      <a:r>
                        <a:rPr lang="en-US" sz="1800"/>
                        <a:t>GLfloat, GLclampf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32-bit floating point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Float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 </a:t>
                      </a:r>
                    </a:p>
                  </a:txBody>
                  <a:tcPr marL="81157" marR="81157" marT="40579" marB="40579" anchor="ctr"/>
                </a:tc>
              </a:tr>
              <a:tr h="568102">
                <a:tc>
                  <a:txBody>
                    <a:bodyPr/>
                    <a:lstStyle/>
                    <a:p>
                      <a:r>
                        <a:rPr lang="en-US" sz="1800"/>
                        <a:t>GLdouble, GLclampd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 floating point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Double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 </a:t>
                      </a:r>
                    </a:p>
                  </a:txBody>
                  <a:tcPr marL="81157" marR="81157" marT="40579" marB="40579"/>
                </a:tc>
              </a:tr>
              <a:tr h="568102">
                <a:tc>
                  <a:txBody>
                    <a:bodyPr/>
                    <a:lstStyle/>
                    <a:p>
                      <a:r>
                        <a:rPr lang="en-US" sz="1800"/>
                        <a:t>GLubyte, GLboolean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8-bit unsigned integer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Unsigned char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ub </a:t>
                      </a:r>
                    </a:p>
                  </a:txBody>
                  <a:tcPr marL="81157" marR="81157" marT="40579" marB="40579"/>
                </a:tc>
              </a:tr>
              <a:tr h="324630">
                <a:tc>
                  <a:txBody>
                    <a:bodyPr/>
                    <a:lstStyle/>
                    <a:p>
                      <a:r>
                        <a:rPr lang="en-US" sz="1800"/>
                        <a:t>GLushort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16-bit unsigned integer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Unsigned short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 </a:t>
                      </a:r>
                    </a:p>
                  </a:txBody>
                  <a:tcPr marL="81157" marR="81157" marT="40579" marB="40579"/>
                </a:tc>
              </a:tr>
              <a:tr h="568102">
                <a:tc>
                  <a:txBody>
                    <a:bodyPr/>
                    <a:lstStyle/>
                    <a:p>
                      <a:r>
                        <a:rPr lang="en-US" sz="1800"/>
                        <a:t>GLuint, GLenum, GLbitfield </a:t>
                      </a:r>
                    </a:p>
                  </a:txBody>
                  <a:tcPr marL="81157" marR="81157" marT="40579" marB="40579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32-bit unsigned integer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Unsigned long </a:t>
                      </a:r>
                    </a:p>
                  </a:txBody>
                  <a:tcPr marL="81157" marR="81157" marT="40579" marB="40579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ui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81157" marR="81157" marT="40579" marB="405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Points</a:t>
            </a:r>
            <a:r>
              <a:rPr lang="en-US" dirty="0"/>
              <a:t>, Lines, and Polygons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Homogeneous Co-ordinate system</a:t>
            </a:r>
          </a:p>
          <a:p>
            <a:pPr lvl="1"/>
            <a:r>
              <a:rPr lang="en-US" dirty="0"/>
              <a:t>four floating-point coordinates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i="1" dirty="0"/>
              <a:t>w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eaLnBrk="0" hangingPunct="0"/>
            <a:r>
              <a:rPr lang="en-US" b="1" dirty="0">
                <a:latin typeface="Arial" charset="0"/>
              </a:rPr>
              <a:t>glVertex2i(Glint xi, Glint </a:t>
            </a:r>
            <a:r>
              <a:rPr lang="en-US" b="1" dirty="0" err="1">
                <a:latin typeface="Arial" charset="0"/>
              </a:rPr>
              <a:t>yi</a:t>
            </a:r>
            <a:r>
              <a:rPr lang="en-US" b="1" dirty="0">
                <a:latin typeface="Arial" charset="0"/>
              </a:rPr>
              <a:t>); </a:t>
            </a:r>
            <a:endParaRPr lang="en-US" b="1" dirty="0" smtClean="0">
              <a:latin typeface="Arial" charset="0"/>
            </a:endParaRPr>
          </a:p>
          <a:p>
            <a:pPr eaLnBrk="0" hangingPunct="0"/>
            <a:endParaRPr lang="en-US" b="1" dirty="0">
              <a:latin typeface="Arial" charset="0"/>
            </a:endParaRPr>
          </a:p>
          <a:p>
            <a:pPr eaLnBrk="0" hangingPunct="0"/>
            <a:r>
              <a:rPr lang="en-US" b="1" dirty="0">
                <a:latin typeface="Arial" charset="0"/>
              </a:rPr>
              <a:t>glVertex3f(</a:t>
            </a:r>
            <a:r>
              <a:rPr lang="en-US" b="1" dirty="0" err="1">
                <a:latin typeface="Arial" charset="0"/>
              </a:rPr>
              <a:t>Glfloat</a:t>
            </a:r>
            <a:r>
              <a:rPr lang="en-US" b="1" dirty="0">
                <a:latin typeface="Arial" charset="0"/>
              </a:rPr>
              <a:t> x, </a:t>
            </a:r>
            <a:r>
              <a:rPr lang="en-US" b="1" dirty="0" err="1">
                <a:latin typeface="Arial" charset="0"/>
              </a:rPr>
              <a:t>Glfloat</a:t>
            </a:r>
            <a:r>
              <a:rPr lang="en-US" b="1" dirty="0">
                <a:latin typeface="Arial" charset="0"/>
              </a:rPr>
              <a:t> y, </a:t>
            </a:r>
            <a:r>
              <a:rPr lang="en-US" b="1" dirty="0" err="1">
                <a:latin typeface="Arial" charset="0"/>
              </a:rPr>
              <a:t>Glfloat</a:t>
            </a:r>
            <a:r>
              <a:rPr lang="en-US" b="1" dirty="0">
                <a:latin typeface="Arial" charset="0"/>
              </a:rPr>
              <a:t> z);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Points</a:t>
            </a:r>
            <a:r>
              <a:rPr lang="en-US" dirty="0"/>
              <a:t>, Lines, and Polygons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b="1" dirty="0" smtClean="0"/>
              <a:t>Lines: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(GL_LINES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glVertex2f(x1, y1);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glVertex2f(x2, y2);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Define a pair of points as:</a:t>
            </a:r>
          </a:p>
          <a:p>
            <a:pPr marL="118872" indent="0">
              <a:buNone/>
            </a:pPr>
            <a:r>
              <a:rPr lang="en-US" dirty="0"/>
              <a:t>	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(GL_POINTS);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glVertex2f(x1, y1);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glVertex2f(x2, y2);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981200"/>
            <a:ext cx="143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[x y z w]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971800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Eye </a:t>
            </a:r>
          </a:p>
          <a:p>
            <a:r>
              <a:rPr lang="en-US" sz="2000" b="1" dirty="0" smtClean="0"/>
              <a:t>coordinates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58445" y="4267200"/>
            <a:ext cx="219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Clip Coordinates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55623" y="5562600"/>
            <a:ext cx="219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Normalized Device Coordinate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5616714"/>
            <a:ext cx="219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Window Coordinate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41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2895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There really is no such thing as an </a:t>
            </a:r>
          </a:p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“OpenGL program”</a:t>
            </a:r>
          </a:p>
        </p:txBody>
      </p:sp>
    </p:spTree>
    <p:extLst>
      <p:ext uri="{BB962C8B-B14F-4D97-AF65-F5344CB8AC3E}">
        <p14:creationId xmlns:p14="http://schemas.microsoft.com/office/powerpoint/2010/main" val="11001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35741" r="24792" b="7592"/>
          <a:stretch/>
        </p:blipFill>
        <p:spPr bwMode="auto">
          <a:xfrm>
            <a:off x="1600200" y="2209800"/>
            <a:ext cx="58674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77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40671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38374"/>
            <a:ext cx="45624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2052935"/>
            <a:ext cx="348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Local Coordinate System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35374" y="5443834"/>
            <a:ext cx="357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World Coordinate System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24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Coordinate System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48577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48100"/>
            <a:ext cx="47625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5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25249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90875"/>
            <a:ext cx="2483549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66488"/>
            <a:ext cx="2647949" cy="166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Elbow Connector 8"/>
          <p:cNvCxnSpPr>
            <a:stCxn id="4" idx="2"/>
            <a:endCxn id="5" idx="1"/>
          </p:cNvCxnSpPr>
          <p:nvPr/>
        </p:nvCxnSpPr>
        <p:spPr>
          <a:xfrm rot="16200000" flipH="1">
            <a:off x="1578982" y="2950581"/>
            <a:ext cx="847725" cy="132831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2"/>
            <a:endCxn id="7" idx="1"/>
          </p:cNvCxnSpPr>
          <p:nvPr/>
        </p:nvCxnSpPr>
        <p:spPr>
          <a:xfrm rot="16200000" flipH="1">
            <a:off x="4013178" y="4781921"/>
            <a:ext cx="911619" cy="11204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15037" y="1795372"/>
            <a:ext cx="188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Coordinate System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3371671"/>
            <a:ext cx="229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World Coordinate System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00950" y="5197778"/>
            <a:ext cx="2293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Camera Coordinate System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" y="36576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Model Matrix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43200" y="5342133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View Matrix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33888" r="51979" b="25741"/>
          <a:stretch/>
        </p:blipFill>
        <p:spPr bwMode="auto">
          <a:xfrm>
            <a:off x="152399" y="2438400"/>
            <a:ext cx="4259947" cy="28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2036" r="16041" b="17593"/>
          <a:stretch/>
        </p:blipFill>
        <p:spPr bwMode="auto">
          <a:xfrm>
            <a:off x="4788628" y="2438400"/>
            <a:ext cx="4202972" cy="281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8288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Orthographic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778" y="1828800"/>
            <a:ext cx="197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Perspective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(GL_COLOR_BUFFER_BIT);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glColor3f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1.0, 1.0);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();/*clear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matrix*/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viewing transformation  */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(0.0, 0.0, 5.0, 0.0, 0.0, 0.0, 0.0, 1.0, 0.0);</a:t>
            </a:r>
          </a:p>
          <a:p>
            <a:pPr marL="118872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 modeling transformation */ 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glScalef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2.0, 1.0);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glutWireCube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(1.0);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0.0, 0.0, 5.0, 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Camera position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0.0, 0.0,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8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Lens aim at</a:t>
            </a:r>
            <a:endParaRPr lang="en-US" sz="28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1.0, 0.0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Camera orientation</a:t>
            </a:r>
            <a:endParaRPr lang="en-US" sz="2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(GL_COLOR_BUFFER_BIT);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glColor3f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1.0, 1.0);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glLoadIdentity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();/*clear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matrix*/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viewing transformation  */</a:t>
            </a:r>
          </a:p>
          <a:p>
            <a:pPr marL="118872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gluLookAt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(0.0, 0.0, 5.0, 0.0, 0.0, 0.0, 0.0, 1.0, 0.0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modeling transformation */ </a:t>
            </a:r>
          </a:p>
          <a:p>
            <a:pPr marL="118872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glScalef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(1.0, 2.0, 1.0);      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glutWireCube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(1.0);</a:t>
            </a:r>
          </a:p>
          <a:p>
            <a:pPr marL="118872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glFlush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pPr marL="11887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Transformations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void </a:t>
            </a:r>
            <a:r>
              <a:rPr lang="en-US" b="1" i="1" dirty="0" err="1"/>
              <a:t>glTranslate</a:t>
            </a:r>
            <a:r>
              <a:rPr lang="en-US" i="1" dirty="0"/>
              <a:t>{</a:t>
            </a:r>
            <a:r>
              <a:rPr lang="en-US" i="1" dirty="0" err="1"/>
              <a:t>fd</a:t>
            </a:r>
            <a:r>
              <a:rPr lang="en-US" i="1" dirty="0"/>
              <a:t>}(</a:t>
            </a:r>
            <a:r>
              <a:rPr lang="en-US" i="1" dirty="0" err="1"/>
              <a:t>TYPEx</a:t>
            </a:r>
            <a:r>
              <a:rPr lang="en-US" i="1" dirty="0"/>
              <a:t>, TYPE y, </a:t>
            </a:r>
            <a:r>
              <a:rPr lang="en-US" i="1" dirty="0" err="1"/>
              <a:t>TYPEz</a:t>
            </a:r>
            <a:r>
              <a:rPr lang="en-US" i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/>
              <a:t>void </a:t>
            </a:r>
            <a:r>
              <a:rPr lang="en-US" b="1" i="1" dirty="0" err="1"/>
              <a:t>glRotate</a:t>
            </a:r>
            <a:r>
              <a:rPr lang="en-US" i="1" dirty="0"/>
              <a:t>{</a:t>
            </a:r>
            <a:r>
              <a:rPr lang="en-US" i="1" dirty="0" err="1"/>
              <a:t>fd</a:t>
            </a:r>
            <a:r>
              <a:rPr lang="en-US" i="1" dirty="0"/>
              <a:t>}(TYPE angle, TYPE x, TYPE y, TYPE z);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err="1"/>
              <a:t>glRotatef</a:t>
            </a:r>
            <a:r>
              <a:rPr lang="en-US" b="1" dirty="0"/>
              <a:t>(</a:t>
            </a:r>
            <a:r>
              <a:rPr lang="en-US" dirty="0"/>
              <a:t>45.0, 0.0, 0.0, 1.0</a:t>
            </a:r>
            <a:r>
              <a:rPr lang="en-US" b="1" dirty="0" smtClean="0"/>
              <a:t>)</a:t>
            </a:r>
          </a:p>
          <a:p>
            <a:endParaRPr lang="en-US" i="1" dirty="0" smtClean="0"/>
          </a:p>
          <a:p>
            <a:r>
              <a:rPr lang="en-US" i="1" dirty="0" smtClean="0"/>
              <a:t>void </a:t>
            </a:r>
            <a:r>
              <a:rPr lang="en-US" b="1" i="1" dirty="0" err="1"/>
              <a:t>glScale</a:t>
            </a:r>
            <a:r>
              <a:rPr lang="en-US" i="1" dirty="0"/>
              <a:t>{</a:t>
            </a:r>
            <a:r>
              <a:rPr lang="en-US" i="1" dirty="0" err="1"/>
              <a:t>fd</a:t>
            </a:r>
            <a:r>
              <a:rPr lang="en-US" i="1" dirty="0"/>
              <a:t>}(</a:t>
            </a:r>
            <a:r>
              <a:rPr lang="en-US" i="1" dirty="0" err="1"/>
              <a:t>TYPEx</a:t>
            </a:r>
            <a:r>
              <a:rPr lang="en-US" i="1" dirty="0"/>
              <a:t>, TYPE y, </a:t>
            </a:r>
            <a:r>
              <a:rPr lang="en-US" i="1" dirty="0" err="1"/>
              <a:t>TYPEz</a:t>
            </a:r>
            <a:r>
              <a:rPr lang="en-US" i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err="1"/>
              <a:t>glScalef</a:t>
            </a:r>
            <a:r>
              <a:rPr lang="en-US" b="1" dirty="0"/>
              <a:t>(</a:t>
            </a:r>
            <a:r>
              <a:rPr lang="en-US" dirty="0"/>
              <a:t>2.0, -0.5, 1.0</a:t>
            </a:r>
            <a:r>
              <a:rPr lang="en-US" b="1" dirty="0"/>
              <a:t>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58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</a:t>
            </a:r>
            <a:r>
              <a:rPr lang="en-US" dirty="0"/>
              <a:t>used methods of describing a color is the RGB color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OpenGL usually a value between 0 and 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/>
              <a:t>We can mix these three colors together to give us a complete range of </a:t>
            </a:r>
            <a:r>
              <a:rPr lang="en-US" dirty="0" smtClean="0"/>
              <a:t>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5588" y="3107176"/>
            <a:ext cx="1371599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8663" y="3107176"/>
            <a:ext cx="176613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Graphics Library (API)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3245676"/>
            <a:ext cx="137159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7" name="monitor"/>
          <p:cNvSpPr>
            <a:spLocks noEditPoints="1" noChangeArrowheads="1"/>
          </p:cNvSpPr>
          <p:nvPr/>
        </p:nvSpPr>
        <p:spPr bwMode="auto">
          <a:xfrm>
            <a:off x="7315200" y="1822281"/>
            <a:ext cx="1123950" cy="1123950"/>
          </a:xfrm>
          <a:custGeom>
            <a:avLst/>
            <a:gdLst>
              <a:gd name="T0" fmla="*/ 6837 w 21600"/>
              <a:gd name="T1" fmla="*/ 21600 h 21600"/>
              <a:gd name="T2" fmla="*/ 3108 w 21600"/>
              <a:gd name="T3" fmla="*/ 19849 h 21600"/>
              <a:gd name="T4" fmla="*/ 0 w 21600"/>
              <a:gd name="T5" fmla="*/ 15178 h 21600"/>
              <a:gd name="T6" fmla="*/ 0 w 21600"/>
              <a:gd name="T7" fmla="*/ 10508 h 21600"/>
              <a:gd name="T8" fmla="*/ 0 w 21600"/>
              <a:gd name="T9" fmla="*/ 3941 h 21600"/>
              <a:gd name="T10" fmla="*/ 8081 w 21600"/>
              <a:gd name="T11" fmla="*/ 1168 h 21600"/>
              <a:gd name="T12" fmla="*/ 17871 w 21600"/>
              <a:gd name="T13" fmla="*/ 0 h 21600"/>
              <a:gd name="T14" fmla="*/ 21600 w 21600"/>
              <a:gd name="T15" fmla="*/ 1751 h 21600"/>
              <a:gd name="T16" fmla="*/ 21600 w 21600"/>
              <a:gd name="T17" fmla="*/ 10508 h 21600"/>
              <a:gd name="T18" fmla="*/ 21600 w 21600"/>
              <a:gd name="T19" fmla="*/ 16346 h 21600"/>
              <a:gd name="T20" fmla="*/ 10722 w 21600"/>
              <a:gd name="T21" fmla="*/ 20286 h 21600"/>
              <a:gd name="T22" fmla="*/ 1204 w 21600"/>
              <a:gd name="T23" fmla="*/ 22548 h 21600"/>
              <a:gd name="T24" fmla="*/ 20706 w 21600"/>
              <a:gd name="T25" fmla="*/ 283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T22" t="T23" r="T24" b="T25"/>
            <a:pathLst>
              <a:path w="21600" h="21600" extrusionOk="0">
                <a:moveTo>
                  <a:pt x="6837" y="21600"/>
                </a:moveTo>
                <a:lnTo>
                  <a:pt x="3108" y="19849"/>
                </a:lnTo>
                <a:lnTo>
                  <a:pt x="3108" y="17659"/>
                </a:lnTo>
                <a:lnTo>
                  <a:pt x="0" y="15178"/>
                </a:lnTo>
                <a:lnTo>
                  <a:pt x="0" y="10508"/>
                </a:lnTo>
                <a:lnTo>
                  <a:pt x="0" y="3941"/>
                </a:lnTo>
                <a:lnTo>
                  <a:pt x="8081" y="1168"/>
                </a:lnTo>
                <a:lnTo>
                  <a:pt x="10722" y="1605"/>
                </a:lnTo>
                <a:lnTo>
                  <a:pt x="12587" y="1751"/>
                </a:lnTo>
                <a:lnTo>
                  <a:pt x="17871" y="0"/>
                </a:lnTo>
                <a:lnTo>
                  <a:pt x="21600" y="1751"/>
                </a:lnTo>
                <a:lnTo>
                  <a:pt x="21600" y="10508"/>
                </a:lnTo>
                <a:lnTo>
                  <a:pt x="21600" y="16346"/>
                </a:lnTo>
                <a:lnTo>
                  <a:pt x="10722" y="20286"/>
                </a:lnTo>
                <a:lnTo>
                  <a:pt x="6837" y="21600"/>
                </a:lnTo>
                <a:close/>
              </a:path>
              <a:path w="21600" h="21600" extrusionOk="0">
                <a:moveTo>
                  <a:pt x="3108" y="5254"/>
                </a:moveTo>
                <a:lnTo>
                  <a:pt x="2642" y="4962"/>
                </a:lnTo>
                <a:lnTo>
                  <a:pt x="777" y="4232"/>
                </a:lnTo>
                <a:lnTo>
                  <a:pt x="155" y="3941"/>
                </a:lnTo>
                <a:moveTo>
                  <a:pt x="6837" y="7005"/>
                </a:moveTo>
                <a:lnTo>
                  <a:pt x="6216" y="6714"/>
                </a:lnTo>
                <a:lnTo>
                  <a:pt x="3885" y="5546"/>
                </a:lnTo>
                <a:lnTo>
                  <a:pt x="3108" y="5254"/>
                </a:lnTo>
                <a:moveTo>
                  <a:pt x="19735" y="14595"/>
                </a:moveTo>
                <a:lnTo>
                  <a:pt x="19735" y="4816"/>
                </a:lnTo>
                <a:lnTo>
                  <a:pt x="9790" y="8319"/>
                </a:lnTo>
                <a:lnTo>
                  <a:pt x="9790" y="18243"/>
                </a:lnTo>
                <a:lnTo>
                  <a:pt x="19735" y="14595"/>
                </a:lnTo>
                <a:moveTo>
                  <a:pt x="3108" y="17659"/>
                </a:moveTo>
                <a:lnTo>
                  <a:pt x="3108" y="5254"/>
                </a:lnTo>
                <a:lnTo>
                  <a:pt x="12742" y="1751"/>
                </a:lnTo>
                <a:moveTo>
                  <a:pt x="21600" y="1751"/>
                </a:moveTo>
                <a:lnTo>
                  <a:pt x="6837" y="7005"/>
                </a:lnTo>
                <a:lnTo>
                  <a:pt x="6837" y="216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5914427" y="1956229"/>
            <a:ext cx="861420" cy="17174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257800"/>
            <a:ext cx="1431662" cy="9544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72" y="3410401"/>
            <a:ext cx="1654317" cy="1351025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2" idx="1"/>
            <a:endCxn id="6" idx="3"/>
          </p:cNvCxnSpPr>
          <p:nvPr/>
        </p:nvCxnSpPr>
        <p:spPr>
          <a:xfrm rot="10800000">
            <a:off x="6172200" y="3430342"/>
            <a:ext cx="1031673" cy="65557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6" idx="2"/>
          </p:cNvCxnSpPr>
          <p:nvPr/>
        </p:nvCxnSpPr>
        <p:spPr>
          <a:xfrm rot="10800000">
            <a:off x="5486400" y="3615009"/>
            <a:ext cx="1828800" cy="212001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1"/>
            <a:endCxn id="5" idx="3"/>
          </p:cNvCxnSpPr>
          <p:nvPr/>
        </p:nvCxnSpPr>
        <p:spPr>
          <a:xfrm flipH="1">
            <a:off x="4114800" y="3430342"/>
            <a:ext cx="685800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1"/>
            <a:endCxn id="4" idx="3"/>
          </p:cNvCxnSpPr>
          <p:nvPr/>
        </p:nvCxnSpPr>
        <p:spPr>
          <a:xfrm flipH="1">
            <a:off x="1687187" y="3430342"/>
            <a:ext cx="661476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14618" y="388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smtClean="0">
                <a:solidFill>
                  <a:srgbClr val="C00000"/>
                </a:solidFill>
              </a:rPr>
              <a:t>OpenGL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4763" y="4675016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</a:rPr>
              <a:t>A low-level interface to the graphics hardware</a:t>
            </a:r>
            <a:endParaRPr 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7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set_color</a:t>
            </a:r>
            <a:r>
              <a:rPr lang="en-US" dirty="0">
                <a:solidFill>
                  <a:srgbClr val="FF0000"/>
                </a:solidFill>
              </a:rPr>
              <a:t>(RED);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draw_item</a:t>
            </a:r>
            <a:r>
              <a:rPr lang="en-US" dirty="0"/>
              <a:t>(A);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draw_item</a:t>
            </a:r>
            <a:r>
              <a:rPr lang="en-US" dirty="0"/>
              <a:t>(B);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</a:rPr>
              <a:t>set_color</a:t>
            </a:r>
            <a:r>
              <a:rPr lang="en-US" dirty="0">
                <a:solidFill>
                  <a:srgbClr val="00B050"/>
                </a:solidFill>
              </a:rPr>
              <a:t>(GREEN);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70C0"/>
                </a:solidFill>
              </a:rPr>
              <a:t>set_color</a:t>
            </a:r>
            <a:r>
              <a:rPr lang="en-US" dirty="0">
                <a:solidFill>
                  <a:srgbClr val="0070C0"/>
                </a:solidFill>
              </a:rPr>
              <a:t>(BLUE);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draw_item</a:t>
            </a:r>
            <a:r>
              <a:rPr lang="en-US" dirty="0"/>
              <a:t>(C);</a:t>
            </a:r>
          </a:p>
        </p:txBody>
      </p:sp>
    </p:spTree>
    <p:extLst>
      <p:ext uri="{BB962C8B-B14F-4D97-AF65-F5344CB8AC3E}">
        <p14:creationId xmlns:p14="http://schemas.microsoft.com/office/powerpoint/2010/main" val="5787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glColor3f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display() {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(GL_COLOR_BUFFER_BIT | GL_DEPTH_BUFFER_BIT);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glColor3f(0.5f, 0.0f, 1.0f);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glVertex2f(-0.75, 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glVertex2f(-0.75, -0.75);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glVertex2f(0.75, -0.75);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glVertex2f(0.75, 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glColor3f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display() {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glClear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(GL_COLOR_BUFFER_BIT | GL_DEPTH_BUFFER_BIT);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(GL_QUADS);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glColor3f(0.5f, 0.0f, 1.0f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glVertex2f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(-0.75, 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glColor3f(1.0f, 0.0f, 0.0f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		     glVertex2f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(-0.75, -0.75);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glColor3f(0.0f, 1.0f, 0.0f);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glVertex2f(0.75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-0.75);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    glColor3f(1.0f, 1.0f, 0.0f);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glVertex2f(0.75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0.75);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glutSwapBuffers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9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t="10566" r="5995" b="7590"/>
          <a:stretch/>
        </p:blipFill>
        <p:spPr>
          <a:xfrm>
            <a:off x="2438400" y="1676399"/>
            <a:ext cx="4114800" cy="4063621"/>
          </a:xfrm>
        </p:spPr>
      </p:pic>
    </p:spTree>
    <p:extLst>
      <p:ext uri="{BB962C8B-B14F-4D97-AF65-F5344CB8AC3E}">
        <p14:creationId xmlns:p14="http://schemas.microsoft.com/office/powerpoint/2010/main" val="23618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Keyboard &amp; Mouse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Write your  function to handle </a:t>
            </a:r>
            <a:r>
              <a:rPr lang="en-US" sz="2200" dirty="0" smtClean="0"/>
              <a:t>key-press </a:t>
            </a:r>
            <a:r>
              <a:rPr lang="en-US" sz="2200" dirty="0"/>
              <a:t>event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keyPressed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unsigned char key,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/>
              <a:t>In main invoke your function using </a:t>
            </a:r>
            <a:r>
              <a:rPr lang="en-US" sz="2200" dirty="0" smtClean="0"/>
              <a:t>GLUT</a:t>
            </a:r>
            <a:endParaRPr lang="en-US" sz="2200" dirty="0"/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glutKeyboardFunc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keyPressed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1887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If they ‘a’ key was pressed  </a:t>
            </a:r>
          </a:p>
          <a:p>
            <a:pPr marL="11887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(key == ‘a’) { </a:t>
            </a:r>
          </a:p>
          <a:p>
            <a:pPr marL="11887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// Perform action associated with the ‘a’ key  </a:t>
            </a:r>
          </a:p>
          <a:p>
            <a:pPr marL="11887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packages are required</a:t>
            </a:r>
          </a:p>
          <a:p>
            <a:endParaRPr lang="en-US" dirty="0" smtClean="0"/>
          </a:p>
          <a:p>
            <a:pPr marL="712788" lvl="1" indent="-369888"/>
            <a:r>
              <a:rPr lang="en-US" dirty="0" smtClean="0"/>
              <a:t>freeglut3-dev </a:t>
            </a:r>
          </a:p>
          <a:p>
            <a:pPr marL="712788" lvl="1" indent="-369888"/>
            <a:r>
              <a:rPr lang="en-US" dirty="0" smtClean="0"/>
              <a:t>mesa-common-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Command</a:t>
            </a:r>
          </a:p>
          <a:p>
            <a:pPr lvl="1"/>
            <a:r>
              <a:rPr lang="en-US" i="1" dirty="0" err="1" smtClean="0">
                <a:solidFill>
                  <a:srgbClr val="0070C0"/>
                </a:solidFill>
              </a:rPr>
              <a:t>sudo</a:t>
            </a:r>
            <a:r>
              <a:rPr lang="en-US" i="1" dirty="0" smtClean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apt-get install freeglut3 freeglut3-dev mesa-common-</a:t>
            </a:r>
            <a:r>
              <a:rPr lang="en-US" i="1" dirty="0" err="1">
                <a:solidFill>
                  <a:srgbClr val="0070C0"/>
                </a:solidFill>
              </a:rPr>
              <a:t>dev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1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files are required for development</a:t>
            </a:r>
          </a:p>
          <a:p>
            <a:pPr marL="712788" lvl="1" indent="-369888"/>
            <a:r>
              <a:rPr lang="en-US" dirty="0" smtClean="0"/>
              <a:t>opengl32.lib</a:t>
            </a:r>
          </a:p>
          <a:p>
            <a:pPr marL="712788" lvl="1" indent="-369888"/>
            <a:r>
              <a:rPr lang="en-US" dirty="0" smtClean="0"/>
              <a:t>glu32.lib</a:t>
            </a:r>
          </a:p>
          <a:p>
            <a:pPr marL="712788" lvl="1" indent="-369888"/>
            <a:r>
              <a:rPr lang="en-US" dirty="0" err="1" smtClean="0"/>
              <a:t>gl.h</a:t>
            </a:r>
            <a:endParaRPr lang="en-US" dirty="0"/>
          </a:p>
          <a:p>
            <a:pPr marL="712788" lvl="1" indent="-369888"/>
            <a:r>
              <a:rPr lang="en-US" dirty="0" err="1" smtClean="0"/>
              <a:t>glu.h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GLUT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(Downloadable)</a:t>
            </a:r>
          </a:p>
          <a:p>
            <a:pPr marL="712788" lvl="1" indent="-369888"/>
            <a:r>
              <a:rPr lang="en-US" dirty="0" smtClean="0"/>
              <a:t>glut32.dll </a:t>
            </a:r>
          </a:p>
          <a:p>
            <a:pPr marL="712788" lvl="1" indent="-369888"/>
            <a:r>
              <a:rPr lang="en-US" dirty="0" smtClean="0"/>
              <a:t>glut32.lib </a:t>
            </a:r>
          </a:p>
          <a:p>
            <a:pPr marL="712788" lvl="1" indent="-369888"/>
            <a:r>
              <a:rPr lang="en-US" dirty="0" err="1" smtClean="0"/>
              <a:t>glut.h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59856" cy="48575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</a:t>
            </a:r>
            <a:r>
              <a:rPr lang="en-US" dirty="0" smtClean="0"/>
              <a:t>untime </a:t>
            </a:r>
            <a:r>
              <a:rPr lang="en-US" dirty="0"/>
              <a:t>libraries: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C:\Windows\System32\{opengl,glu}32.dll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O</a:t>
            </a:r>
            <a:r>
              <a:rPr lang="en-US" b="1" dirty="0" smtClean="0">
                <a:solidFill>
                  <a:srgbClr val="0000FF"/>
                </a:solidFill>
              </a:rPr>
              <a:t>n </a:t>
            </a:r>
            <a:r>
              <a:rPr lang="en-US" b="1" dirty="0">
                <a:solidFill>
                  <a:srgbClr val="0000FF"/>
                </a:solidFill>
              </a:rPr>
              <a:t>64-bit Windows: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C:\Windows\SysWOW64\{</a:t>
            </a:r>
            <a:r>
              <a:rPr lang="en-US" dirty="0" smtClean="0"/>
              <a:t>opengl,glu}32.dll</a:t>
            </a:r>
          </a:p>
          <a:p>
            <a:pPr>
              <a:lnSpc>
                <a:spcPct val="150000"/>
              </a:lnSpc>
            </a:pPr>
            <a:r>
              <a:rPr lang="en-US" dirty="0"/>
              <a:t>H</a:t>
            </a:r>
            <a:r>
              <a:rPr lang="en-US" dirty="0" smtClean="0"/>
              <a:t>eader files: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</a:t>
            </a:r>
            <a:r>
              <a:rPr lang="en-US" dirty="0"/>
              <a:t>:\Program Files\Microsoft SDKs\Windows\v7.1A\Include\</a:t>
            </a:r>
            <a:r>
              <a:rPr lang="en-US" dirty="0" err="1"/>
              <a:t>gl</a:t>
            </a:r>
            <a:r>
              <a:rPr lang="en-US" dirty="0"/>
              <a:t>\{GL,GLU}.</a:t>
            </a:r>
            <a:r>
              <a:rPr lang="en-US" dirty="0" smtClean="0"/>
              <a:t>h</a:t>
            </a:r>
          </a:p>
          <a:p>
            <a:pPr>
              <a:lnSpc>
                <a:spcPct val="150000"/>
              </a:lnSpc>
            </a:pPr>
            <a:r>
              <a:rPr lang="en-US" dirty="0"/>
              <a:t>L</a:t>
            </a:r>
            <a:r>
              <a:rPr lang="en-US" dirty="0" smtClean="0"/>
              <a:t>inker library: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</a:t>
            </a:r>
            <a:r>
              <a:rPr lang="en-US" dirty="0"/>
              <a:t>:\Program Files\Microsoft SDKs\Windows\v7.1A\Lib\OpenGL32.Lib</a:t>
            </a:r>
          </a:p>
        </p:txBody>
      </p:sp>
    </p:spTree>
    <p:extLst>
      <p:ext uri="{BB962C8B-B14F-4D97-AF65-F5344CB8AC3E}">
        <p14:creationId xmlns:p14="http://schemas.microsoft.com/office/powerpoint/2010/main" val="4319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untime library: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C</a:t>
            </a:r>
            <a:r>
              <a:rPr lang="en-US" dirty="0"/>
              <a:t>:\</a:t>
            </a:r>
            <a:r>
              <a:rPr lang="en-US" b="1" dirty="0">
                <a:solidFill>
                  <a:srgbClr val="0070C0"/>
                </a:solidFill>
              </a:rPr>
              <a:t>Program Files</a:t>
            </a:r>
            <a:r>
              <a:rPr lang="en-US" dirty="0"/>
              <a:t>\Microsoft Visual Studio *\</a:t>
            </a:r>
            <a:r>
              <a:rPr lang="en-US" dirty="0" smtClean="0"/>
              <a:t>VC\bin\glut32.dll</a:t>
            </a:r>
          </a:p>
          <a:p>
            <a:pPr lvl="1"/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eader file:</a:t>
            </a:r>
          </a:p>
          <a:p>
            <a:pPr lvl="1"/>
            <a:r>
              <a:rPr lang="en-US" dirty="0" smtClean="0"/>
              <a:t> C</a:t>
            </a:r>
            <a:r>
              <a:rPr lang="en-US" dirty="0"/>
              <a:t>:\</a:t>
            </a:r>
            <a:r>
              <a:rPr lang="en-US" b="1" dirty="0">
                <a:solidFill>
                  <a:srgbClr val="0070C0"/>
                </a:solidFill>
              </a:rPr>
              <a:t>Program Files</a:t>
            </a:r>
            <a:r>
              <a:rPr lang="en-US" dirty="0"/>
              <a:t>\Microsoft Visual Studio *\</a:t>
            </a:r>
            <a:r>
              <a:rPr lang="en-US" dirty="0" smtClean="0"/>
              <a:t>VC\include\</a:t>
            </a:r>
            <a:r>
              <a:rPr lang="en-US" b="1" dirty="0" smtClean="0">
                <a:solidFill>
                  <a:srgbClr val="FF0000"/>
                </a:solidFill>
              </a:rPr>
              <a:t>GL</a:t>
            </a:r>
            <a:r>
              <a:rPr lang="en-US" dirty="0" smtClean="0"/>
              <a:t>\</a:t>
            </a:r>
            <a:r>
              <a:rPr lang="en-US" dirty="0" err="1" smtClean="0"/>
              <a:t>glut.h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Linker library:</a:t>
            </a:r>
          </a:p>
          <a:p>
            <a:pPr lvl="1"/>
            <a:r>
              <a:rPr lang="en-US" dirty="0" smtClean="0"/>
              <a:t> C</a:t>
            </a:r>
            <a:r>
              <a:rPr lang="en-US" dirty="0"/>
              <a:t>:\</a:t>
            </a:r>
            <a:r>
              <a:rPr lang="en-US" b="1" dirty="0">
                <a:solidFill>
                  <a:srgbClr val="0070C0"/>
                </a:solidFill>
              </a:rPr>
              <a:t>Program Files</a:t>
            </a:r>
            <a:r>
              <a:rPr lang="en-US" dirty="0"/>
              <a:t>\Microsoft Visual Studio *\VC\lib\glut32.lib</a:t>
            </a:r>
          </a:p>
        </p:txBody>
      </p:sp>
    </p:spTree>
    <p:extLst>
      <p:ext uri="{BB962C8B-B14F-4D97-AF65-F5344CB8AC3E}">
        <p14:creationId xmlns:p14="http://schemas.microsoft.com/office/powerpoint/2010/main" val="31939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(in VC not there)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untime library: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:\Windows\system\glut32.dll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eader file: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:\Program Files\Microsoft SDKs\Windows\v7.0A\Include\GL\</a:t>
            </a:r>
            <a:r>
              <a:rPr lang="en-US" dirty="0" err="1"/>
              <a:t>glut.h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L</a:t>
            </a:r>
            <a:r>
              <a:rPr lang="en-US" dirty="0" smtClean="0"/>
              <a:t>inker library: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:\Program Files\Microsoft SDKs\Windows\v7.0A\Lib\glut32.lib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2050" name="Picture 2" descr="File:Ray trace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1"/>
            <a:ext cx="7239000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3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to use the </a:t>
            </a:r>
            <a:r>
              <a:rPr lang="en-US" b="1" i="1" dirty="0">
                <a:solidFill>
                  <a:srgbClr val="0070C0"/>
                </a:solidFill>
              </a:rPr>
              <a:t>-</a:t>
            </a:r>
            <a:r>
              <a:rPr lang="en-US" b="1" i="1" dirty="0" err="1">
                <a:solidFill>
                  <a:srgbClr val="0070C0"/>
                </a:solidFill>
              </a:rPr>
              <a:t>lglut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/>
              <a:t>linker option with </a:t>
            </a:r>
            <a:r>
              <a:rPr lang="en-US" b="1" i="1" dirty="0" err="1">
                <a:solidFill>
                  <a:srgbClr val="0070C0"/>
                </a:solidFill>
              </a:rPr>
              <a:t>gcc</a:t>
            </a:r>
            <a:r>
              <a:rPr lang="en-US" b="1" i="1" dirty="0">
                <a:solidFill>
                  <a:srgbClr val="0070C0"/>
                </a:solidFill>
              </a:rPr>
              <a:t>/g++ </a:t>
            </a:r>
            <a:r>
              <a:rPr lang="en-US" dirty="0"/>
              <a:t>to compile a program with </a:t>
            </a:r>
            <a:r>
              <a:rPr lang="en-US" b="1" i="1" dirty="0">
                <a:solidFill>
                  <a:srgbClr val="0070C0"/>
                </a:solidFill>
              </a:rPr>
              <a:t>glut library</a:t>
            </a:r>
            <a:r>
              <a:rPr lang="en-US" b="1" i="1" dirty="0" smtClean="0">
                <a:solidFill>
                  <a:srgbClr val="0070C0"/>
                </a:solidFill>
              </a:rPr>
              <a:t>.</a:t>
            </a: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dirty="0"/>
              <a:t>For example, </a:t>
            </a:r>
            <a:endParaRPr lang="en-US" dirty="0" smtClean="0"/>
          </a:p>
          <a:p>
            <a:pPr lvl="1"/>
            <a:r>
              <a:rPr lang="en-US" dirty="0" smtClean="0"/>
              <a:t> Name of the program to be compiled </a:t>
            </a:r>
          </a:p>
          <a:p>
            <a:pPr lvl="2"/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cube.c</a:t>
            </a:r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 Command</a:t>
            </a:r>
          </a:p>
          <a:p>
            <a:pPr lvl="2"/>
            <a:r>
              <a:rPr lang="en-US" b="1" dirty="0" err="1" smtClean="0"/>
              <a:t>gcc</a:t>
            </a:r>
            <a:r>
              <a:rPr lang="en-US" b="1" dirty="0" smtClean="0"/>
              <a:t> </a:t>
            </a:r>
            <a:r>
              <a:rPr lang="en-US" b="1" dirty="0"/>
              <a:t>-o cube </a:t>
            </a:r>
            <a:r>
              <a:rPr lang="en-US" b="1" dirty="0" err="1"/>
              <a:t>cube.c</a:t>
            </a:r>
            <a:r>
              <a:rPr lang="en-US" b="1" dirty="0"/>
              <a:t> -</a:t>
            </a:r>
            <a:r>
              <a:rPr lang="en-US" b="1" dirty="0" err="1"/>
              <a:t>lglut</a:t>
            </a:r>
            <a:r>
              <a:rPr lang="en-US" b="1" dirty="0"/>
              <a:t> -</a:t>
            </a:r>
            <a:r>
              <a:rPr lang="en-US" b="1" dirty="0" err="1"/>
              <a:t>lGLU</a:t>
            </a: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025914"/>
            <a:ext cx="72424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4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gcc</a:t>
            </a:r>
            <a:r>
              <a:rPr 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-o cube </a:t>
            </a:r>
            <a:r>
              <a:rPr lang="en-US" sz="4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cube.c</a:t>
            </a:r>
            <a:r>
              <a:rPr 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40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sz="4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lglut</a:t>
            </a:r>
            <a:r>
              <a:rPr lang="en-US" sz="4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sz="40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lGLU</a:t>
            </a:r>
            <a:endParaRPr lang="en-US" sz="40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3178314"/>
            <a:ext cx="914400" cy="555486"/>
          </a:xfrm>
          <a:prstGeom prst="rect">
            <a:avLst/>
          </a:prstGeom>
          <a:solidFill>
            <a:srgbClr val="94C600">
              <a:alpha val="43922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3178314"/>
            <a:ext cx="1524000" cy="555486"/>
          </a:xfrm>
          <a:prstGeom prst="rect">
            <a:avLst/>
          </a:prstGeom>
          <a:solidFill>
            <a:schemeClr val="accent6">
              <a:lumMod val="75000"/>
              <a:alpha val="43922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199" y="3178314"/>
            <a:ext cx="1452785" cy="555486"/>
          </a:xfrm>
          <a:prstGeom prst="rect">
            <a:avLst/>
          </a:prstGeom>
          <a:solidFill>
            <a:srgbClr val="00B0F0">
              <a:alpha val="43922"/>
            </a:srgb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68182" y="3178314"/>
            <a:ext cx="2632818" cy="555486"/>
          </a:xfrm>
          <a:prstGeom prst="rect">
            <a:avLst/>
          </a:prstGeom>
          <a:solidFill>
            <a:srgbClr val="FFFF00">
              <a:alpha val="34118"/>
            </a:srgb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2" idx="2"/>
            <a:endCxn id="5" idx="0"/>
          </p:cNvCxnSpPr>
          <p:nvPr/>
        </p:nvCxnSpPr>
        <p:spPr>
          <a:xfrm>
            <a:off x="1752600" y="2429434"/>
            <a:ext cx="0" cy="748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8953" y="1906214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Compiler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62270" y="4495800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Output option</a:t>
            </a:r>
            <a:endParaRPr lang="en-US" sz="2800" b="1" dirty="0"/>
          </a:p>
        </p:txBody>
      </p:sp>
      <p:cxnSp>
        <p:nvCxnSpPr>
          <p:cNvPr id="17" name="Straight Arrow Connector 16"/>
          <p:cNvCxnSpPr>
            <a:stCxn id="15" idx="0"/>
            <a:endCxn id="6" idx="2"/>
          </p:cNvCxnSpPr>
          <p:nvPr/>
        </p:nvCxnSpPr>
        <p:spPr>
          <a:xfrm flipH="1" flipV="1">
            <a:off x="3048000" y="3733800"/>
            <a:ext cx="15881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81957" y="192594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Source File</a:t>
            </a:r>
            <a:endParaRPr lang="en-US" sz="2800" b="1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>
            <a:off x="4622279" y="2449164"/>
            <a:ext cx="0" cy="72915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92394" y="4483775"/>
            <a:ext cx="260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OpenGL Option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3" idx="0"/>
            <a:endCxn id="9" idx="2"/>
          </p:cNvCxnSpPr>
          <p:nvPr/>
        </p:nvCxnSpPr>
        <p:spPr>
          <a:xfrm flipH="1" flipV="1">
            <a:off x="6684591" y="3733800"/>
            <a:ext cx="12199" cy="74997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dirty="0" smtClean="0"/>
              <a:t>Start </a:t>
            </a:r>
            <a:r>
              <a:rPr lang="en-US" dirty="0"/>
              <a:t>Visual C++ and create a new empty project of type Win32 Console </a:t>
            </a:r>
            <a:r>
              <a:rPr lang="en-US" dirty="0" smtClean="0"/>
              <a:t>Application</a:t>
            </a:r>
          </a:p>
          <a:p>
            <a:pPr marL="118872" indent="0">
              <a:buNone/>
            </a:pPr>
            <a:r>
              <a:rPr lang="en-US" dirty="0" smtClean="0"/>
              <a:t>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GLUT program to the </a:t>
            </a:r>
            <a:r>
              <a:rPr lang="en-US" dirty="0" smtClean="0"/>
              <a:t>project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Go to Projects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Settings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C++ </a:t>
            </a:r>
            <a:r>
              <a:rPr lang="en-US" dirty="0" smtClean="0"/>
              <a:t>tab </a:t>
            </a:r>
            <a:r>
              <a:rPr lang="en-US" dirty="0"/>
              <a:t>select Category - Preprocessor. 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additional include directory </a:t>
            </a:r>
            <a:r>
              <a:rPr lang="en-US" dirty="0"/>
              <a:t>box give the path where </a:t>
            </a:r>
            <a:r>
              <a:rPr lang="en-US" sz="2100" b="1" dirty="0">
                <a:solidFill>
                  <a:srgbClr val="C00000"/>
                </a:solidFill>
              </a:rPr>
              <a:t>GL/</a:t>
            </a:r>
            <a:r>
              <a:rPr lang="en-US" sz="2100" b="1" dirty="0" err="1">
                <a:solidFill>
                  <a:srgbClr val="C00000"/>
                </a:solidFill>
              </a:rPr>
              <a:t>glut.h</a:t>
            </a:r>
            <a:r>
              <a:rPr lang="en-US" dirty="0"/>
              <a:t> is </a:t>
            </a:r>
            <a:r>
              <a:rPr lang="en-US" dirty="0" smtClean="0"/>
              <a:t>present.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Go to Projects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Settings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Link tab, select Category - Input. </a:t>
            </a: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925830" lvl="1" indent="-514350"/>
            <a:r>
              <a:rPr lang="en-US" dirty="0" smtClean="0"/>
              <a:t>In </a:t>
            </a:r>
            <a:r>
              <a:rPr lang="en-US" sz="2100" b="1" dirty="0">
                <a:solidFill>
                  <a:srgbClr val="0000FF"/>
                </a:solidFill>
              </a:rPr>
              <a:t>additional library path </a:t>
            </a:r>
            <a:r>
              <a:rPr lang="en-US" dirty="0"/>
              <a:t>give the location of </a:t>
            </a:r>
            <a:r>
              <a:rPr lang="en-US" b="1" dirty="0">
                <a:solidFill>
                  <a:srgbClr val="C00000"/>
                </a:solidFill>
              </a:rPr>
              <a:t>glut32.lib </a:t>
            </a:r>
          </a:p>
        </p:txBody>
      </p:sp>
    </p:spTree>
    <p:extLst>
      <p:ext uri="{BB962C8B-B14F-4D97-AF65-F5344CB8AC3E}">
        <p14:creationId xmlns:p14="http://schemas.microsoft.com/office/powerpoint/2010/main" val="15980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"/>
            <a:ext cx="9144000" cy="685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1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2700"/>
            <a:ext cx="913130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6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0"/>
            <a:ext cx="9082087" cy="6816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0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"/>
            <a:ext cx="90773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9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"/>
            <a:ext cx="90963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"/>
            <a:ext cx="90582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Graphics</a:t>
            </a:r>
          </a:p>
        </p:txBody>
      </p:sp>
      <p:sp>
        <p:nvSpPr>
          <p:cNvPr id="101385" name="AutoShape 9"/>
          <p:cNvSpPr>
            <a:spLocks noChangeArrowheads="1"/>
          </p:cNvSpPr>
          <p:nvPr/>
        </p:nvSpPr>
        <p:spPr bwMode="auto">
          <a:xfrm rot="14461940">
            <a:off x="5372100" y="2247900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Line 11"/>
          <p:cNvSpPr>
            <a:spLocks noChangeShapeType="1"/>
          </p:cNvSpPr>
          <p:nvPr/>
        </p:nvSpPr>
        <p:spPr bwMode="auto">
          <a:xfrm flipH="1">
            <a:off x="3886200" y="2819400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8" name="AutoShape 12"/>
          <p:cNvSpPr>
            <a:spLocks noChangeArrowheads="1"/>
          </p:cNvSpPr>
          <p:nvPr/>
        </p:nvSpPr>
        <p:spPr bwMode="auto">
          <a:xfrm rot="13670725">
            <a:off x="4305300" y="1485900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H="1">
            <a:off x="3581400" y="2133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1396" name="Group 20"/>
          <p:cNvGrpSpPr>
            <a:grpSpLocks/>
          </p:cNvGrpSpPr>
          <p:nvPr/>
        </p:nvGrpSpPr>
        <p:grpSpPr bwMode="auto">
          <a:xfrm>
            <a:off x="3581400" y="4343402"/>
            <a:ext cx="2819400" cy="1143000"/>
            <a:chOff x="2736" y="2736"/>
            <a:chExt cx="1776" cy="720"/>
          </a:xfrm>
        </p:grpSpPr>
        <p:sp>
          <p:nvSpPr>
            <p:cNvPr id="101386" name="AutoShape 10"/>
            <p:cNvSpPr>
              <a:spLocks noChangeArrowheads="1"/>
            </p:cNvSpPr>
            <p:nvPr/>
          </p:nvSpPr>
          <p:spPr bwMode="auto">
            <a:xfrm rot="-1495830">
              <a:off x="3456" y="2736"/>
              <a:ext cx="1056" cy="720"/>
            </a:xfrm>
            <a:prstGeom prst="parallelogram">
              <a:avLst>
                <a:gd name="adj" fmla="val 366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2736" y="3120"/>
              <a:ext cx="9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image (pixels)</a:t>
              </a:r>
            </a:p>
          </p:txBody>
        </p:sp>
      </p:grp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029200" y="1311277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lights (photons)</a:t>
            </a:r>
          </a:p>
        </p:txBody>
      </p:sp>
      <p:grpSp>
        <p:nvGrpSpPr>
          <p:cNvPr id="101403" name="Group 27"/>
          <p:cNvGrpSpPr>
            <a:grpSpLocks/>
          </p:cNvGrpSpPr>
          <p:nvPr/>
        </p:nvGrpSpPr>
        <p:grpSpPr bwMode="auto">
          <a:xfrm rot="1662597">
            <a:off x="6773864" y="5181600"/>
            <a:ext cx="769937" cy="609600"/>
            <a:chOff x="4747" y="3264"/>
            <a:chExt cx="485" cy="384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4752" y="3264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 flipV="1">
              <a:off x="4752" y="3456"/>
              <a:ext cx="48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2" name="Arc 26"/>
            <p:cNvSpPr>
              <a:spLocks/>
            </p:cNvSpPr>
            <p:nvPr/>
          </p:nvSpPr>
          <p:spPr bwMode="auto">
            <a:xfrm rot="23821776" flipH="1" flipV="1">
              <a:off x="4747" y="3346"/>
              <a:ext cx="197" cy="2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172201" y="57912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viewer</a:t>
            </a:r>
          </a:p>
        </p:txBody>
      </p:sp>
      <p:grpSp>
        <p:nvGrpSpPr>
          <p:cNvPr id="101406" name="Group 30"/>
          <p:cNvGrpSpPr>
            <a:grpSpLocks/>
          </p:cNvGrpSpPr>
          <p:nvPr/>
        </p:nvGrpSpPr>
        <p:grpSpPr bwMode="auto">
          <a:xfrm>
            <a:off x="1079501" y="2803525"/>
            <a:ext cx="2578100" cy="2795588"/>
            <a:chOff x="680" y="1766"/>
            <a:chExt cx="1624" cy="1761"/>
          </a:xfrm>
        </p:grpSpPr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1405" name="Picture 29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084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"/>
            <a:ext cx="90487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8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Introduction to 2D Graphics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Physical reality (sort of)</a:t>
            </a:r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 rot="14461940">
            <a:off x="7658100" y="2644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AutoShape 10"/>
          <p:cNvSpPr>
            <a:spLocks noChangeArrowheads="1"/>
          </p:cNvSpPr>
          <p:nvPr/>
        </p:nvSpPr>
        <p:spPr bwMode="auto">
          <a:xfrm rot="-1495830">
            <a:off x="7010400" y="4740275"/>
            <a:ext cx="1676400" cy="1143000"/>
          </a:xfrm>
          <a:prstGeom prst="parallelogram">
            <a:avLst>
              <a:gd name="adj" fmla="val 3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 flipH="1">
            <a:off x="6172200" y="321627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4" name="AutoShape 12"/>
          <p:cNvSpPr>
            <a:spLocks noChangeArrowheads="1"/>
          </p:cNvSpPr>
          <p:nvPr/>
        </p:nvSpPr>
        <p:spPr bwMode="auto">
          <a:xfrm rot="13670725">
            <a:off x="6591300" y="1882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H="1">
            <a:off x="5867400" y="2530475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5867401" y="5349877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 (pixels)</a:t>
            </a:r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533401" y="1447801"/>
            <a:ext cx="5181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(each photon)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for (each triangle)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for (each pixel)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draw;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7086600" y="1768477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lights (photons)</a:t>
            </a:r>
          </a:p>
        </p:txBody>
      </p:sp>
      <p:grpSp>
        <p:nvGrpSpPr>
          <p:cNvPr id="105493" name="Group 21"/>
          <p:cNvGrpSpPr>
            <a:grpSpLocks/>
          </p:cNvGrpSpPr>
          <p:nvPr/>
        </p:nvGrpSpPr>
        <p:grpSpPr bwMode="auto">
          <a:xfrm>
            <a:off x="3365500" y="3200400"/>
            <a:ext cx="2578100" cy="2795588"/>
            <a:chOff x="680" y="1766"/>
            <a:chExt cx="1624" cy="1761"/>
          </a:xfrm>
        </p:grpSpPr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5495" name="Picture 23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886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Ray tracing</a:t>
            </a:r>
          </a:p>
        </p:txBody>
      </p:sp>
      <p:sp>
        <p:nvSpPr>
          <p:cNvPr id="102409" name="AutoShape 9"/>
          <p:cNvSpPr>
            <a:spLocks noChangeArrowheads="1"/>
          </p:cNvSpPr>
          <p:nvPr/>
        </p:nvSpPr>
        <p:spPr bwMode="auto">
          <a:xfrm rot="14461940">
            <a:off x="7658100" y="2644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AutoShape 10"/>
          <p:cNvSpPr>
            <a:spLocks noChangeArrowheads="1"/>
          </p:cNvSpPr>
          <p:nvPr/>
        </p:nvSpPr>
        <p:spPr bwMode="auto">
          <a:xfrm rot="-1495830">
            <a:off x="7010400" y="4740275"/>
            <a:ext cx="1676400" cy="1143000"/>
          </a:xfrm>
          <a:prstGeom prst="parallelogram">
            <a:avLst>
              <a:gd name="adj" fmla="val 3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>
            <a:off x="6172200" y="321627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AutoShape 12"/>
          <p:cNvSpPr>
            <a:spLocks noChangeArrowheads="1"/>
          </p:cNvSpPr>
          <p:nvPr/>
        </p:nvSpPr>
        <p:spPr bwMode="auto">
          <a:xfrm rot="13670725">
            <a:off x="6591300" y="1882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 flipH="1">
            <a:off x="5867400" y="2530475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5867401" y="5349877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 (pixels)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533401" y="1447801"/>
            <a:ext cx="5181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(each pixel)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for (each triangle)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for (each light)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draw;</a:t>
            </a:r>
          </a:p>
        </p:txBody>
      </p: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152400" y="1600200"/>
            <a:ext cx="304800" cy="1447800"/>
          </a:xfrm>
          <a:prstGeom prst="curvedRightArrow">
            <a:avLst>
              <a:gd name="adj1" fmla="val 95000"/>
              <a:gd name="adj2" fmla="val 19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AutoShape 19"/>
          <p:cNvSpPr>
            <a:spLocks noChangeArrowheads="1"/>
          </p:cNvSpPr>
          <p:nvPr/>
        </p:nvSpPr>
        <p:spPr bwMode="auto">
          <a:xfrm rot="-10800000">
            <a:off x="4876800" y="1447800"/>
            <a:ext cx="304800" cy="1447800"/>
          </a:xfrm>
          <a:prstGeom prst="curvedRightArrow">
            <a:avLst>
              <a:gd name="adj1" fmla="val 95000"/>
              <a:gd name="adj2" fmla="val 190000"/>
              <a:gd name="adj3" fmla="val 3333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20" name="Group 20"/>
          <p:cNvGrpSpPr>
            <a:grpSpLocks/>
          </p:cNvGrpSpPr>
          <p:nvPr/>
        </p:nvGrpSpPr>
        <p:grpSpPr bwMode="auto">
          <a:xfrm>
            <a:off x="3365500" y="3200400"/>
            <a:ext cx="2578100" cy="2795588"/>
            <a:chOff x="680" y="1766"/>
            <a:chExt cx="1624" cy="1761"/>
          </a:xfrm>
        </p:grpSpPr>
        <p:sp>
          <p:nvSpPr>
            <p:cNvPr id="102421" name="Text Box 21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2422" name="Picture 22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086600" y="1768477"/>
            <a:ext cx="167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lights (photons)</a:t>
            </a:r>
          </a:p>
        </p:txBody>
      </p:sp>
    </p:spTree>
    <p:extLst>
      <p:ext uri="{BB962C8B-B14F-4D97-AF65-F5344CB8AC3E}">
        <p14:creationId xmlns:p14="http://schemas.microsoft.com/office/powerpoint/2010/main" val="42742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Physical reality (sort of)</a:t>
            </a:r>
          </a:p>
        </p:txBody>
      </p:sp>
      <p:sp>
        <p:nvSpPr>
          <p:cNvPr id="107529" name="AutoShape 9"/>
          <p:cNvSpPr>
            <a:spLocks noChangeArrowheads="1"/>
          </p:cNvSpPr>
          <p:nvPr/>
        </p:nvSpPr>
        <p:spPr bwMode="auto">
          <a:xfrm rot="14461940">
            <a:off x="7658100" y="2644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AutoShape 10"/>
          <p:cNvSpPr>
            <a:spLocks noChangeArrowheads="1"/>
          </p:cNvSpPr>
          <p:nvPr/>
        </p:nvSpPr>
        <p:spPr bwMode="auto">
          <a:xfrm rot="-1495830">
            <a:off x="7010400" y="4740275"/>
            <a:ext cx="1676400" cy="1143000"/>
          </a:xfrm>
          <a:prstGeom prst="parallelogram">
            <a:avLst>
              <a:gd name="adj" fmla="val 3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auto">
          <a:xfrm flipH="1">
            <a:off x="6172200" y="3216275"/>
            <a:ext cx="1371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2" name="AutoShape 12"/>
          <p:cNvSpPr>
            <a:spLocks noChangeArrowheads="1"/>
          </p:cNvSpPr>
          <p:nvPr/>
        </p:nvSpPr>
        <p:spPr bwMode="auto">
          <a:xfrm rot="13670725">
            <a:off x="6591300" y="1882775"/>
            <a:ext cx="685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H="1">
            <a:off x="5867400" y="2530475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7467600" y="2073275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lights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5867401" y="5349877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image (pixels)</a:t>
            </a:r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533401" y="1447801"/>
            <a:ext cx="5181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for (each light)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for (each triangle)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for (each pixel)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    draw;</a:t>
            </a:r>
          </a:p>
        </p:txBody>
      </p:sp>
      <p:grpSp>
        <p:nvGrpSpPr>
          <p:cNvPr id="107538" name="Group 18"/>
          <p:cNvGrpSpPr>
            <a:grpSpLocks/>
          </p:cNvGrpSpPr>
          <p:nvPr/>
        </p:nvGrpSpPr>
        <p:grpSpPr bwMode="auto">
          <a:xfrm>
            <a:off x="3365500" y="3200400"/>
            <a:ext cx="2578100" cy="2795588"/>
            <a:chOff x="680" y="1766"/>
            <a:chExt cx="1624" cy="1761"/>
          </a:xfrm>
        </p:grpSpPr>
        <p:sp>
          <p:nvSpPr>
            <p:cNvPr id="107539" name="Text Box 19"/>
            <p:cNvSpPr txBox="1">
              <a:spLocks noChangeArrowheads="1"/>
            </p:cNvSpPr>
            <p:nvPr/>
          </p:nvSpPr>
          <p:spPr bwMode="auto">
            <a:xfrm>
              <a:off x="912" y="3120"/>
              <a:ext cx="1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objects (triangles)</a:t>
              </a:r>
            </a:p>
          </p:txBody>
        </p:sp>
        <p:pic>
          <p:nvPicPr>
            <p:cNvPr id="107540" name="Picture 20" descr="syn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1766"/>
              <a:ext cx="1624" cy="13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33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</TotalTime>
  <Words>2545</Words>
  <Application>Microsoft Office PowerPoint</Application>
  <PresentationFormat>On-screen Show (4:3)</PresentationFormat>
  <Paragraphs>523</Paragraphs>
  <Slides>61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Arial Black</vt:lpstr>
      <vt:lpstr>Calibri</vt:lpstr>
      <vt:lpstr>Courier New</vt:lpstr>
      <vt:lpstr>Droid Sans</vt:lpstr>
      <vt:lpstr>Segoe UI</vt:lpstr>
      <vt:lpstr>Verdana</vt:lpstr>
      <vt:lpstr>Wingdings</vt:lpstr>
      <vt:lpstr>Wingdings 3</vt:lpstr>
      <vt:lpstr>Office Theme</vt:lpstr>
      <vt:lpstr>CS552: Computer Graphics</vt:lpstr>
      <vt:lpstr>Objective</vt:lpstr>
      <vt:lpstr>The BIG Picture</vt:lpstr>
      <vt:lpstr>The BIG picture</vt:lpstr>
      <vt:lpstr>Illustration</vt:lpstr>
      <vt:lpstr>Graphics</vt:lpstr>
      <vt:lpstr>Physical reality (sort of)</vt:lpstr>
      <vt:lpstr>Ray tracing</vt:lpstr>
      <vt:lpstr>Physical reality (sort of)</vt:lpstr>
      <vt:lpstr>Traditional graphics pipeline (OpenGL)</vt:lpstr>
      <vt:lpstr>Modern graphics pipeline (OpenGL 2.1)</vt:lpstr>
      <vt:lpstr>What is OpenGL?</vt:lpstr>
      <vt:lpstr>What OpenGL doesn’t do?</vt:lpstr>
      <vt:lpstr>What is does do?</vt:lpstr>
      <vt:lpstr>OpenGL Rendering Pipeline</vt:lpstr>
      <vt:lpstr>OpenGL Rendering Pipeline</vt:lpstr>
      <vt:lpstr>OpenGL Rendering Pipeline</vt:lpstr>
      <vt:lpstr>OpenGL Rendering Pipeline</vt:lpstr>
      <vt:lpstr>OpenGL Rendering Pipeline</vt:lpstr>
      <vt:lpstr>OpenGL Rendering Pipeline</vt:lpstr>
      <vt:lpstr>OpenGL Rendering Pipeline</vt:lpstr>
      <vt:lpstr>OpenGL Rendering Pipeline</vt:lpstr>
      <vt:lpstr>The OpenGL State Machine</vt:lpstr>
      <vt:lpstr>OpenGL Abstractions</vt:lpstr>
      <vt:lpstr>Example</vt:lpstr>
      <vt:lpstr>Data Types</vt:lpstr>
      <vt:lpstr>Points, Lines, and Polygons</vt:lpstr>
      <vt:lpstr>Points, Lines, and Polygons</vt:lpstr>
      <vt:lpstr>Transformations</vt:lpstr>
      <vt:lpstr>Transformations</vt:lpstr>
      <vt:lpstr>Transformations</vt:lpstr>
      <vt:lpstr>Camera Coordinate System</vt:lpstr>
      <vt:lpstr>The Big Picture</vt:lpstr>
      <vt:lpstr>Projection</vt:lpstr>
      <vt:lpstr>OpenGL Example</vt:lpstr>
      <vt:lpstr>OpenGL Example</vt:lpstr>
      <vt:lpstr>OpenGL Example</vt:lpstr>
      <vt:lpstr>Modeling Transformations </vt:lpstr>
      <vt:lpstr>Coloring</vt:lpstr>
      <vt:lpstr>Example</vt:lpstr>
      <vt:lpstr>glColor3f</vt:lpstr>
      <vt:lpstr>glColor3f (contd.)</vt:lpstr>
      <vt:lpstr>Output</vt:lpstr>
      <vt:lpstr>Keyboard &amp; Mouse handling</vt:lpstr>
      <vt:lpstr>Ubuntu</vt:lpstr>
      <vt:lpstr>Windows</vt:lpstr>
      <vt:lpstr>Windows</vt:lpstr>
      <vt:lpstr>Windows</vt:lpstr>
      <vt:lpstr>Windows (in VC not there)</vt:lpstr>
      <vt:lpstr>Linux</vt:lpstr>
      <vt:lpstr>Example</vt:lpstr>
      <vt:lpstr>Windows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69</cp:revision>
  <dcterms:created xsi:type="dcterms:W3CDTF">2015-07-15T04:13:21Z</dcterms:created>
  <dcterms:modified xsi:type="dcterms:W3CDTF">2016-01-01T01:26:25Z</dcterms:modified>
</cp:coreProperties>
</file>