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2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6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30: </a:t>
            </a:r>
            <a:r>
              <a:rPr lang="en-US" sz="3200" dirty="0" smtClean="0"/>
              <a:t>Visible Surface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68" y="2848608"/>
            <a:ext cx="6897063" cy="2305372"/>
          </a:xfrm>
        </p:spPr>
      </p:pic>
      <p:cxnSp>
        <p:nvCxnSpPr>
          <p:cNvPr id="6" name="Straight Connector 5"/>
          <p:cNvCxnSpPr/>
          <p:nvPr/>
        </p:nvCxnSpPr>
        <p:spPr>
          <a:xfrm>
            <a:off x="2800349" y="4001294"/>
            <a:ext cx="3543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42144" y="381662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-1 scan line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86088" y="3947294"/>
            <a:ext cx="108000" cy="108000"/>
          </a:xfrm>
          <a:prstGeom prst="ellipse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A-Buffer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An extension of the depth-buffer ideas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An </a:t>
            </a:r>
            <a:r>
              <a:rPr lang="en-GB" dirty="0"/>
              <a:t>antialiasing, area-averaging, visibility-detection method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REYES </a:t>
            </a:r>
            <a:r>
              <a:rPr lang="en-GB" dirty="0" smtClean="0"/>
              <a:t>(“Renders </a:t>
            </a:r>
            <a:r>
              <a:rPr lang="en-GB" dirty="0"/>
              <a:t>Everything You Ever Saw</a:t>
            </a:r>
            <a:r>
              <a:rPr lang="en-GB" dirty="0" smtClean="0"/>
              <a:t>”)</a:t>
            </a:r>
          </a:p>
          <a:p>
            <a:endParaRPr lang="en-GB" dirty="0"/>
          </a:p>
          <a:p>
            <a:r>
              <a:rPr lang="en-GB" dirty="0"/>
              <a:t>  The buffer region -  accumulation </a:t>
            </a:r>
            <a:r>
              <a:rPr lang="en-GB" dirty="0" smtClean="0"/>
              <a:t>buffer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Stores </a:t>
            </a:r>
            <a:r>
              <a:rPr lang="en-GB" dirty="0"/>
              <a:t>a variety of surface data, in addition to depth values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7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3994201"/>
            <a:ext cx="8792802" cy="2762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A-Buffer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05" y="1271489"/>
            <a:ext cx="5382046" cy="2469610"/>
          </a:xfrm>
        </p:spPr>
      </p:pic>
      <p:sp>
        <p:nvSpPr>
          <p:cNvPr id="5" name="Rectangle 4"/>
          <p:cNvSpPr/>
          <p:nvPr/>
        </p:nvSpPr>
        <p:spPr>
          <a:xfrm>
            <a:off x="3194646" y="3794146"/>
            <a:ext cx="5008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Each position in the A-buffer has two ﬁelds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4646" y="4359856"/>
            <a:ext cx="59493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Depth ﬁeld: </a:t>
            </a:r>
            <a:r>
              <a:rPr lang="en-US" sz="2000" dirty="0" smtClean="0"/>
              <a:t>A </a:t>
            </a:r>
            <a:r>
              <a:rPr lang="en-US" sz="2000" dirty="0"/>
              <a:t>real-number value </a:t>
            </a:r>
            <a:r>
              <a:rPr lang="en-US" sz="2000" dirty="0" smtClean="0"/>
              <a:t>(+</a:t>
            </a:r>
            <a:r>
              <a:rPr lang="en-US" sz="2000" dirty="0" err="1" smtClean="0"/>
              <a:t>ve</a:t>
            </a:r>
            <a:r>
              <a:rPr lang="en-US" sz="2000" dirty="0" smtClean="0"/>
              <a:t>, -</a:t>
            </a:r>
            <a:r>
              <a:rPr lang="en-US" sz="2000" dirty="0" err="1" smtClean="0"/>
              <a:t>ve</a:t>
            </a:r>
            <a:r>
              <a:rPr lang="en-US" sz="2000" dirty="0" smtClean="0"/>
              <a:t>,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Surface </a:t>
            </a:r>
            <a:r>
              <a:rPr lang="en-US" sz="2000" b="1" dirty="0"/>
              <a:t>data ﬁeld: </a:t>
            </a:r>
            <a:r>
              <a:rPr lang="en-US" sz="2000" dirty="0" smtClean="0"/>
              <a:t>Surface </a:t>
            </a:r>
            <a:r>
              <a:rPr lang="en-US" sz="2000" dirty="0"/>
              <a:t>data or a pointer.</a:t>
            </a:r>
          </a:p>
        </p:txBody>
      </p:sp>
    </p:spTree>
    <p:extLst>
      <p:ext uri="{BB962C8B-B14F-4D97-AF65-F5344CB8AC3E}">
        <p14:creationId xmlns:p14="http://schemas.microsoft.com/office/powerpoint/2010/main" val="397668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buffer: Surface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 smtClean="0"/>
              <a:t>RGB </a:t>
            </a:r>
            <a:r>
              <a:rPr lang="en-GB" dirty="0"/>
              <a:t>intensity </a:t>
            </a:r>
            <a:r>
              <a:rPr lang="en-GB" dirty="0" smtClean="0"/>
              <a:t>components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Opacity </a:t>
            </a:r>
            <a:r>
              <a:rPr lang="en-GB" dirty="0"/>
              <a:t>parameter (percent of </a:t>
            </a:r>
            <a:r>
              <a:rPr lang="en-GB" dirty="0" smtClean="0"/>
              <a:t>transparency)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Depth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Percent </a:t>
            </a:r>
            <a:r>
              <a:rPr lang="en-GB" dirty="0"/>
              <a:t>of area </a:t>
            </a:r>
            <a:r>
              <a:rPr lang="en-GB" dirty="0" smtClean="0"/>
              <a:t>coverage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Surface identiﬁer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Other </a:t>
            </a:r>
            <a:r>
              <a:rPr lang="en-GB" dirty="0"/>
              <a:t>surface-rendering parameters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Scan-Line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Image-space method for identifying visible surface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Compares depth values along the various scan lines for a scene</a:t>
            </a:r>
          </a:p>
          <a:p>
            <a:endParaRPr lang="en-US" dirty="0"/>
          </a:p>
          <a:p>
            <a:r>
              <a:rPr lang="en-US" dirty="0" smtClean="0"/>
              <a:t> Different tables used for VSD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Edge table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Surface-facet </a:t>
            </a:r>
            <a:r>
              <a:rPr lang="en-US" dirty="0"/>
              <a:t>table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Active </a:t>
            </a:r>
            <a:r>
              <a:rPr lang="en-US" dirty="0"/>
              <a:t>list </a:t>
            </a:r>
            <a:r>
              <a:rPr lang="en-US" dirty="0" smtClean="0"/>
              <a:t>table</a:t>
            </a:r>
          </a:p>
          <a:p>
            <a:endParaRPr lang="en-US" dirty="0" smtClean="0"/>
          </a:p>
          <a:p>
            <a:r>
              <a:rPr lang="en-US" dirty="0" smtClean="0"/>
              <a:t> Flag </a:t>
            </a:r>
            <a:r>
              <a:rPr lang="en-US" dirty="0"/>
              <a:t>for each surface</a:t>
            </a:r>
          </a:p>
        </p:txBody>
      </p:sp>
    </p:spTree>
    <p:extLst>
      <p:ext uri="{BB962C8B-B14F-4D97-AF65-F5344CB8AC3E}">
        <p14:creationId xmlns:p14="http://schemas.microsoft.com/office/powerpoint/2010/main" val="38781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" y="1825625"/>
            <a:ext cx="7425936" cy="4351338"/>
          </a:xfrm>
        </p:spPr>
      </p:pic>
    </p:spTree>
    <p:extLst>
      <p:ext uri="{BB962C8B-B14F-4D97-AF65-F5344CB8AC3E}">
        <p14:creationId xmlns:p14="http://schemas.microsoft.com/office/powerpoint/2010/main" val="36037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5188"/>
          </a:xfrm>
        </p:spPr>
        <p:txBody>
          <a:bodyPr>
            <a:normAutofit/>
          </a:bodyPr>
          <a:lstStyle/>
          <a:p>
            <a:r>
              <a:rPr lang="en-US" dirty="0" smtClean="0"/>
              <a:t> Uses </a:t>
            </a:r>
            <a:r>
              <a:rPr lang="en-GB" dirty="0"/>
              <a:t> both image-space and object-space </a:t>
            </a:r>
            <a:r>
              <a:rPr lang="en-GB" dirty="0" smtClean="0"/>
              <a:t>operations</a:t>
            </a:r>
          </a:p>
          <a:p>
            <a:endParaRPr lang="en-GB" dirty="0"/>
          </a:p>
          <a:p>
            <a:r>
              <a:rPr lang="en-GB" dirty="0"/>
              <a:t> Surfaces are sorted in order of decreasing </a:t>
            </a:r>
            <a:r>
              <a:rPr lang="en-GB" dirty="0" smtClean="0"/>
              <a:t>depth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Surfaces are scan converted in order, starting with the surface of greatest </a:t>
            </a:r>
            <a:r>
              <a:rPr lang="en-GB" dirty="0"/>
              <a:t>depth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Sorting operations are carried out in both image and object </a:t>
            </a:r>
            <a:r>
              <a:rPr lang="en-GB" dirty="0" smtClean="0"/>
              <a:t>space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scan conversion of the polygon surfaces is performed in image space.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Painter’s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0" y="1454149"/>
            <a:ext cx="5355276" cy="5070745"/>
          </a:xfrm>
        </p:spPr>
      </p:pic>
      <p:grpSp>
        <p:nvGrpSpPr>
          <p:cNvPr id="13" name="Group 12"/>
          <p:cNvGrpSpPr/>
          <p:nvPr/>
        </p:nvGrpSpPr>
        <p:grpSpPr>
          <a:xfrm>
            <a:off x="3028950" y="2600325"/>
            <a:ext cx="3895258" cy="1616868"/>
            <a:chOff x="3028950" y="2600325"/>
            <a:chExt cx="3895258" cy="1616868"/>
          </a:xfrm>
        </p:grpSpPr>
        <p:sp>
          <p:nvSpPr>
            <p:cNvPr id="5" name="TextBox 4"/>
            <p:cNvSpPr txBox="1"/>
            <p:nvPr/>
          </p:nvSpPr>
          <p:spPr>
            <a:xfrm>
              <a:off x="4787084" y="3095109"/>
              <a:ext cx="2137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depth overlap</a:t>
              </a:r>
              <a:endParaRPr lang="en-US" sz="2000" dirty="0"/>
            </a:p>
          </p:txBody>
        </p:sp>
        <p:cxnSp>
          <p:nvCxnSpPr>
            <p:cNvPr id="7" name="Elbow Connector 6"/>
            <p:cNvCxnSpPr/>
            <p:nvPr/>
          </p:nvCxnSpPr>
          <p:spPr>
            <a:xfrm rot="10800000">
              <a:off x="3028950" y="2600325"/>
              <a:ext cx="2814638" cy="471488"/>
            </a:xfrm>
            <a:prstGeom prst="bentConnector3">
              <a:avLst>
                <a:gd name="adj1" fmla="val 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2"/>
            </p:cNvCxnSpPr>
            <p:nvPr/>
          </p:nvCxnSpPr>
          <p:spPr>
            <a:xfrm rot="5400000">
              <a:off x="4621621" y="2983168"/>
              <a:ext cx="721975" cy="1746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bounding rectangles (coordinate extents) in the </a:t>
            </a:r>
            <a:r>
              <a:rPr lang="en-GB" dirty="0" err="1" smtClean="0"/>
              <a:t>xy</a:t>
            </a:r>
            <a:r>
              <a:rPr lang="en-GB" dirty="0" smtClean="0"/>
              <a:t> directions </a:t>
            </a:r>
            <a:r>
              <a:rPr lang="en-GB" dirty="0"/>
              <a:t>for the two surfaces do not </a:t>
            </a:r>
            <a:r>
              <a:rPr lang="en-GB" dirty="0" smtClean="0"/>
              <a:t>overlap.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Surface </a:t>
            </a:r>
            <a:r>
              <a:rPr lang="en-GB" dirty="0"/>
              <a:t>S is completely behind the overlapping surface relative to the viewing </a:t>
            </a:r>
            <a:r>
              <a:rPr lang="en-GB" dirty="0" smtClean="0"/>
              <a:t>position.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The overlapping surface is completely in front of S relative to the viewing position.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boundary-edge projections of the two surfaces onto the view plane do not overlap.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3" y="2067445"/>
            <a:ext cx="4401164" cy="3924848"/>
          </a:xfrm>
        </p:spPr>
      </p:pic>
      <p:sp>
        <p:nvSpPr>
          <p:cNvPr id="5" name="Rectangle 4"/>
          <p:cNvSpPr/>
          <p:nvPr/>
        </p:nvSpPr>
        <p:spPr>
          <a:xfrm>
            <a:off x="4329113" y="21771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Two surfaces with depth overlap but no overlap in the x direction.</a:t>
            </a:r>
          </a:p>
        </p:txBody>
      </p:sp>
    </p:spTree>
    <p:extLst>
      <p:ext uri="{BB962C8B-B14F-4D97-AF65-F5344CB8AC3E}">
        <p14:creationId xmlns:p14="http://schemas.microsoft.com/office/powerpoint/2010/main" val="32621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Solid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Represent the solid object in a 3D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B-Reps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Subdividing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/>
          <a:stretch/>
        </p:blipFill>
        <p:spPr>
          <a:xfrm>
            <a:off x="4547513" y="2695436"/>
            <a:ext cx="4596487" cy="375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 and 3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/>
          <a:stretch/>
        </p:blipFill>
        <p:spPr>
          <a:xfrm>
            <a:off x="85051" y="1410234"/>
            <a:ext cx="4486949" cy="3724795"/>
          </a:xfrm>
        </p:spPr>
      </p:pic>
      <p:sp>
        <p:nvSpPr>
          <p:cNvPr id="5" name="Rectangle 4"/>
          <p:cNvSpPr/>
          <p:nvPr/>
        </p:nvSpPr>
        <p:spPr>
          <a:xfrm>
            <a:off x="2359481" y="16396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Surface S is </a:t>
            </a:r>
            <a:r>
              <a:rPr lang="en-US" sz="2000" dirty="0"/>
              <a:t>completely behind the overlapping surface </a:t>
            </a:r>
            <a:r>
              <a:rPr lang="en-US" sz="2000" dirty="0" smtClean="0"/>
              <a:t>S’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14900" y="5433147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Overlapping </a:t>
            </a:r>
            <a:r>
              <a:rPr lang="en-US" sz="2000" dirty="0" smtClean="0"/>
              <a:t>surface S’ is completely in </a:t>
            </a:r>
            <a:r>
              <a:rPr lang="en-US" sz="2000" dirty="0"/>
              <a:t>front of </a:t>
            </a:r>
            <a:r>
              <a:rPr lang="en-US" sz="2000" dirty="0" smtClean="0"/>
              <a:t>surface S </a:t>
            </a:r>
            <a:r>
              <a:rPr lang="en-US" sz="2000" dirty="0"/>
              <a:t>, but</a:t>
            </a:r>
          </a:p>
          <a:p>
            <a:r>
              <a:rPr lang="en-US" sz="2000" dirty="0" smtClean="0"/>
              <a:t>S is not completely behind S’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1690689"/>
            <a:ext cx="7544853" cy="3353268"/>
          </a:xfrm>
        </p:spPr>
      </p:pic>
      <p:sp>
        <p:nvSpPr>
          <p:cNvPr id="5" name="Rectangle 4"/>
          <p:cNvSpPr/>
          <p:nvPr/>
        </p:nvSpPr>
        <p:spPr>
          <a:xfrm>
            <a:off x="285749" y="5243423"/>
            <a:ext cx="9072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Two polygon surfaces with overlapping bounding rectangles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xy</a:t>
            </a:r>
            <a:r>
              <a:rPr lang="en-US" sz="2000" dirty="0" smtClean="0"/>
              <a:t> plane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Sorted List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1586458"/>
            <a:ext cx="4401164" cy="354379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7879"/>
            <a:ext cx="4363059" cy="3572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836" y="5457736"/>
            <a:ext cx="3829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Surface S extends </a:t>
            </a:r>
            <a:r>
              <a:rPr lang="en-US" sz="2000" dirty="0"/>
              <a:t>to a greater depth, but it obscures </a:t>
            </a:r>
            <a:r>
              <a:rPr lang="en-US" sz="2000" dirty="0" smtClean="0"/>
              <a:t>surface S’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43856" y="5303847"/>
            <a:ext cx="4819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Three surfaces that have been entered into the sorted surface list in the order </a:t>
            </a:r>
            <a:r>
              <a:rPr lang="en-US" sz="2000" dirty="0" smtClean="0"/>
              <a:t>S, S’, S’’ should </a:t>
            </a:r>
            <a:r>
              <a:rPr lang="en-US" sz="2000" dirty="0"/>
              <a:t>be reordered as </a:t>
            </a:r>
            <a:r>
              <a:rPr lang="en-US" sz="2000" dirty="0" smtClean="0"/>
              <a:t>S’,S’’, 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BSP-Tree Method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1690689"/>
            <a:ext cx="4334480" cy="4239217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78" y="2619190"/>
            <a:ext cx="4458322" cy="2648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29687" y="5267510"/>
            <a:ext cx="3055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BSP tree representation </a:t>
            </a:r>
          </a:p>
        </p:txBody>
      </p:sp>
    </p:spTree>
    <p:extLst>
      <p:ext uri="{BB962C8B-B14F-4D97-AF65-F5344CB8AC3E}">
        <p14:creationId xmlns:p14="http://schemas.microsoft.com/office/powerpoint/2010/main" val="4148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Visible </a:t>
            </a:r>
            <a:r>
              <a:rPr lang="en-US" sz="2400" b="1" smtClean="0">
                <a:solidFill>
                  <a:srgbClr val="0000FF"/>
                </a:solidFill>
              </a:rPr>
              <a:t>Surface Detection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the importance of VSDs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Solve the problem of </a:t>
            </a:r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Surface Detection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24" y="3666923"/>
            <a:ext cx="6039693" cy="2896004"/>
          </a:xfrm>
          <a:prstGeom prst="rect">
            <a:avLst/>
          </a:prstGeom>
        </p:spPr>
      </p:pic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9" y="1478489"/>
            <a:ext cx="5001323" cy="2400635"/>
          </a:xfrm>
        </p:spPr>
      </p:pic>
      <p:sp>
        <p:nvSpPr>
          <p:cNvPr id="6" name="Rectangle 5"/>
          <p:cNvSpPr/>
          <p:nvPr/>
        </p:nvSpPr>
        <p:spPr>
          <a:xfrm>
            <a:off x="4277494" y="17230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 surface </a:t>
            </a:r>
            <a:r>
              <a:rPr lang="en-US" sz="2000" b="1" dirty="0"/>
              <a:t>normal vector N </a:t>
            </a:r>
            <a:r>
              <a:rPr lang="en-US" sz="2000" dirty="0"/>
              <a:t>and the viewing-direction vector </a:t>
            </a:r>
            <a:r>
              <a:rPr lang="en-US" sz="2000" b="1" dirty="0" err="1"/>
              <a:t>V</a:t>
            </a:r>
            <a:r>
              <a:rPr lang="en-US" sz="2000" b="1" baseline="-25000" dirty="0" err="1"/>
              <a:t>view</a:t>
            </a:r>
            <a:r>
              <a:rPr lang="en-US" sz="20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834" y="3879124"/>
            <a:ext cx="32432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polygon surface with plane </a:t>
            </a:r>
            <a:r>
              <a:rPr lang="en-US" sz="2000" b="1" dirty="0">
                <a:solidFill>
                  <a:srgbClr val="FF0066"/>
                </a:solidFill>
              </a:rPr>
              <a:t>parameter</a:t>
            </a:r>
          </a:p>
          <a:p>
            <a:r>
              <a:rPr lang="en-US" sz="2000" b="1" dirty="0" smtClean="0">
                <a:solidFill>
                  <a:srgbClr val="FF0066"/>
                </a:solidFill>
              </a:rPr>
              <a:t>C&lt; </a:t>
            </a:r>
            <a:r>
              <a:rPr lang="en-US" sz="2000" b="1" dirty="0">
                <a:solidFill>
                  <a:srgbClr val="FF0066"/>
                </a:solidFill>
              </a:rPr>
              <a:t>0 in a right-handed viewing coordinate system is identiﬁed as a back face </a:t>
            </a:r>
            <a:r>
              <a:rPr lang="en-US" sz="2000" dirty="0"/>
              <a:t>when the viewing direction is along the negative</a:t>
            </a:r>
          </a:p>
        </p:txBody>
      </p:sp>
    </p:spTree>
    <p:extLst>
      <p:ext uri="{BB962C8B-B14F-4D97-AF65-F5344CB8AC3E}">
        <p14:creationId xmlns:p14="http://schemas.microsoft.com/office/powerpoint/2010/main" val="282394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Back-face Culling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34101"/>
            <a:ext cx="3829584" cy="3848637"/>
          </a:xfrm>
        </p:spPr>
      </p:pic>
      <p:sp>
        <p:nvSpPr>
          <p:cNvPr id="5" name="Rectangle 4"/>
          <p:cNvSpPr/>
          <p:nvPr/>
        </p:nvSpPr>
        <p:spPr>
          <a:xfrm>
            <a:off x="4772025" y="3295948"/>
            <a:ext cx="3743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Concave </a:t>
            </a:r>
            <a:r>
              <a:rPr lang="en-US" sz="2000" dirty="0"/>
              <a:t>polyhedron with </a:t>
            </a:r>
            <a:r>
              <a:rPr lang="en-US" sz="2000" b="1" dirty="0">
                <a:solidFill>
                  <a:srgbClr val="FF0066"/>
                </a:solidFill>
              </a:rPr>
              <a:t>one face partially hidden </a:t>
            </a:r>
            <a:r>
              <a:rPr lang="en-US" sz="2000" dirty="0"/>
              <a:t>by other faces of the object.</a:t>
            </a:r>
          </a:p>
        </p:txBody>
      </p:sp>
      <p:cxnSp>
        <p:nvCxnSpPr>
          <p:cNvPr id="7" name="Curved Connector 6"/>
          <p:cNvCxnSpPr>
            <a:stCxn id="5" idx="0"/>
          </p:cNvCxnSpPr>
          <p:nvPr/>
        </p:nvCxnSpPr>
        <p:spPr>
          <a:xfrm rot="16200000" flipV="1">
            <a:off x="4645670" y="1297930"/>
            <a:ext cx="781348" cy="3214688"/>
          </a:xfrm>
          <a:prstGeom prst="curved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Depth-Buffer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Image-space </a:t>
            </a:r>
            <a:r>
              <a:rPr lang="en-GB" dirty="0"/>
              <a:t>approach for detecting visible surfaces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Compares </a:t>
            </a:r>
            <a:r>
              <a:rPr lang="en-GB" b="1" dirty="0">
                <a:solidFill>
                  <a:srgbClr val="FF0066"/>
                </a:solidFill>
              </a:rPr>
              <a:t>surface depth values </a:t>
            </a:r>
            <a:r>
              <a:rPr lang="en-GB" dirty="0"/>
              <a:t>throughout a scene </a:t>
            </a:r>
            <a:r>
              <a:rPr lang="en-GB" b="1" dirty="0" smtClean="0">
                <a:solidFill>
                  <a:srgbClr val="0000FF"/>
                </a:solidFill>
              </a:rPr>
              <a:t>for each pixel position</a:t>
            </a:r>
            <a:r>
              <a:rPr lang="en-GB" dirty="0" smtClean="0"/>
              <a:t> on the </a:t>
            </a:r>
            <a:r>
              <a:rPr lang="en-GB" b="1" dirty="0" smtClean="0">
                <a:solidFill>
                  <a:srgbClr val="00B050"/>
                </a:solidFill>
              </a:rPr>
              <a:t>projection plane</a:t>
            </a:r>
          </a:p>
          <a:p>
            <a:endParaRPr lang="en-GB" b="1" dirty="0">
              <a:solidFill>
                <a:srgbClr val="00B050"/>
              </a:solidFill>
            </a:endParaRPr>
          </a:p>
          <a:p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Each surface of a scene </a:t>
            </a:r>
            <a:r>
              <a:rPr lang="en-GB" b="1" dirty="0" smtClean="0"/>
              <a:t>is processed separately\</a:t>
            </a:r>
          </a:p>
          <a:p>
            <a:endParaRPr lang="en-GB" b="1" dirty="0"/>
          </a:p>
          <a:p>
            <a:r>
              <a:rPr lang="en-GB" b="1" dirty="0"/>
              <a:t> </a:t>
            </a:r>
            <a:r>
              <a:rPr lang="en-GB" dirty="0" smtClean="0"/>
              <a:t>The algorithm is usually </a:t>
            </a:r>
            <a:r>
              <a:rPr lang="en-GB" dirty="0"/>
              <a:t>applied to </a:t>
            </a:r>
            <a:r>
              <a:rPr lang="en-GB" b="1" dirty="0">
                <a:solidFill>
                  <a:srgbClr val="C00000"/>
                </a:solidFill>
              </a:rPr>
              <a:t>scenes containing only polygon </a:t>
            </a:r>
            <a:r>
              <a:rPr lang="en-GB" b="1" dirty="0" smtClean="0">
                <a:solidFill>
                  <a:srgbClr val="C00000"/>
                </a:solidFill>
              </a:rPr>
              <a:t>surfaces</a:t>
            </a:r>
          </a:p>
          <a:p>
            <a:endParaRPr lang="en-GB" dirty="0"/>
          </a:p>
          <a:p>
            <a:r>
              <a:rPr lang="en-GB" dirty="0"/>
              <a:t> A</a:t>
            </a:r>
            <a:r>
              <a:rPr lang="en-GB" dirty="0" smtClean="0"/>
              <a:t>lso frequently alluded to as the </a:t>
            </a:r>
            <a:r>
              <a:rPr lang="en-GB" b="1" dirty="0" smtClean="0">
                <a:solidFill>
                  <a:srgbClr val="0000FF"/>
                </a:solidFill>
              </a:rPr>
              <a:t>z-buffer method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0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9" y="1690689"/>
            <a:ext cx="8252242" cy="5032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71899" y="895648"/>
                <a:ext cx="510899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Three surfaces overlapping pixel position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000" dirty="0"/>
                  <a:t>on the view plane. The visible surface,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has the smallest depth value.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9" y="895648"/>
                <a:ext cx="5108993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313" t="-2994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Depth-Buffer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0105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Initialize the depth buffer and frame buffer so that for all buffer positions (x, y),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GB" dirty="0" err="1"/>
              <a:t>depthBuff</a:t>
            </a:r>
            <a:r>
              <a:rPr lang="en-GB" dirty="0"/>
              <a:t> (x, y) = 1.0, </a:t>
            </a:r>
            <a:r>
              <a:rPr lang="en-GB" dirty="0" err="1"/>
              <a:t>frameBuff</a:t>
            </a:r>
            <a:r>
              <a:rPr lang="en-GB" dirty="0"/>
              <a:t> (x, y) = </a:t>
            </a:r>
            <a:r>
              <a:rPr lang="en-GB" dirty="0" err="1" smtClean="0"/>
              <a:t>backgndColor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Process each polygon in a scene, one at a time, as follows: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For </a:t>
            </a:r>
            <a:r>
              <a:rPr lang="en-GB" dirty="0"/>
              <a:t>each projected (x, y) pixel position of a polygon, calculate the depth z (if not already known).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If z &lt; </a:t>
            </a:r>
            <a:r>
              <a:rPr lang="en-GB" dirty="0" err="1"/>
              <a:t>depthBuff</a:t>
            </a:r>
            <a:r>
              <a:rPr lang="en-GB" dirty="0"/>
              <a:t> (x, y), compute the surface </a:t>
            </a:r>
            <a:r>
              <a:rPr lang="en-GB" dirty="0" err="1"/>
              <a:t>color</a:t>
            </a:r>
            <a:r>
              <a:rPr lang="en-GB" dirty="0"/>
              <a:t> at that position and set</a:t>
            </a:r>
          </a:p>
          <a:p>
            <a:pPr marL="800100" lvl="1" indent="-457200">
              <a:buFont typeface="+mj-lt"/>
              <a:buAutoNum type="arabicPeriod"/>
            </a:pPr>
            <a:r>
              <a:rPr lang="es-ES" dirty="0" err="1"/>
              <a:t>depthBuff</a:t>
            </a:r>
            <a:r>
              <a:rPr lang="es-ES" dirty="0"/>
              <a:t> (x, y) = z, </a:t>
            </a:r>
            <a:r>
              <a:rPr lang="es-ES" dirty="0" err="1"/>
              <a:t>frameBuff</a:t>
            </a:r>
            <a:r>
              <a:rPr lang="es-ES" dirty="0"/>
              <a:t> (x, y) = </a:t>
            </a:r>
            <a:r>
              <a:rPr lang="es-ES" dirty="0" err="1"/>
              <a:t>surfColor</a:t>
            </a:r>
            <a:r>
              <a:rPr lang="es-ES" dirty="0"/>
              <a:t> (x, 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" y="5380672"/>
            <a:ext cx="8401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After all surfaces have been processed, the </a:t>
            </a:r>
            <a:r>
              <a:rPr lang="en-US" sz="2000" b="1" dirty="0" smtClean="0">
                <a:solidFill>
                  <a:srgbClr val="0000FF"/>
                </a:solidFill>
              </a:rPr>
              <a:t>depth buffer contains depth  values for the visible surfaces</a:t>
            </a:r>
            <a:r>
              <a:rPr lang="en-US" sz="2000" dirty="0" smtClean="0"/>
              <a:t> and the </a:t>
            </a:r>
            <a:r>
              <a:rPr lang="en-US" sz="2000" b="1" dirty="0" smtClean="0">
                <a:solidFill>
                  <a:srgbClr val="FF0066"/>
                </a:solidFill>
              </a:rPr>
              <a:t>frame buffer contains the corresponding </a:t>
            </a:r>
            <a:r>
              <a:rPr lang="en-US" sz="2000" b="1" dirty="0">
                <a:solidFill>
                  <a:srgbClr val="FF0066"/>
                </a:solidFill>
              </a:rPr>
              <a:t>color values for those surfaces</a:t>
            </a:r>
          </a:p>
        </p:txBody>
      </p:sp>
    </p:spTree>
    <p:extLst>
      <p:ext uri="{BB962C8B-B14F-4D97-AF65-F5344CB8AC3E}">
        <p14:creationId xmlns:p14="http://schemas.microsoft.com/office/powerpoint/2010/main" val="19535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Given the depth values for the vertex positions of any polygon in a scene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At surface position (x, y), the depth is calculated from the plane equation </a:t>
            </a:r>
            <a:r>
              <a:rPr lang="en-GB" dirty="0" smtClean="0"/>
              <a:t>as: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3" y="3719312"/>
            <a:ext cx="3391373" cy="2876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86249" y="3423059"/>
                <a:ext cx="2146550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9" y="3423059"/>
                <a:ext cx="2146550" cy="5782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286249" y="4277410"/>
            <a:ext cx="4743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depth </a:t>
            </a:r>
            <a:r>
              <a:rPr lang="en-US" sz="2000" dirty="0" smtClean="0"/>
              <a:t>z’ of </a:t>
            </a:r>
            <a:r>
              <a:rPr lang="en-US" sz="2000" dirty="0"/>
              <a:t>the next position (x+1, y) along the scan line is obtained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11424" y="5309610"/>
                <a:ext cx="2809680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424" y="5309610"/>
                <a:ext cx="2809680" cy="58625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15549</TotalTime>
  <Words>839</Words>
  <Application>Microsoft Office PowerPoint</Application>
  <PresentationFormat>On-screen Show (4:3)</PresentationFormat>
  <Paragraphs>127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Visible Surface Detection</vt:lpstr>
      <vt:lpstr>Limitation of Back-face Culling</vt:lpstr>
      <vt:lpstr>Depth-Buffer Method </vt:lpstr>
      <vt:lpstr>Illustration</vt:lpstr>
      <vt:lpstr>Depth-Buffer Algorithm </vt:lpstr>
      <vt:lpstr>Calculation</vt:lpstr>
      <vt:lpstr>Illustration</vt:lpstr>
      <vt:lpstr>A-Buffer Method </vt:lpstr>
      <vt:lpstr>Advantage of A-Buffer</vt:lpstr>
      <vt:lpstr>A buffer: Surface Information</vt:lpstr>
      <vt:lpstr>Scan-Line Method </vt:lpstr>
      <vt:lpstr>Illustration</vt:lpstr>
      <vt:lpstr>Depth-Sorting Method </vt:lpstr>
      <vt:lpstr>Illustration</vt:lpstr>
      <vt:lpstr>Depth test</vt:lpstr>
      <vt:lpstr>Test 1</vt:lpstr>
      <vt:lpstr>Test 2 and 3</vt:lpstr>
      <vt:lpstr>Test 4</vt:lpstr>
      <vt:lpstr>Use of Sorted List</vt:lpstr>
      <vt:lpstr>BSP-Tree Method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461</cp:revision>
  <cp:lastPrinted>2016-03-16T00:33:24Z</cp:lastPrinted>
  <dcterms:created xsi:type="dcterms:W3CDTF">2015-07-15T04:13:21Z</dcterms:created>
  <dcterms:modified xsi:type="dcterms:W3CDTF">2016-03-28T03:35:43Z</dcterms:modified>
</cp:coreProperties>
</file>