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4" r:id="rId3"/>
    <p:sldId id="275" r:id="rId4"/>
    <p:sldId id="287" r:id="rId5"/>
    <p:sldId id="296" r:id="rId6"/>
    <p:sldId id="297" r:id="rId7"/>
    <p:sldId id="288" r:id="rId8"/>
    <p:sldId id="289" r:id="rId9"/>
    <p:sldId id="298" r:id="rId10"/>
    <p:sldId id="291" r:id="rId11"/>
    <p:sldId id="292" r:id="rId12"/>
    <p:sldId id="293" r:id="rId13"/>
    <p:sldId id="294" r:id="rId14"/>
    <p:sldId id="299" r:id="rId15"/>
    <p:sldId id="300" r:id="rId16"/>
    <p:sldId id="301" r:id="rId17"/>
    <p:sldId id="302" r:id="rId18"/>
    <p:sldId id="303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92D050"/>
    <a:srgbClr val="ED7D31"/>
    <a:srgbClr val="F43C8F"/>
    <a:srgbClr val="E6F83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16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9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86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21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5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14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</a:t>
            </a:r>
            <a:r>
              <a:rPr lang="en-GB" sz="3200" dirty="0" smtClean="0"/>
              <a:t>31: </a:t>
            </a:r>
            <a:r>
              <a:rPr lang="en-US" sz="3200" dirty="0" smtClean="0"/>
              <a:t>Visible Surface Detection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1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43" y="2067445"/>
            <a:ext cx="4401164" cy="3924848"/>
          </a:xfrm>
        </p:spPr>
      </p:pic>
      <p:sp>
        <p:nvSpPr>
          <p:cNvPr id="5" name="Rectangle 4"/>
          <p:cNvSpPr/>
          <p:nvPr/>
        </p:nvSpPr>
        <p:spPr>
          <a:xfrm>
            <a:off x="4329113" y="217714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Two surfaces with depth overlap but no overlap in the x direction.</a:t>
            </a:r>
          </a:p>
        </p:txBody>
      </p:sp>
    </p:spTree>
    <p:extLst>
      <p:ext uri="{BB962C8B-B14F-4D97-AF65-F5344CB8AC3E}">
        <p14:creationId xmlns:p14="http://schemas.microsoft.com/office/powerpoint/2010/main" val="326214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9"/>
          <a:stretch/>
        </p:blipFill>
        <p:spPr>
          <a:xfrm>
            <a:off x="4547513" y="2695436"/>
            <a:ext cx="4596487" cy="3753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2 and 3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9"/>
          <a:stretch/>
        </p:blipFill>
        <p:spPr>
          <a:xfrm>
            <a:off x="85051" y="1410234"/>
            <a:ext cx="4486949" cy="3724795"/>
          </a:xfrm>
        </p:spPr>
      </p:pic>
      <p:sp>
        <p:nvSpPr>
          <p:cNvPr id="5" name="Rectangle 4"/>
          <p:cNvSpPr/>
          <p:nvPr/>
        </p:nvSpPr>
        <p:spPr>
          <a:xfrm>
            <a:off x="2359481" y="1639693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Surface S is </a:t>
            </a:r>
            <a:r>
              <a:rPr lang="en-US" sz="2000" dirty="0"/>
              <a:t>completely behind the overlapping surface </a:t>
            </a:r>
            <a:r>
              <a:rPr lang="en-US" sz="2000" dirty="0" smtClean="0"/>
              <a:t>S’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914900" y="5433147"/>
            <a:ext cx="4229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Overlapping </a:t>
            </a:r>
            <a:r>
              <a:rPr lang="en-US" sz="2000" dirty="0" smtClean="0"/>
              <a:t>surface S’ is completely in </a:t>
            </a:r>
            <a:r>
              <a:rPr lang="en-US" sz="2000" dirty="0"/>
              <a:t>front of </a:t>
            </a:r>
            <a:r>
              <a:rPr lang="en-US" sz="2000" dirty="0" smtClean="0"/>
              <a:t>surface S </a:t>
            </a:r>
            <a:r>
              <a:rPr lang="en-US" sz="2000" dirty="0"/>
              <a:t>, but</a:t>
            </a:r>
          </a:p>
          <a:p>
            <a:r>
              <a:rPr lang="en-US" sz="2000" dirty="0" smtClean="0"/>
              <a:t>S is not completely behind S’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5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4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73" y="1690689"/>
            <a:ext cx="7544853" cy="3353268"/>
          </a:xfrm>
        </p:spPr>
      </p:pic>
      <p:sp>
        <p:nvSpPr>
          <p:cNvPr id="5" name="Rectangle 4"/>
          <p:cNvSpPr/>
          <p:nvPr/>
        </p:nvSpPr>
        <p:spPr>
          <a:xfrm>
            <a:off x="285749" y="5243423"/>
            <a:ext cx="90725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Two polygon surfaces with overlapping bounding rectangles in </a:t>
            </a:r>
            <a:r>
              <a:rPr lang="en-US" sz="2000" dirty="0" smtClean="0"/>
              <a:t>the </a:t>
            </a:r>
            <a:r>
              <a:rPr lang="en-US" sz="2000" dirty="0" err="1" smtClean="0"/>
              <a:t>xy</a:t>
            </a:r>
            <a:r>
              <a:rPr lang="en-US" sz="2000" dirty="0" smtClean="0"/>
              <a:t> plane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Sorted List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6" y="1586458"/>
            <a:ext cx="4401164" cy="3543795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57879"/>
            <a:ext cx="4363059" cy="35723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0836" y="5457736"/>
            <a:ext cx="38296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Surface S extends </a:t>
            </a:r>
            <a:r>
              <a:rPr lang="en-US" sz="2000" dirty="0"/>
              <a:t>to a greater depth, but it obscures </a:t>
            </a:r>
            <a:r>
              <a:rPr lang="en-US" sz="2000" dirty="0" smtClean="0"/>
              <a:t>surface S’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343856" y="5303847"/>
            <a:ext cx="48193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Three surfaces that have been entered into the sorted surface list in the order </a:t>
            </a:r>
            <a:r>
              <a:rPr lang="en-US" sz="2000" dirty="0" smtClean="0"/>
              <a:t>S, S’, S’’ should </a:t>
            </a:r>
            <a:r>
              <a:rPr lang="en-US" sz="2000" dirty="0"/>
              <a:t>be reordered as </a:t>
            </a:r>
            <a:r>
              <a:rPr lang="en-US" sz="2000" dirty="0" smtClean="0"/>
              <a:t>S’,S’’, 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539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BSP Tree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Extremely </a:t>
            </a:r>
            <a:r>
              <a:rPr lang="en-US" dirty="0"/>
              <a:t>efficient method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GB" dirty="0" smtClean="0"/>
              <a:t>Calculates </a:t>
            </a:r>
            <a:r>
              <a:rPr lang="en-GB" dirty="0"/>
              <a:t>the visibility </a:t>
            </a:r>
            <a:r>
              <a:rPr lang="en-GB" dirty="0" smtClean="0"/>
              <a:t>relationships </a:t>
            </a:r>
            <a:r>
              <a:rPr lang="en-GB" dirty="0"/>
              <a:t>among a static group of 3D polygons 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The viewpoint can be arbitrary</a:t>
            </a:r>
          </a:p>
          <a:p>
            <a:r>
              <a:rPr lang="en-GB" dirty="0"/>
              <a:t> </a:t>
            </a:r>
            <a:r>
              <a:rPr lang="en-GB" dirty="0" smtClean="0"/>
              <a:t>Environments </a:t>
            </a:r>
            <a:r>
              <a:rPr lang="en-GB" dirty="0"/>
              <a:t>can be viewed as being composed of clusters 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740789"/>
            <a:ext cx="3429286" cy="2845748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936" y="3606240"/>
            <a:ext cx="4586002" cy="32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Priority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886700" cy="3556747"/>
          </a:xfrm>
        </p:spPr>
      </p:pic>
    </p:spTree>
    <p:extLst>
      <p:ext uri="{BB962C8B-B14F-4D97-AF65-F5344CB8AC3E}">
        <p14:creationId xmlns:p14="http://schemas.microsoft.com/office/powerpoint/2010/main" val="41960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BSP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The BSP tree’s root is a polygon </a:t>
            </a:r>
            <a:r>
              <a:rPr lang="en-GB" dirty="0" smtClean="0"/>
              <a:t>selected from </a:t>
            </a:r>
            <a:r>
              <a:rPr lang="en-GB" dirty="0"/>
              <a:t>those to be </a:t>
            </a:r>
            <a:r>
              <a:rPr lang="en-GB" dirty="0" smtClean="0"/>
              <a:t>displayed</a:t>
            </a:r>
            <a:endParaRPr lang="en-GB" dirty="0"/>
          </a:p>
          <a:p>
            <a:endParaRPr lang="en-GB" dirty="0" smtClean="0"/>
          </a:p>
          <a:p>
            <a:r>
              <a:rPr lang="en-GB" dirty="0"/>
              <a:t> The </a:t>
            </a:r>
            <a:r>
              <a:rPr lang="en-GB" dirty="0" smtClean="0"/>
              <a:t>root </a:t>
            </a:r>
            <a:r>
              <a:rPr lang="en-GB" dirty="0"/>
              <a:t>polygon is used to partition the environment into </a:t>
            </a:r>
            <a:r>
              <a:rPr lang="en-GB" b="1" dirty="0" smtClean="0">
                <a:solidFill>
                  <a:srgbClr val="0000FF"/>
                </a:solidFill>
              </a:rPr>
              <a:t>two half-spaces</a:t>
            </a:r>
            <a:r>
              <a:rPr lang="en-GB" b="1" dirty="0">
                <a:solidFill>
                  <a:srgbClr val="0000FF"/>
                </a:solidFill>
              </a:rPr>
              <a:t>. </a:t>
            </a:r>
            <a:endParaRPr lang="en-GB" b="1" dirty="0" smtClean="0">
              <a:solidFill>
                <a:srgbClr val="0000FF"/>
              </a:solidFill>
            </a:endParaRPr>
          </a:p>
          <a:p>
            <a:endParaRPr lang="en-GB" b="1" dirty="0" smtClean="0">
              <a:solidFill>
                <a:srgbClr val="0000FF"/>
              </a:solidFill>
            </a:endParaRPr>
          </a:p>
          <a:p>
            <a:r>
              <a:rPr lang="en-GB" b="1" dirty="0">
                <a:solidFill>
                  <a:srgbClr val="0000FF"/>
                </a:solidFill>
              </a:rPr>
              <a:t> </a:t>
            </a:r>
            <a:r>
              <a:rPr lang="en-GB" b="1" dirty="0" smtClean="0">
                <a:solidFill>
                  <a:srgbClr val="0000FF"/>
                </a:solidFill>
              </a:rPr>
              <a:t>Front-face and Back Face </a:t>
            </a:r>
            <a:endParaRPr lang="en-GB" b="1" dirty="0" smtClean="0"/>
          </a:p>
          <a:p>
            <a:endParaRPr lang="en-GB" b="1" dirty="0">
              <a:solidFill>
                <a:srgbClr val="0000FF"/>
              </a:solidFill>
            </a:endParaRPr>
          </a:p>
          <a:p>
            <a:r>
              <a:rPr lang="en-GB" b="1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Recursively partition the space till a single polygon is remaining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8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9614"/>
            <a:ext cx="7886700" cy="1325563"/>
          </a:xfrm>
        </p:spPr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57463" y="117693"/>
            <a:ext cx="62293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BSP_ tree *</a:t>
            </a:r>
            <a:r>
              <a:rPr lang="en-US" sz="1600" dirty="0" err="1"/>
              <a:t>BSP_makeTree</a:t>
            </a:r>
            <a:r>
              <a:rPr lang="en-US" sz="1600" dirty="0"/>
              <a:t> (polygon *</a:t>
            </a:r>
            <a:r>
              <a:rPr lang="en-US" sz="1600" dirty="0" err="1"/>
              <a:t>polyList</a:t>
            </a:r>
            <a:r>
              <a:rPr lang="en-US" sz="1600" dirty="0"/>
              <a:t>) </a:t>
            </a:r>
          </a:p>
          <a:p>
            <a:r>
              <a:rPr lang="en-US" sz="1600" dirty="0"/>
              <a:t>{ </a:t>
            </a:r>
          </a:p>
          <a:p>
            <a:pPr lvl="1"/>
            <a:r>
              <a:rPr lang="en-US" sz="1600" dirty="0"/>
              <a:t>polygon roof, </a:t>
            </a:r>
          </a:p>
          <a:p>
            <a:pPr lvl="1"/>
            <a:r>
              <a:rPr lang="en-US" sz="1600" dirty="0"/>
              <a:t>polygon </a:t>
            </a:r>
            <a:r>
              <a:rPr lang="en-US" sz="1600" dirty="0" smtClean="0"/>
              <a:t>*</a:t>
            </a:r>
            <a:r>
              <a:rPr lang="en-US" sz="1600" dirty="0" err="1" smtClean="0"/>
              <a:t>backList</a:t>
            </a:r>
            <a:r>
              <a:rPr lang="en-US" sz="1600" dirty="0"/>
              <a:t>, *</a:t>
            </a:r>
            <a:r>
              <a:rPr lang="en-US" sz="1600" dirty="0" err="1" smtClean="0"/>
              <a:t>frontList</a:t>
            </a:r>
            <a:r>
              <a:rPr lang="en-US" sz="1600" dirty="0" smtClean="0"/>
              <a:t>;</a:t>
            </a:r>
            <a:endParaRPr lang="en-US" sz="1600" dirty="0"/>
          </a:p>
          <a:p>
            <a:pPr lvl="1"/>
            <a:r>
              <a:rPr lang="en-US" sz="1600" dirty="0" smtClean="0"/>
              <a:t>polygon </a:t>
            </a:r>
            <a:r>
              <a:rPr lang="en-US" sz="1600" dirty="0"/>
              <a:t>p, </a:t>
            </a:r>
            <a:r>
              <a:rPr lang="en-US" sz="1600" dirty="0" err="1"/>
              <a:t>backPart</a:t>
            </a:r>
            <a:r>
              <a:rPr lang="en-US" sz="1600" dirty="0" smtClean="0"/>
              <a:t>, </a:t>
            </a:r>
            <a:r>
              <a:rPr lang="en-US" sz="1600" dirty="0" err="1" smtClean="0"/>
              <a:t>frontPart</a:t>
            </a:r>
            <a:r>
              <a:rPr lang="en-US" sz="1600" dirty="0"/>
              <a:t>; </a:t>
            </a:r>
            <a:endParaRPr lang="en-US" sz="1600" dirty="0" smtClean="0"/>
          </a:p>
          <a:p>
            <a:pPr lvl="1"/>
            <a:r>
              <a:rPr lang="en-US" sz="1600" dirty="0" smtClean="0"/>
              <a:t>if </a:t>
            </a:r>
            <a:r>
              <a:rPr lang="en-US" sz="1600" dirty="0"/>
              <a:t>{</a:t>
            </a:r>
            <a:r>
              <a:rPr lang="en-US" sz="1600" dirty="0" err="1"/>
              <a:t>polyList</a:t>
            </a:r>
            <a:r>
              <a:rPr lang="en-US" sz="1600" dirty="0"/>
              <a:t> == NULL) </a:t>
            </a:r>
          </a:p>
          <a:p>
            <a:pPr lvl="1"/>
            <a:r>
              <a:rPr lang="en-US" sz="1600" dirty="0" smtClean="0"/>
              <a:t>	return </a:t>
            </a:r>
            <a:r>
              <a:rPr lang="en-US" sz="1600" dirty="0"/>
              <a:t>NULL; </a:t>
            </a:r>
          </a:p>
          <a:p>
            <a:pPr lvl="1"/>
            <a:r>
              <a:rPr lang="en-US" sz="1600" dirty="0"/>
              <a:t>else { </a:t>
            </a:r>
          </a:p>
          <a:p>
            <a:pPr lvl="2"/>
            <a:r>
              <a:rPr lang="en-US" sz="1600" dirty="0"/>
              <a:t>root = </a:t>
            </a:r>
            <a:r>
              <a:rPr lang="en-US" sz="1600" dirty="0" err="1"/>
              <a:t>BSP.selectAndRemovePoly</a:t>
            </a:r>
            <a:r>
              <a:rPr lang="en-US" sz="1600" dirty="0"/>
              <a:t> </a:t>
            </a:r>
            <a:r>
              <a:rPr lang="en-US" sz="1600" dirty="0" smtClean="0"/>
              <a:t>(&amp;</a:t>
            </a:r>
            <a:r>
              <a:rPr lang="en-US" sz="1600" dirty="0" err="1" smtClean="0"/>
              <a:t>polyList</a:t>
            </a:r>
            <a:r>
              <a:rPr lang="en-US" sz="1600" dirty="0" smtClean="0"/>
              <a:t>); </a:t>
            </a:r>
            <a:endParaRPr lang="en-US" sz="1600" dirty="0"/>
          </a:p>
          <a:p>
            <a:pPr lvl="2"/>
            <a:r>
              <a:rPr lang="en-US" sz="1600" dirty="0" err="1"/>
              <a:t>backList</a:t>
            </a:r>
            <a:r>
              <a:rPr lang="en-US" sz="1600" dirty="0"/>
              <a:t> = NULL; </a:t>
            </a:r>
          </a:p>
          <a:p>
            <a:pPr lvl="2"/>
            <a:r>
              <a:rPr lang="en-US" sz="1600" dirty="0" err="1"/>
              <a:t>frontList</a:t>
            </a:r>
            <a:r>
              <a:rPr lang="en-US" sz="1600" dirty="0"/>
              <a:t> </a:t>
            </a:r>
            <a:r>
              <a:rPr lang="en-US" sz="1600" dirty="0" smtClean="0"/>
              <a:t>= </a:t>
            </a:r>
            <a:r>
              <a:rPr lang="en-US" sz="1600" dirty="0"/>
              <a:t>NULL; </a:t>
            </a:r>
          </a:p>
          <a:p>
            <a:pPr lvl="2"/>
            <a:r>
              <a:rPr lang="en-US" sz="1600" dirty="0"/>
              <a:t>for (each remaining polygon p in </a:t>
            </a:r>
            <a:r>
              <a:rPr lang="en-US" sz="1600" dirty="0" err="1"/>
              <a:t>polyList</a:t>
            </a:r>
            <a:r>
              <a:rPr lang="en-US" sz="1600" dirty="0"/>
              <a:t>) { </a:t>
            </a:r>
          </a:p>
          <a:p>
            <a:pPr lvl="3"/>
            <a:r>
              <a:rPr lang="en-US" sz="1600" dirty="0"/>
              <a:t>if (polygon p in front of root) </a:t>
            </a:r>
          </a:p>
          <a:p>
            <a:pPr lvl="3"/>
            <a:r>
              <a:rPr lang="en-US" sz="1600" dirty="0" smtClean="0"/>
              <a:t>	</a:t>
            </a:r>
            <a:r>
              <a:rPr lang="en-US" sz="1600" dirty="0" err="1" smtClean="0"/>
              <a:t>BSP.addToList</a:t>
            </a:r>
            <a:r>
              <a:rPr lang="en-US" sz="1600" dirty="0" smtClean="0"/>
              <a:t> </a:t>
            </a:r>
            <a:r>
              <a:rPr lang="en-US" sz="1600" dirty="0"/>
              <a:t>(p, &amp;</a:t>
            </a:r>
            <a:r>
              <a:rPr lang="en-US" sz="1600" dirty="0" err="1"/>
              <a:t>frontList</a:t>
            </a:r>
            <a:r>
              <a:rPr lang="en-US" sz="1600" dirty="0" smtClean="0"/>
              <a:t>);</a:t>
            </a:r>
            <a:endParaRPr lang="en-US" sz="1600" dirty="0"/>
          </a:p>
          <a:p>
            <a:pPr lvl="3"/>
            <a:r>
              <a:rPr lang="en-US" sz="1600" dirty="0"/>
              <a:t>else if (polygon p in back of root) </a:t>
            </a:r>
          </a:p>
          <a:p>
            <a:pPr lvl="3"/>
            <a:r>
              <a:rPr lang="en-US" sz="1600" dirty="0" smtClean="0"/>
              <a:t>	</a:t>
            </a:r>
            <a:r>
              <a:rPr lang="en-US" sz="1600" dirty="0" err="1" smtClean="0"/>
              <a:t>BSP.addToList</a:t>
            </a:r>
            <a:r>
              <a:rPr lang="en-US" sz="1600" dirty="0" smtClean="0"/>
              <a:t> </a:t>
            </a:r>
            <a:r>
              <a:rPr lang="en-US" sz="1600" dirty="0"/>
              <a:t>(p, &amp;</a:t>
            </a:r>
            <a:r>
              <a:rPr lang="en-US" sz="1600" dirty="0" err="1" smtClean="0"/>
              <a:t>backList</a:t>
            </a:r>
            <a:r>
              <a:rPr lang="en-US" sz="1600" dirty="0" smtClean="0"/>
              <a:t>); </a:t>
            </a:r>
            <a:endParaRPr lang="en-US" sz="1600" dirty="0"/>
          </a:p>
          <a:p>
            <a:pPr lvl="3"/>
            <a:r>
              <a:rPr lang="en-US" sz="1600" dirty="0"/>
              <a:t>else { </a:t>
            </a:r>
            <a:r>
              <a:rPr lang="en-US" sz="1600" b="1" dirty="0">
                <a:solidFill>
                  <a:srgbClr val="00B050"/>
                </a:solidFill>
              </a:rPr>
              <a:t>/* Polygon p must be split. */ </a:t>
            </a:r>
          </a:p>
          <a:p>
            <a:pPr lvl="3"/>
            <a:r>
              <a:rPr lang="en-US" sz="1600" dirty="0" smtClean="0"/>
              <a:t>	</a:t>
            </a:r>
            <a:r>
              <a:rPr lang="en-US" sz="1600" dirty="0" err="1" smtClean="0"/>
              <a:t>BSP.splitPoly</a:t>
            </a:r>
            <a:r>
              <a:rPr lang="en-US" sz="1600" dirty="0" smtClean="0"/>
              <a:t> </a:t>
            </a:r>
            <a:r>
              <a:rPr lang="en-US" sz="1600" dirty="0"/>
              <a:t>(p, root, &amp;</a:t>
            </a:r>
            <a:r>
              <a:rPr lang="en-US" sz="1600" dirty="0" err="1" smtClean="0"/>
              <a:t>frontPart</a:t>
            </a:r>
            <a:r>
              <a:rPr lang="en-US" sz="1600" dirty="0"/>
              <a:t>, &amp;</a:t>
            </a:r>
            <a:r>
              <a:rPr lang="en-US" sz="1600" dirty="0" err="1"/>
              <a:t>backPart</a:t>
            </a:r>
            <a:r>
              <a:rPr lang="en-US" sz="1600" dirty="0" smtClean="0"/>
              <a:t>);</a:t>
            </a:r>
            <a:endParaRPr lang="en-US" sz="1600" dirty="0"/>
          </a:p>
          <a:p>
            <a:pPr lvl="3"/>
            <a:r>
              <a:rPr lang="en-US" sz="1600" dirty="0"/>
              <a:t> </a:t>
            </a:r>
            <a:r>
              <a:rPr lang="en-US" sz="1600" dirty="0" smtClean="0"/>
              <a:t>	</a:t>
            </a:r>
            <a:r>
              <a:rPr lang="en-US" sz="1600" dirty="0" err="1" smtClean="0"/>
              <a:t>BSP.addToList</a:t>
            </a:r>
            <a:r>
              <a:rPr lang="en-US" sz="1600" dirty="0" smtClean="0"/>
              <a:t> </a:t>
            </a:r>
            <a:r>
              <a:rPr lang="en-US" sz="1600" dirty="0"/>
              <a:t>{</a:t>
            </a:r>
            <a:r>
              <a:rPr lang="en-US" sz="1600" dirty="0" err="1"/>
              <a:t>frontPart</a:t>
            </a:r>
            <a:r>
              <a:rPr lang="en-US" sz="1600" dirty="0"/>
              <a:t>, &amp;</a:t>
            </a:r>
            <a:r>
              <a:rPr lang="en-US" sz="1600" dirty="0" err="1" smtClean="0"/>
              <a:t>frontList</a:t>
            </a:r>
            <a:r>
              <a:rPr lang="en-US" sz="1600" dirty="0"/>
              <a:t>); </a:t>
            </a:r>
          </a:p>
          <a:p>
            <a:pPr lvl="3"/>
            <a:r>
              <a:rPr lang="en-US" sz="1600" dirty="0" smtClean="0"/>
              <a:t>	</a:t>
            </a:r>
            <a:r>
              <a:rPr lang="en-US" sz="1600" dirty="0" err="1" smtClean="0"/>
              <a:t>BSP.addToList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 err="1"/>
              <a:t>backPart</a:t>
            </a:r>
            <a:r>
              <a:rPr lang="en-US" sz="1600" dirty="0"/>
              <a:t>, &amp;</a:t>
            </a:r>
            <a:r>
              <a:rPr lang="en-US" sz="1600" dirty="0" err="1"/>
              <a:t>backList</a:t>
            </a:r>
            <a:r>
              <a:rPr lang="en-US" sz="1600" dirty="0" smtClean="0"/>
              <a:t>);</a:t>
            </a:r>
            <a:endParaRPr lang="en-US" sz="1600" dirty="0"/>
          </a:p>
          <a:p>
            <a:pPr lvl="2"/>
            <a:r>
              <a:rPr lang="en-US" sz="1600" dirty="0"/>
              <a:t> </a:t>
            </a:r>
            <a:r>
              <a:rPr lang="en-US" sz="1600" dirty="0" smtClean="0"/>
              <a:t>	} </a:t>
            </a:r>
            <a:endParaRPr lang="en-US" sz="1600" dirty="0"/>
          </a:p>
          <a:p>
            <a:pPr lvl="1"/>
            <a:r>
              <a:rPr lang="en-US" sz="1600" dirty="0" smtClean="0"/>
              <a:t>	} </a:t>
            </a:r>
            <a:endParaRPr lang="en-US" sz="1600" dirty="0"/>
          </a:p>
          <a:p>
            <a:pPr lvl="1"/>
            <a:r>
              <a:rPr lang="en-US" sz="1600" dirty="0" smtClean="0"/>
              <a:t>	return </a:t>
            </a:r>
            <a:r>
              <a:rPr lang="en-US" sz="1600" dirty="0" err="1"/>
              <a:t>BSP.combineTree</a:t>
            </a:r>
            <a:r>
              <a:rPr lang="en-US" sz="1600" dirty="0"/>
              <a:t> (</a:t>
            </a:r>
            <a:r>
              <a:rPr lang="en-US" sz="1600" dirty="0" err="1"/>
              <a:t>BSP.makeTree</a:t>
            </a: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frontList</a:t>
            </a:r>
            <a:r>
              <a:rPr lang="en-US" sz="1600" dirty="0"/>
              <a:t>), </a:t>
            </a:r>
          </a:p>
          <a:p>
            <a:pPr lvl="1"/>
            <a:r>
              <a:rPr lang="en-US" sz="1600" dirty="0" smtClean="0"/>
              <a:t>					     root</a:t>
            </a:r>
            <a:r>
              <a:rPr lang="en-US" sz="1600" dirty="0"/>
              <a:t>, </a:t>
            </a:r>
          </a:p>
          <a:p>
            <a:pPr lvl="1"/>
            <a:r>
              <a:rPr lang="en-US" sz="1600" dirty="0" smtClean="0"/>
              <a:t>					     BSP</a:t>
            </a:r>
            <a:r>
              <a:rPr lang="en-US" sz="1600" dirty="0"/>
              <a:t>. </a:t>
            </a:r>
            <a:r>
              <a:rPr lang="en-US" sz="1600" dirty="0" err="1"/>
              <a:t>makeTree</a:t>
            </a:r>
            <a:r>
              <a:rPr lang="en-US" sz="1600" dirty="0"/>
              <a:t> (</a:t>
            </a:r>
            <a:r>
              <a:rPr lang="en-US" sz="1600" dirty="0" err="1"/>
              <a:t>backList</a:t>
            </a:r>
            <a:r>
              <a:rPr lang="en-US" sz="1600" dirty="0"/>
              <a:t>)); </a:t>
            </a:r>
          </a:p>
          <a:p>
            <a:pPr lvl="1"/>
            <a:r>
              <a:rPr lang="en-US" sz="1600" dirty="0"/>
              <a:t>} </a:t>
            </a:r>
          </a:p>
          <a:p>
            <a:r>
              <a:rPr lang="en-US" sz="16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723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8688" y="1690689"/>
            <a:ext cx="7586662" cy="44529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11253">
            <a:off x="4649353" y="3155884"/>
            <a:ext cx="145333" cy="1728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6516076">
            <a:off x="5422983" y="1459475"/>
            <a:ext cx="127332" cy="17287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3408395">
            <a:off x="5864846" y="3860590"/>
            <a:ext cx="158303" cy="172878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4621484">
            <a:off x="2417360" y="3854311"/>
            <a:ext cx="184419" cy="1728788"/>
          </a:xfrm>
          <a:prstGeom prst="rec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060597">
            <a:off x="2477947" y="2088815"/>
            <a:ext cx="128170" cy="17287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49203" y="39322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90145" y="459344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70009" y="194394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77172" y="482427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915067" y="237023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066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</a:rPr>
              <a:t>Visible </a:t>
            </a:r>
            <a:r>
              <a:rPr lang="en-US" sz="2400" b="1" smtClean="0">
                <a:solidFill>
                  <a:srgbClr val="0000FF"/>
                </a:solidFill>
              </a:rPr>
              <a:t>Surface Detection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950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Solid Modeling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Represent the solid object in a 3D space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B-Reps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Subdividing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After completing this lecture, students will be able to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Explain the importance of VSDs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 </a:t>
            </a:r>
            <a:r>
              <a:rPr lang="en-US" dirty="0" smtClean="0"/>
              <a:t>Solve the problem of </a:t>
            </a:r>
            <a:r>
              <a:rPr lang="en-US" dirty="0" err="1" smtClean="0"/>
              <a:t>backface</a:t>
            </a:r>
            <a:r>
              <a:rPr lang="en-US" dirty="0" smtClean="0"/>
              <a:t> culling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32" y="1825625"/>
            <a:ext cx="7425936" cy="4351338"/>
          </a:xfrm>
        </p:spPr>
      </p:pic>
    </p:spTree>
    <p:extLst>
      <p:ext uri="{BB962C8B-B14F-4D97-AF65-F5344CB8AC3E}">
        <p14:creationId xmlns:p14="http://schemas.microsoft.com/office/powerpoint/2010/main" val="360375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 flipV="1">
            <a:off x="1614488" y="2114550"/>
            <a:ext cx="6029325" cy="3071813"/>
          </a:xfrm>
          <a:prstGeom prst="trapezoi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non-intersecting polygon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1687" y="5379391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615112" y="5379391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699824" y="1762126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66282" y="169068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9" name="Isosceles Triangle 8"/>
          <p:cNvSpPr/>
          <p:nvPr/>
        </p:nvSpPr>
        <p:spPr>
          <a:xfrm>
            <a:off x="1412625" y="2214562"/>
            <a:ext cx="4188075" cy="2157413"/>
          </a:xfrm>
          <a:custGeom>
            <a:avLst/>
            <a:gdLst>
              <a:gd name="connsiteX0" fmla="*/ 0 w 4088062"/>
              <a:gd name="connsiteY0" fmla="*/ 1714500 h 1714500"/>
              <a:gd name="connsiteX1" fmla="*/ 2044031 w 4088062"/>
              <a:gd name="connsiteY1" fmla="*/ 0 h 1714500"/>
              <a:gd name="connsiteX2" fmla="*/ 4088062 w 4088062"/>
              <a:gd name="connsiteY2" fmla="*/ 1714500 h 1714500"/>
              <a:gd name="connsiteX3" fmla="*/ 0 w 4088062"/>
              <a:gd name="connsiteY3" fmla="*/ 1714500 h 1714500"/>
              <a:gd name="connsiteX0" fmla="*/ 0 w 4088062"/>
              <a:gd name="connsiteY0" fmla="*/ 1800225 h 1800225"/>
              <a:gd name="connsiteX1" fmla="*/ 3387056 w 4088062"/>
              <a:gd name="connsiteY1" fmla="*/ 0 h 1800225"/>
              <a:gd name="connsiteX2" fmla="*/ 4088062 w 4088062"/>
              <a:gd name="connsiteY2" fmla="*/ 1800225 h 1800225"/>
              <a:gd name="connsiteX3" fmla="*/ 0 w 4088062"/>
              <a:gd name="connsiteY3" fmla="*/ 1800225 h 1800225"/>
              <a:gd name="connsiteX0" fmla="*/ 0 w 4430962"/>
              <a:gd name="connsiteY0" fmla="*/ 1800225 h 1800225"/>
              <a:gd name="connsiteX1" fmla="*/ 3387056 w 4430962"/>
              <a:gd name="connsiteY1" fmla="*/ 0 h 1800225"/>
              <a:gd name="connsiteX2" fmla="*/ 4430962 w 4430962"/>
              <a:gd name="connsiteY2" fmla="*/ 1585913 h 1800225"/>
              <a:gd name="connsiteX3" fmla="*/ 0 w 4430962"/>
              <a:gd name="connsiteY3" fmla="*/ 1800225 h 1800225"/>
              <a:gd name="connsiteX0" fmla="*/ 0 w 4188075"/>
              <a:gd name="connsiteY0" fmla="*/ 2157413 h 2157413"/>
              <a:gd name="connsiteX1" fmla="*/ 3144169 w 4188075"/>
              <a:gd name="connsiteY1" fmla="*/ 0 h 2157413"/>
              <a:gd name="connsiteX2" fmla="*/ 4188075 w 4188075"/>
              <a:gd name="connsiteY2" fmla="*/ 1585913 h 2157413"/>
              <a:gd name="connsiteX3" fmla="*/ 0 w 4188075"/>
              <a:gd name="connsiteY3" fmla="*/ 2157413 h 215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88075" h="2157413">
                <a:moveTo>
                  <a:pt x="0" y="2157413"/>
                </a:moveTo>
                <a:lnTo>
                  <a:pt x="3144169" y="0"/>
                </a:lnTo>
                <a:lnTo>
                  <a:pt x="4188075" y="1585913"/>
                </a:lnTo>
                <a:lnTo>
                  <a:pt x="0" y="2157413"/>
                </a:lnTo>
                <a:close/>
              </a:path>
            </a:pathLst>
          </a:custGeom>
          <a:solidFill>
            <a:srgbClr val="ED7D31">
              <a:alpha val="4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8180" y="422924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377075" y="172179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635489" y="345281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4883" y="3419623"/>
            <a:ext cx="404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597232" y="437197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795397" y="208493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1785939" y="3071251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157539" y="3071251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94925" y="3071251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03383" y="3071251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202842" y="3071251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11728" y="3071251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8"/>
          <p:cNvSpPr/>
          <p:nvPr/>
        </p:nvSpPr>
        <p:spPr>
          <a:xfrm>
            <a:off x="4179289" y="2445543"/>
            <a:ext cx="3302251" cy="2014538"/>
          </a:xfrm>
          <a:custGeom>
            <a:avLst/>
            <a:gdLst>
              <a:gd name="connsiteX0" fmla="*/ 0 w 4088062"/>
              <a:gd name="connsiteY0" fmla="*/ 1714500 h 1714500"/>
              <a:gd name="connsiteX1" fmla="*/ 2044031 w 4088062"/>
              <a:gd name="connsiteY1" fmla="*/ 0 h 1714500"/>
              <a:gd name="connsiteX2" fmla="*/ 4088062 w 4088062"/>
              <a:gd name="connsiteY2" fmla="*/ 1714500 h 1714500"/>
              <a:gd name="connsiteX3" fmla="*/ 0 w 4088062"/>
              <a:gd name="connsiteY3" fmla="*/ 1714500 h 1714500"/>
              <a:gd name="connsiteX0" fmla="*/ 0 w 4088062"/>
              <a:gd name="connsiteY0" fmla="*/ 1800225 h 1800225"/>
              <a:gd name="connsiteX1" fmla="*/ 3387056 w 4088062"/>
              <a:gd name="connsiteY1" fmla="*/ 0 h 1800225"/>
              <a:gd name="connsiteX2" fmla="*/ 4088062 w 4088062"/>
              <a:gd name="connsiteY2" fmla="*/ 1800225 h 1800225"/>
              <a:gd name="connsiteX3" fmla="*/ 0 w 4088062"/>
              <a:gd name="connsiteY3" fmla="*/ 1800225 h 1800225"/>
              <a:gd name="connsiteX0" fmla="*/ 0 w 4430962"/>
              <a:gd name="connsiteY0" fmla="*/ 1800225 h 1800225"/>
              <a:gd name="connsiteX1" fmla="*/ 3387056 w 4430962"/>
              <a:gd name="connsiteY1" fmla="*/ 0 h 1800225"/>
              <a:gd name="connsiteX2" fmla="*/ 4430962 w 4430962"/>
              <a:gd name="connsiteY2" fmla="*/ 1585913 h 1800225"/>
              <a:gd name="connsiteX3" fmla="*/ 0 w 4430962"/>
              <a:gd name="connsiteY3" fmla="*/ 1800225 h 1800225"/>
              <a:gd name="connsiteX0" fmla="*/ 0 w 4188075"/>
              <a:gd name="connsiteY0" fmla="*/ 2157413 h 2157413"/>
              <a:gd name="connsiteX1" fmla="*/ 3144169 w 4188075"/>
              <a:gd name="connsiteY1" fmla="*/ 0 h 2157413"/>
              <a:gd name="connsiteX2" fmla="*/ 4188075 w 4188075"/>
              <a:gd name="connsiteY2" fmla="*/ 1585913 h 2157413"/>
              <a:gd name="connsiteX3" fmla="*/ 0 w 4188075"/>
              <a:gd name="connsiteY3" fmla="*/ 2157413 h 2157413"/>
              <a:gd name="connsiteX0" fmla="*/ 0 w 4188075"/>
              <a:gd name="connsiteY0" fmla="*/ 1928813 h 1928813"/>
              <a:gd name="connsiteX1" fmla="*/ 2858419 w 4188075"/>
              <a:gd name="connsiteY1" fmla="*/ 0 h 1928813"/>
              <a:gd name="connsiteX2" fmla="*/ 4188075 w 4188075"/>
              <a:gd name="connsiteY2" fmla="*/ 1357313 h 1928813"/>
              <a:gd name="connsiteX3" fmla="*/ 0 w 4188075"/>
              <a:gd name="connsiteY3" fmla="*/ 1928813 h 1928813"/>
              <a:gd name="connsiteX0" fmla="*/ 0 w 2945063"/>
              <a:gd name="connsiteY0" fmla="*/ 728663 h 1357313"/>
              <a:gd name="connsiteX1" fmla="*/ 1615407 w 2945063"/>
              <a:gd name="connsiteY1" fmla="*/ 0 h 1357313"/>
              <a:gd name="connsiteX2" fmla="*/ 2945063 w 2945063"/>
              <a:gd name="connsiteY2" fmla="*/ 1357313 h 1357313"/>
              <a:gd name="connsiteX3" fmla="*/ 0 w 2945063"/>
              <a:gd name="connsiteY3" fmla="*/ 728663 h 1357313"/>
              <a:gd name="connsiteX0" fmla="*/ 0 w 3445126"/>
              <a:gd name="connsiteY0" fmla="*/ 728663 h 2014538"/>
              <a:gd name="connsiteX1" fmla="*/ 1615407 w 3445126"/>
              <a:gd name="connsiteY1" fmla="*/ 0 h 2014538"/>
              <a:gd name="connsiteX2" fmla="*/ 3445126 w 3445126"/>
              <a:gd name="connsiteY2" fmla="*/ 2014538 h 2014538"/>
              <a:gd name="connsiteX3" fmla="*/ 0 w 3445126"/>
              <a:gd name="connsiteY3" fmla="*/ 728663 h 2014538"/>
              <a:gd name="connsiteX0" fmla="*/ 0 w 3302251"/>
              <a:gd name="connsiteY0" fmla="*/ 1114426 h 2014538"/>
              <a:gd name="connsiteX1" fmla="*/ 1472532 w 3302251"/>
              <a:gd name="connsiteY1" fmla="*/ 0 h 2014538"/>
              <a:gd name="connsiteX2" fmla="*/ 3302251 w 3302251"/>
              <a:gd name="connsiteY2" fmla="*/ 2014538 h 2014538"/>
              <a:gd name="connsiteX3" fmla="*/ 0 w 3302251"/>
              <a:gd name="connsiteY3" fmla="*/ 1114426 h 201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251" h="2014538">
                <a:moveTo>
                  <a:pt x="0" y="1114426"/>
                </a:moveTo>
                <a:lnTo>
                  <a:pt x="1472532" y="0"/>
                </a:lnTo>
                <a:lnTo>
                  <a:pt x="3302251" y="2014538"/>
                </a:lnTo>
                <a:lnTo>
                  <a:pt x="0" y="1114426"/>
                </a:lnTo>
                <a:close/>
              </a:path>
            </a:pathLst>
          </a:custGeom>
          <a:solidFill>
            <a:srgbClr val="92D050">
              <a:alpha val="4313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205171" y="3143251"/>
            <a:ext cx="701416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93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/>
          <p:cNvSpPr/>
          <p:nvPr/>
        </p:nvSpPr>
        <p:spPr>
          <a:xfrm>
            <a:off x="574372" y="2028824"/>
            <a:ext cx="1905914" cy="1600201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cases of polygon intersection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72013" y="2700338"/>
            <a:ext cx="4057650" cy="6000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43564" y="1870164"/>
            <a:ext cx="685800" cy="41433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503372">
            <a:off x="6415088" y="1606594"/>
            <a:ext cx="571500" cy="4829175"/>
          </a:xfrm>
          <a:prstGeom prst="rec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782944" y="2214563"/>
            <a:ext cx="2800350" cy="2171700"/>
          </a:xfrm>
          <a:custGeom>
            <a:avLst/>
            <a:gdLst>
              <a:gd name="connsiteX0" fmla="*/ 0 w 2586038"/>
              <a:gd name="connsiteY0" fmla="*/ 1857375 h 1857375"/>
              <a:gd name="connsiteX1" fmla="*/ 1293019 w 2586038"/>
              <a:gd name="connsiteY1" fmla="*/ 0 h 1857375"/>
              <a:gd name="connsiteX2" fmla="*/ 2586038 w 2586038"/>
              <a:gd name="connsiteY2" fmla="*/ 1857375 h 1857375"/>
              <a:gd name="connsiteX3" fmla="*/ 0 w 2586038"/>
              <a:gd name="connsiteY3" fmla="*/ 1857375 h 1857375"/>
              <a:gd name="connsiteX0" fmla="*/ 0 w 2957513"/>
              <a:gd name="connsiteY0" fmla="*/ 1857375 h 1857375"/>
              <a:gd name="connsiteX1" fmla="*/ 1293019 w 2957513"/>
              <a:gd name="connsiteY1" fmla="*/ 0 h 1857375"/>
              <a:gd name="connsiteX2" fmla="*/ 2957513 w 2957513"/>
              <a:gd name="connsiteY2" fmla="*/ 1371600 h 1857375"/>
              <a:gd name="connsiteX3" fmla="*/ 0 w 2957513"/>
              <a:gd name="connsiteY3" fmla="*/ 1857375 h 1857375"/>
              <a:gd name="connsiteX0" fmla="*/ 0 w 2800350"/>
              <a:gd name="connsiteY0" fmla="*/ 2171700 h 2171700"/>
              <a:gd name="connsiteX1" fmla="*/ 1135856 w 2800350"/>
              <a:gd name="connsiteY1" fmla="*/ 0 h 2171700"/>
              <a:gd name="connsiteX2" fmla="*/ 2800350 w 2800350"/>
              <a:gd name="connsiteY2" fmla="*/ 1371600 h 2171700"/>
              <a:gd name="connsiteX3" fmla="*/ 0 w 2800350"/>
              <a:gd name="connsiteY3" fmla="*/ 217170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2171700">
                <a:moveTo>
                  <a:pt x="0" y="2171700"/>
                </a:moveTo>
                <a:lnTo>
                  <a:pt x="1135856" y="0"/>
                </a:lnTo>
                <a:lnTo>
                  <a:pt x="2800350" y="1371600"/>
                </a:lnTo>
                <a:lnTo>
                  <a:pt x="0" y="217170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2014538" y="3186114"/>
            <a:ext cx="465748" cy="442912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1908788" y="4710112"/>
            <a:ext cx="1714500" cy="1571625"/>
          </a:xfrm>
          <a:prstGeom prst="cube">
            <a:avLst>
              <a:gd name="adj" fmla="val 4681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2603135" y="4831995"/>
            <a:ext cx="325805" cy="319088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2993048" y="5551574"/>
            <a:ext cx="325805" cy="319088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2255835" y="5711118"/>
            <a:ext cx="325805" cy="319088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3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Depth-Sorting Method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75188"/>
          </a:xfrm>
        </p:spPr>
        <p:txBody>
          <a:bodyPr>
            <a:normAutofit/>
          </a:bodyPr>
          <a:lstStyle/>
          <a:p>
            <a:r>
              <a:rPr lang="en-US" dirty="0" smtClean="0"/>
              <a:t> Uses </a:t>
            </a:r>
            <a:r>
              <a:rPr lang="en-GB" dirty="0"/>
              <a:t> both image-space and object-space </a:t>
            </a:r>
            <a:r>
              <a:rPr lang="en-GB" dirty="0" smtClean="0"/>
              <a:t>operations</a:t>
            </a:r>
          </a:p>
          <a:p>
            <a:endParaRPr lang="en-GB" dirty="0"/>
          </a:p>
          <a:p>
            <a:r>
              <a:rPr lang="en-GB" dirty="0"/>
              <a:t> Surfaces are sorted in order of decreasing </a:t>
            </a:r>
            <a:r>
              <a:rPr lang="en-GB" dirty="0" smtClean="0"/>
              <a:t>depth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Surfaces are scan converted in order, starting with the surface of greatest </a:t>
            </a:r>
            <a:r>
              <a:rPr lang="en-GB" dirty="0"/>
              <a:t>depth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 Sorting operations are carried out in both image and object </a:t>
            </a:r>
            <a:r>
              <a:rPr lang="en-GB" dirty="0" smtClean="0"/>
              <a:t>space</a:t>
            </a:r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The </a:t>
            </a:r>
            <a:r>
              <a:rPr lang="en-GB" dirty="0"/>
              <a:t>scan conversion of the polygon surfaces is performed in image space.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 Painter’s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73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50" y="1454149"/>
            <a:ext cx="5355276" cy="5070745"/>
          </a:xfrm>
        </p:spPr>
      </p:pic>
      <p:grpSp>
        <p:nvGrpSpPr>
          <p:cNvPr id="13" name="Group 12"/>
          <p:cNvGrpSpPr/>
          <p:nvPr/>
        </p:nvGrpSpPr>
        <p:grpSpPr>
          <a:xfrm>
            <a:off x="3028950" y="2600325"/>
            <a:ext cx="3895258" cy="1616868"/>
            <a:chOff x="3028950" y="2600325"/>
            <a:chExt cx="3895258" cy="1616868"/>
          </a:xfrm>
        </p:grpSpPr>
        <p:sp>
          <p:nvSpPr>
            <p:cNvPr id="5" name="TextBox 4"/>
            <p:cNvSpPr txBox="1"/>
            <p:nvPr/>
          </p:nvSpPr>
          <p:spPr>
            <a:xfrm>
              <a:off x="4787084" y="3095109"/>
              <a:ext cx="21371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 depth overlap</a:t>
              </a:r>
              <a:endParaRPr lang="en-US" sz="2000" dirty="0"/>
            </a:p>
          </p:txBody>
        </p:sp>
        <p:cxnSp>
          <p:nvCxnSpPr>
            <p:cNvPr id="7" name="Elbow Connector 6"/>
            <p:cNvCxnSpPr/>
            <p:nvPr/>
          </p:nvCxnSpPr>
          <p:spPr>
            <a:xfrm rot="10800000">
              <a:off x="3028950" y="2600325"/>
              <a:ext cx="2814638" cy="471488"/>
            </a:xfrm>
            <a:prstGeom prst="bentConnector3">
              <a:avLst>
                <a:gd name="adj1" fmla="val 25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>
              <a:stCxn id="5" idx="2"/>
            </p:cNvCxnSpPr>
            <p:nvPr/>
          </p:nvCxnSpPr>
          <p:spPr>
            <a:xfrm rot="5400000">
              <a:off x="4621621" y="2983168"/>
              <a:ext cx="721975" cy="174607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61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24241"/>
            <a:ext cx="7886700" cy="2096553"/>
          </a:xfrm>
        </p:spPr>
      </p:pic>
      <p:sp>
        <p:nvSpPr>
          <p:cNvPr id="5" name="Rectangle 4"/>
          <p:cNvSpPr/>
          <p:nvPr/>
        </p:nvSpPr>
        <p:spPr>
          <a:xfrm>
            <a:off x="517594" y="4147742"/>
            <a:ext cx="4536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1. Do </a:t>
            </a:r>
            <a:r>
              <a:rPr lang="en-US" dirty="0"/>
              <a:t>the polygons’ x extents not overlap? </a:t>
            </a:r>
          </a:p>
        </p:txBody>
      </p:sp>
      <p:sp>
        <p:nvSpPr>
          <p:cNvPr id="6" name="Rectangle 5"/>
          <p:cNvSpPr/>
          <p:nvPr/>
        </p:nvSpPr>
        <p:spPr>
          <a:xfrm>
            <a:off x="517594" y="4593151"/>
            <a:ext cx="4536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 Do </a:t>
            </a:r>
            <a:r>
              <a:rPr lang="en-US" dirty="0"/>
              <a:t>the polygons’ y extents not overlap? </a:t>
            </a:r>
          </a:p>
        </p:txBody>
      </p:sp>
      <p:sp>
        <p:nvSpPr>
          <p:cNvPr id="7" name="Rectangle 6"/>
          <p:cNvSpPr/>
          <p:nvPr/>
        </p:nvSpPr>
        <p:spPr>
          <a:xfrm>
            <a:off x="514350" y="5038559"/>
            <a:ext cx="8383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3. Is </a:t>
            </a:r>
            <a:r>
              <a:rPr lang="en-US" dirty="0"/>
              <a:t>P entirely on the opposite side of Q</a:t>
            </a:r>
            <a:r>
              <a:rPr lang="en-US" dirty="0" smtClean="0"/>
              <a:t>’s </a:t>
            </a:r>
            <a:r>
              <a:rPr lang="en-US" dirty="0"/>
              <a:t>plane from the viewpoint? </a:t>
            </a:r>
          </a:p>
        </p:txBody>
      </p:sp>
      <p:sp>
        <p:nvSpPr>
          <p:cNvPr id="8" name="Rectangle 7"/>
          <p:cNvSpPr/>
          <p:nvPr/>
        </p:nvSpPr>
        <p:spPr>
          <a:xfrm>
            <a:off x="514350" y="5483968"/>
            <a:ext cx="8058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4. Is </a:t>
            </a:r>
            <a:r>
              <a:rPr lang="en-US" dirty="0"/>
              <a:t>Q entirely on the same side of P’s plane as the viewpoint? </a:t>
            </a:r>
          </a:p>
        </p:txBody>
      </p:sp>
      <p:sp>
        <p:nvSpPr>
          <p:cNvPr id="9" name="Rectangle 8"/>
          <p:cNvSpPr/>
          <p:nvPr/>
        </p:nvSpPr>
        <p:spPr>
          <a:xfrm>
            <a:off x="514350" y="5929376"/>
            <a:ext cx="7729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5. Do </a:t>
            </a:r>
            <a:r>
              <a:rPr lang="en-US" dirty="0"/>
              <a:t>the projections of the polygons onto the 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/>
              <a:t>) plane not overlap?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4350" y="3645798"/>
            <a:ext cx="149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Depth Test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16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16717</TotalTime>
  <Words>462</Words>
  <Application>Microsoft Office PowerPoint</Application>
  <PresentationFormat>On-screen Show (4:3)</PresentationFormat>
  <Paragraphs>113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Droid Sans</vt:lpstr>
      <vt:lpstr>Segoe UI</vt:lpstr>
      <vt:lpstr>Wingdings</vt:lpstr>
      <vt:lpstr>Wingdings 3</vt:lpstr>
      <vt:lpstr>Office Theme</vt:lpstr>
      <vt:lpstr>CS552: Computer Graphics</vt:lpstr>
      <vt:lpstr>Recap</vt:lpstr>
      <vt:lpstr>Objective</vt:lpstr>
      <vt:lpstr>Illustration</vt:lpstr>
      <vt:lpstr>Multiple non-intersecting polygon</vt:lpstr>
      <vt:lpstr>Special cases of polygon intersection</vt:lpstr>
      <vt:lpstr>Depth-Sorting Method </vt:lpstr>
      <vt:lpstr>Illustration</vt:lpstr>
      <vt:lpstr>Ambiguity</vt:lpstr>
      <vt:lpstr>Test 1</vt:lpstr>
      <vt:lpstr>Test 2 and 3</vt:lpstr>
      <vt:lpstr>Test 4</vt:lpstr>
      <vt:lpstr>Use of Sorted List</vt:lpstr>
      <vt:lpstr>BSP Tree Method</vt:lpstr>
      <vt:lpstr>Face Priority</vt:lpstr>
      <vt:lpstr>BSP Tree</vt:lpstr>
      <vt:lpstr>Pseudocode</vt:lpstr>
      <vt:lpstr>Illustration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473</cp:revision>
  <cp:lastPrinted>2016-03-16T00:33:24Z</cp:lastPrinted>
  <dcterms:created xsi:type="dcterms:W3CDTF">2015-07-15T04:13:21Z</dcterms:created>
  <dcterms:modified xsi:type="dcterms:W3CDTF">2016-03-30T01:34:03Z</dcterms:modified>
</cp:coreProperties>
</file>