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notesMasterIdLst>
    <p:notesMasterId r:id="rId25"/>
  </p:notesMasterIdLst>
  <p:handoutMasterIdLst>
    <p:handoutMasterId r:id="rId26"/>
  </p:handoutMasterIdLst>
  <p:sldIdLst>
    <p:sldId id="256" r:id="rId2"/>
    <p:sldId id="274" r:id="rId3"/>
    <p:sldId id="275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7" r:id="rId22"/>
    <p:sldId id="318" r:id="rId23"/>
    <p:sldId id="266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y van Dam" initials="avd" lastIdx="3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66"/>
    <a:srgbClr val="92D050"/>
    <a:srgbClr val="ED7D31"/>
    <a:srgbClr val="F43C8F"/>
    <a:srgbClr val="E6F838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91" autoAdjust="0"/>
    <p:restoredTop sz="94434" autoAdjust="0"/>
  </p:normalViewPr>
  <p:slideViewPr>
    <p:cSldViewPr snapToGrid="0">
      <p:cViewPr varScale="1">
        <p:scale>
          <a:sx n="67" d="100"/>
          <a:sy n="67" d="100"/>
        </p:scale>
        <p:origin x="8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E576F-7609-44C6-B09A-51AB25D9D54F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B5B7F-0502-402B-994A-14016919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378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4DDB9-D0E1-4D6C-881F-F350A5C90C9B}" type="datetimeFigureOut">
              <a:rPr lang="en-US" smtClean="0"/>
              <a:t>4/1/2016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E94F6-4247-404F-8692-559D5438C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63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95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2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55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14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2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36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55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31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C0000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5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9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9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 kumimoji="0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74320" lvl="0" indent="-27432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6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5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7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8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4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20000"/>
                </a:solidFill>
                <a:effectLst/>
                <a:uLnTx/>
                <a:uFillTx/>
                <a:latin typeface="Droid Sans"/>
                <a:ea typeface="+mj-ea"/>
                <a:cs typeface="Segoe UI" pitchFamily="34" charset="0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lvl="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0" lang="en-US" sz="3200" b="1" kern="1200" spc="0" baseline="0" dirty="0">
          <a:solidFill>
            <a:srgbClr val="920000"/>
          </a:solidFill>
          <a:latin typeface="+mn-lt"/>
          <a:ea typeface="+mj-ea"/>
          <a:cs typeface="Segoe UI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C00000"/>
        </a:buClr>
        <a:buFont typeface="Courier New" panose="02070309020205020404" pitchFamily="49" charset="0"/>
        <a:buChar char="o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Ø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B050"/>
        </a:buClr>
        <a:buFont typeface="Wingdings" panose="05000000000000000000" pitchFamily="2" charset="2"/>
        <a:buChar char="§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7030A0"/>
        </a:buClr>
        <a:buFont typeface="Arial" panose="020B0604020202020204" pitchFamily="34" charset="0"/>
        <a:buChar char="•"/>
        <a:defRPr kumimoji="0" lang="en-US" sz="2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tmp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467" y="1624639"/>
            <a:ext cx="8207062" cy="2387600"/>
          </a:xfrm>
        </p:spPr>
        <p:txBody>
          <a:bodyPr/>
          <a:lstStyle/>
          <a:p>
            <a:r>
              <a:rPr lang="en-GB" dirty="0" smtClean="0"/>
              <a:t>CS552: Computer Graphics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180445"/>
            <a:ext cx="6858000" cy="16557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Lecture 32: </a:t>
            </a:r>
            <a:r>
              <a:rPr lang="en-US" sz="3200" dirty="0" smtClean="0"/>
              <a:t>Visible Surface Detection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42" y="838247"/>
            <a:ext cx="1636713" cy="17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1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28688" y="1690689"/>
            <a:ext cx="7586662" cy="44529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1611253">
            <a:off x="4649353" y="3155884"/>
            <a:ext cx="145333" cy="1728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6516076">
            <a:off x="5422983" y="1459475"/>
            <a:ext cx="127332" cy="172878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3408395">
            <a:off x="5864846" y="3860590"/>
            <a:ext cx="158303" cy="172878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4621484">
            <a:off x="2417360" y="3854311"/>
            <a:ext cx="184419" cy="1728788"/>
          </a:xfrm>
          <a:prstGeom prst="rect">
            <a:avLst/>
          </a:prstGeom>
          <a:solidFill>
            <a:srgbClr val="FF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6767472">
            <a:off x="2536861" y="2142941"/>
            <a:ext cx="125837" cy="16541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849203" y="393226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490145" y="459344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970009" y="194394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77172" y="482427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15067" y="237023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b="1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3671889" y="1690689"/>
            <a:ext cx="2214562" cy="445293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1"/>
          </p:cNvCxnSpPr>
          <p:nvPr/>
        </p:nvCxnSpPr>
        <p:spPr>
          <a:xfrm flipH="1" flipV="1">
            <a:off x="3886200" y="3557588"/>
            <a:ext cx="770989" cy="42986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769444" y="1752288"/>
            <a:ext cx="336880" cy="65332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526754" y="2274402"/>
            <a:ext cx="336880" cy="65332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809667" y="4622910"/>
            <a:ext cx="317887" cy="107134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970009" y="4691530"/>
            <a:ext cx="569437" cy="82314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2"/>
          </p:cNvCxnSpPr>
          <p:nvPr/>
        </p:nvCxnSpPr>
        <p:spPr>
          <a:xfrm flipH="1" flipV="1">
            <a:off x="928688" y="1987804"/>
            <a:ext cx="3738722" cy="60340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928688" y="2225107"/>
            <a:ext cx="4622924" cy="74610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928688" y="2508181"/>
            <a:ext cx="5397509" cy="87111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928688" y="2649640"/>
            <a:ext cx="2415807" cy="667184"/>
            <a:chOff x="928688" y="2649640"/>
            <a:chExt cx="2415807" cy="667184"/>
          </a:xfrm>
        </p:grpSpPr>
        <p:cxnSp>
          <p:nvCxnSpPr>
            <p:cNvPr id="26" name="Straight Connector 25"/>
            <p:cNvCxnSpPr>
              <a:stCxn id="9" idx="2"/>
            </p:cNvCxnSpPr>
            <p:nvPr/>
          </p:nvCxnSpPr>
          <p:spPr>
            <a:xfrm flipH="1">
              <a:off x="928688" y="2649640"/>
              <a:ext cx="908576" cy="10814"/>
            </a:xfrm>
            <a:prstGeom prst="line">
              <a:avLst/>
            </a:prstGeom>
            <a:ln w="28575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954475" y="3288378"/>
              <a:ext cx="2390020" cy="28446"/>
            </a:xfrm>
            <a:prstGeom prst="line">
              <a:avLst/>
            </a:prstGeom>
            <a:ln w="28575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921297" y="3269034"/>
            <a:ext cx="4180941" cy="1569775"/>
            <a:chOff x="921297" y="3269034"/>
            <a:chExt cx="4180941" cy="1569775"/>
          </a:xfrm>
        </p:grpSpPr>
        <p:cxnSp>
          <p:nvCxnSpPr>
            <p:cNvPr id="31" name="Straight Connector 30"/>
            <p:cNvCxnSpPr/>
            <p:nvPr/>
          </p:nvCxnSpPr>
          <p:spPr>
            <a:xfrm flipH="1" flipV="1">
              <a:off x="921297" y="3269034"/>
              <a:ext cx="4180941" cy="253"/>
            </a:xfrm>
            <a:prstGeom prst="line">
              <a:avLst/>
            </a:prstGeom>
            <a:ln w="28575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928688" y="4799300"/>
              <a:ext cx="3319460" cy="39509"/>
            </a:xfrm>
            <a:prstGeom prst="line">
              <a:avLst/>
            </a:prstGeom>
            <a:ln w="28575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849839" y="4524623"/>
            <a:ext cx="2502054" cy="406263"/>
            <a:chOff x="849839" y="4524623"/>
            <a:chExt cx="2502054" cy="406263"/>
          </a:xfrm>
        </p:grpSpPr>
        <p:cxnSp>
          <p:nvCxnSpPr>
            <p:cNvPr id="35" name="Straight Connector 34"/>
            <p:cNvCxnSpPr>
              <a:stCxn id="8" idx="0"/>
            </p:cNvCxnSpPr>
            <p:nvPr/>
          </p:nvCxnSpPr>
          <p:spPr>
            <a:xfrm flipH="1">
              <a:off x="849839" y="4524623"/>
              <a:ext cx="2502054" cy="41730"/>
            </a:xfrm>
            <a:prstGeom prst="line">
              <a:avLst/>
            </a:prstGeom>
            <a:ln w="28575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8" idx="2"/>
            </p:cNvCxnSpPr>
            <p:nvPr/>
          </p:nvCxnSpPr>
          <p:spPr>
            <a:xfrm flipH="1">
              <a:off x="928688" y="4912788"/>
              <a:ext cx="738558" cy="18098"/>
            </a:xfrm>
            <a:prstGeom prst="line">
              <a:avLst/>
            </a:prstGeom>
            <a:ln w="28575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Straight Connector 39"/>
          <p:cNvCxnSpPr>
            <a:stCxn id="7" idx="0"/>
          </p:cNvCxnSpPr>
          <p:nvPr/>
        </p:nvCxnSpPr>
        <p:spPr>
          <a:xfrm flipH="1">
            <a:off x="928688" y="4251757"/>
            <a:ext cx="5738658" cy="34493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7" idx="2"/>
          </p:cNvCxnSpPr>
          <p:nvPr/>
        </p:nvCxnSpPr>
        <p:spPr>
          <a:xfrm flipH="1">
            <a:off x="921297" y="5198212"/>
            <a:ext cx="4299352" cy="41660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ight Arrow 50"/>
          <p:cNvSpPr/>
          <p:nvPr/>
        </p:nvSpPr>
        <p:spPr>
          <a:xfrm>
            <a:off x="919654" y="3632038"/>
            <a:ext cx="862978" cy="353984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Heptagon 51"/>
          <p:cNvSpPr/>
          <p:nvPr/>
        </p:nvSpPr>
        <p:spPr>
          <a:xfrm>
            <a:off x="6815619" y="3940830"/>
            <a:ext cx="583793" cy="583793"/>
          </a:xfrm>
          <a:prstGeom prst="heptagon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3" name="Heptagon 52"/>
          <p:cNvSpPr/>
          <p:nvPr/>
        </p:nvSpPr>
        <p:spPr>
          <a:xfrm>
            <a:off x="6397234" y="2225107"/>
            <a:ext cx="583793" cy="583793"/>
          </a:xfrm>
          <a:prstGeom prst="heptagon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4" name="Heptagon 53"/>
          <p:cNvSpPr/>
          <p:nvPr/>
        </p:nvSpPr>
        <p:spPr>
          <a:xfrm>
            <a:off x="5177316" y="3348004"/>
            <a:ext cx="583793" cy="583793"/>
          </a:xfrm>
          <a:prstGeom prst="heptagon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5" name="Heptagon 54"/>
          <p:cNvSpPr/>
          <p:nvPr/>
        </p:nvSpPr>
        <p:spPr>
          <a:xfrm>
            <a:off x="4928752" y="1441976"/>
            <a:ext cx="583793" cy="583793"/>
          </a:xfrm>
          <a:prstGeom prst="heptagon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4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6" name="Heptagon 55"/>
          <p:cNvSpPr/>
          <p:nvPr/>
        </p:nvSpPr>
        <p:spPr>
          <a:xfrm>
            <a:off x="3264268" y="2606235"/>
            <a:ext cx="583793" cy="583793"/>
          </a:xfrm>
          <a:prstGeom prst="heptagon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5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7" name="Heptagon 56"/>
          <p:cNvSpPr/>
          <p:nvPr/>
        </p:nvSpPr>
        <p:spPr>
          <a:xfrm>
            <a:off x="3445905" y="4198602"/>
            <a:ext cx="583793" cy="583793"/>
          </a:xfrm>
          <a:prstGeom prst="heptagon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6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53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Area-subdivision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Follow </a:t>
            </a:r>
            <a:r>
              <a:rPr lang="en-US" dirty="0"/>
              <a:t>the divide-and-conquer strategy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GB" dirty="0" smtClean="0"/>
              <a:t>Spatial partitioning </a:t>
            </a:r>
            <a:r>
              <a:rPr lang="en-GB" dirty="0"/>
              <a:t>in the projection plane. </a:t>
            </a:r>
            <a:endParaRPr lang="en-GB" dirty="0" smtClean="0"/>
          </a:p>
          <a:p>
            <a:endParaRPr lang="en-GB" dirty="0"/>
          </a:p>
          <a:p>
            <a:r>
              <a:rPr lang="en-GB" dirty="0"/>
              <a:t> An area of the projected image is examined. </a:t>
            </a:r>
            <a:endParaRPr lang="en-GB" dirty="0" smtClean="0"/>
          </a:p>
          <a:p>
            <a:endParaRPr lang="en-GB" dirty="0"/>
          </a:p>
          <a:p>
            <a:r>
              <a:rPr lang="en-GB" dirty="0"/>
              <a:t> This approach exploits area coherence,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7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Warnock's </a:t>
            </a:r>
            <a:r>
              <a:rPr lang="en-US" dirty="0"/>
              <a:t>Algorithm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489075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GB" dirty="0" smtClean="0"/>
              <a:t>Subdivides </a:t>
            </a:r>
            <a:r>
              <a:rPr lang="en-GB" dirty="0"/>
              <a:t>each area </a:t>
            </a:r>
            <a:r>
              <a:rPr lang="en-GB" dirty="0" smtClean="0"/>
              <a:t>into </a:t>
            </a:r>
            <a:r>
              <a:rPr lang="en-GB" dirty="0"/>
              <a:t>four equal squares. </a:t>
            </a:r>
            <a:endParaRPr lang="en-GB" dirty="0" smtClean="0"/>
          </a:p>
          <a:p>
            <a:endParaRPr lang="en-GB" dirty="0"/>
          </a:p>
          <a:p>
            <a:r>
              <a:rPr lang="en-GB" dirty="0"/>
              <a:t> </a:t>
            </a:r>
            <a:r>
              <a:rPr lang="en-GB" dirty="0" smtClean="0"/>
              <a:t>The </a:t>
            </a:r>
            <a:r>
              <a:rPr lang="en-GB" dirty="0"/>
              <a:t>projection of </a:t>
            </a:r>
            <a:r>
              <a:rPr lang="en-GB" dirty="0" smtClean="0"/>
              <a:t>each </a:t>
            </a:r>
            <a:r>
              <a:rPr lang="en-GB" dirty="0"/>
              <a:t>polygon has one of four relationships to the area of interest </a:t>
            </a:r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049987"/>
            <a:ext cx="2343150" cy="2184420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084" y="3527484"/>
            <a:ext cx="1485214" cy="2706923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439" y="4272067"/>
            <a:ext cx="1343077" cy="1962340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692" y="3135379"/>
            <a:ext cx="1758677" cy="309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78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GB" dirty="0"/>
              <a:t>All the polygons are disjoint from the area. </a:t>
            </a:r>
            <a:endParaRPr lang="en-GB" dirty="0" smtClean="0"/>
          </a:p>
          <a:p>
            <a:pPr marL="800100" lvl="1" indent="-457200">
              <a:buFont typeface="+mj-lt"/>
              <a:buAutoNum type="arabicPeriod"/>
            </a:pPr>
            <a:r>
              <a:rPr lang="en-GB" dirty="0" smtClean="0"/>
              <a:t>The </a:t>
            </a:r>
            <a:r>
              <a:rPr lang="en-GB" dirty="0"/>
              <a:t>background </a:t>
            </a:r>
            <a:r>
              <a:rPr lang="en-GB" dirty="0" err="1"/>
              <a:t>color</a:t>
            </a:r>
            <a:r>
              <a:rPr lang="en-GB" dirty="0"/>
              <a:t> can be displayed in </a:t>
            </a:r>
            <a:r>
              <a:rPr lang="en-GB" dirty="0" smtClean="0"/>
              <a:t>the </a:t>
            </a:r>
            <a:r>
              <a:rPr lang="en-GB" dirty="0"/>
              <a:t>area.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There is only one intersecting or only one contained polygon</a:t>
            </a:r>
            <a:r>
              <a:rPr lang="en-GB" dirty="0" smtClean="0"/>
              <a:t>.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GB" dirty="0" smtClean="0"/>
              <a:t>The </a:t>
            </a:r>
            <a:r>
              <a:rPr lang="en-GB" dirty="0"/>
              <a:t>area is first filled </a:t>
            </a:r>
            <a:r>
              <a:rPr lang="en-GB" dirty="0" smtClean="0"/>
              <a:t>with </a:t>
            </a:r>
            <a:r>
              <a:rPr lang="en-GB" dirty="0"/>
              <a:t>the background </a:t>
            </a:r>
            <a:r>
              <a:rPr lang="en-GB" dirty="0" err="1"/>
              <a:t>color</a:t>
            </a:r>
            <a:r>
              <a:rPr lang="en-GB" dirty="0"/>
              <a:t>, and </a:t>
            </a:r>
            <a:endParaRPr lang="en-GB" dirty="0" smtClean="0"/>
          </a:p>
          <a:p>
            <a:pPr marL="800100" lvl="1" indent="-457200">
              <a:buFont typeface="+mj-lt"/>
              <a:buAutoNum type="arabicPeriod"/>
            </a:pPr>
            <a:r>
              <a:rPr lang="en-GB" dirty="0" smtClean="0"/>
              <a:t>then </a:t>
            </a:r>
            <a:r>
              <a:rPr lang="en-GB" dirty="0"/>
              <a:t>the part of the polygon contained in the area is </a:t>
            </a:r>
            <a:r>
              <a:rPr lang="en-GB" dirty="0" smtClean="0"/>
              <a:t>scan-converted</a:t>
            </a:r>
            <a:r>
              <a:rPr lang="en-GB" dirty="0"/>
              <a:t>.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There is a single surrounding polygon, but no intersecting or contained polygons. </a:t>
            </a:r>
            <a:endParaRPr lang="en-GB" dirty="0" smtClean="0"/>
          </a:p>
          <a:p>
            <a:pPr marL="800100" lvl="1" indent="-457200">
              <a:buFont typeface="+mj-lt"/>
              <a:buAutoNum type="arabicPeriod"/>
            </a:pPr>
            <a:r>
              <a:rPr lang="en-GB" dirty="0" smtClean="0"/>
              <a:t>The area </a:t>
            </a:r>
            <a:r>
              <a:rPr lang="en-GB" dirty="0"/>
              <a:t>is filled with the </a:t>
            </a:r>
            <a:r>
              <a:rPr lang="en-GB" dirty="0" err="1"/>
              <a:t>color</a:t>
            </a:r>
            <a:r>
              <a:rPr lang="en-GB" dirty="0"/>
              <a:t> of the surrounding </a:t>
            </a:r>
            <a:endParaRPr lang="en-GB" dirty="0" smtClean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 More than one polygon is intersecting, contained in, or surrounding the area, but one is </a:t>
            </a:r>
            <a:r>
              <a:rPr lang="en-GB" dirty="0" smtClean="0"/>
              <a:t>a </a:t>
            </a:r>
            <a:r>
              <a:rPr lang="en-GB" dirty="0"/>
              <a:t>surrounding polygon that is in front of all the other polygons. </a:t>
            </a:r>
          </a:p>
        </p:txBody>
      </p:sp>
    </p:spTree>
    <p:extLst>
      <p:ext uri="{BB962C8B-B14F-4D97-AF65-F5344CB8AC3E}">
        <p14:creationId xmlns:p14="http://schemas.microsoft.com/office/powerpoint/2010/main" val="23456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24" y="1690689"/>
            <a:ext cx="4601217" cy="3124636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41" y="1690689"/>
            <a:ext cx="4267796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6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585" y="1325562"/>
            <a:ext cx="5287903" cy="5259269"/>
          </a:xfrm>
        </p:spPr>
      </p:pic>
    </p:spTree>
    <p:extLst>
      <p:ext uri="{BB962C8B-B14F-4D97-AF65-F5344CB8AC3E}">
        <p14:creationId xmlns:p14="http://schemas.microsoft.com/office/powerpoint/2010/main" val="27962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070" y="1354137"/>
            <a:ext cx="5336568" cy="5259367"/>
          </a:xfrm>
        </p:spPr>
      </p:pic>
    </p:spTree>
    <p:extLst>
      <p:ext uri="{BB962C8B-B14F-4D97-AF65-F5344CB8AC3E}">
        <p14:creationId xmlns:p14="http://schemas.microsoft.com/office/powerpoint/2010/main" val="320141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Weiler</a:t>
            </a:r>
            <a:r>
              <a:rPr lang="en-US" dirty="0" smtClean="0"/>
              <a:t>- Atherton </a:t>
            </a:r>
            <a:r>
              <a:rPr lang="en-US" dirty="0"/>
              <a:t>Algorithm 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707" y="1690689"/>
            <a:ext cx="4734586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58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Weiler</a:t>
            </a:r>
            <a:r>
              <a:rPr lang="en-US" dirty="0" smtClean="0"/>
              <a:t>- Atherton </a:t>
            </a:r>
            <a:r>
              <a:rPr lang="en-US" dirty="0"/>
              <a:t>Algorithm 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523" y="1533231"/>
            <a:ext cx="4324954" cy="422016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43125" y="4229100"/>
            <a:ext cx="571500" cy="4714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9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Weiler</a:t>
            </a:r>
            <a:r>
              <a:rPr lang="en-US" dirty="0" smtClean="0"/>
              <a:t>- Atherton </a:t>
            </a:r>
            <a:r>
              <a:rPr lang="en-US" dirty="0"/>
              <a:t>Algorithm 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076" y="1809506"/>
            <a:ext cx="3381847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24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950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 Solid Modeling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Represent the solid object in a 3D space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B-Reps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Subdividing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25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Weiler</a:t>
            </a:r>
            <a:r>
              <a:rPr lang="en-US" dirty="0"/>
              <a:t>- Atherton Algorithm 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181" y="2086502"/>
            <a:ext cx="4391638" cy="3829584"/>
          </a:xfrm>
        </p:spPr>
      </p:pic>
    </p:spTree>
    <p:extLst>
      <p:ext uri="{BB962C8B-B14F-4D97-AF65-F5344CB8AC3E}">
        <p14:creationId xmlns:p14="http://schemas.microsoft.com/office/powerpoint/2010/main" val="176412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Weiler</a:t>
            </a:r>
            <a:r>
              <a:rPr lang="en-US" dirty="0"/>
              <a:t>- Atherton Algorithm </a:t>
            </a:r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418" y="2010291"/>
            <a:ext cx="4401164" cy="3982006"/>
          </a:xfrm>
        </p:spPr>
      </p:pic>
    </p:spTree>
    <p:extLst>
      <p:ext uri="{BB962C8B-B14F-4D97-AF65-F5344CB8AC3E}">
        <p14:creationId xmlns:p14="http://schemas.microsoft.com/office/powerpoint/2010/main" val="358959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Weiler</a:t>
            </a:r>
            <a:r>
              <a:rPr lang="en-US" dirty="0"/>
              <a:t>- Atherton Algorithm </a:t>
            </a:r>
          </a:p>
        </p:txBody>
      </p:sp>
      <p:pic>
        <p:nvPicPr>
          <p:cNvPr id="9" name="Content Placeholder 8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918" y="2010291"/>
            <a:ext cx="4220164" cy="3982006"/>
          </a:xfrm>
        </p:spPr>
      </p:pic>
    </p:spTree>
    <p:extLst>
      <p:ext uri="{BB962C8B-B14F-4D97-AF65-F5344CB8AC3E}">
        <p14:creationId xmlns:p14="http://schemas.microsoft.com/office/powerpoint/2010/main" val="12500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Next Lecture: </a:t>
            </a:r>
            <a:r>
              <a:rPr lang="en-US" sz="2400" b="1" dirty="0" smtClean="0">
                <a:solidFill>
                  <a:srgbClr val="0000FF"/>
                </a:solidFill>
              </a:rPr>
              <a:t>Illumination and Shading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52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After completing this lecture, students will be able to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Explain the importance of VSDs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 </a:t>
            </a:r>
            <a:r>
              <a:rPr lang="en-US" dirty="0" smtClean="0"/>
              <a:t>Solve the problem of </a:t>
            </a:r>
            <a:r>
              <a:rPr lang="en-US" dirty="0" err="1" smtClean="0"/>
              <a:t>backface</a:t>
            </a:r>
            <a:r>
              <a:rPr lang="en-US" dirty="0" smtClean="0"/>
              <a:t> culling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89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BSP Tree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Extremely </a:t>
            </a:r>
            <a:r>
              <a:rPr lang="en-US" dirty="0"/>
              <a:t>efficient method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GB" dirty="0" smtClean="0"/>
              <a:t>Calculates </a:t>
            </a:r>
            <a:r>
              <a:rPr lang="en-GB" dirty="0"/>
              <a:t>the visibility </a:t>
            </a:r>
            <a:r>
              <a:rPr lang="en-GB" dirty="0" smtClean="0"/>
              <a:t>relationships </a:t>
            </a:r>
            <a:r>
              <a:rPr lang="en-GB" dirty="0"/>
              <a:t>among a static group of 3D polygons </a:t>
            </a:r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The viewpoint can be arbitrary</a:t>
            </a:r>
          </a:p>
          <a:p>
            <a:r>
              <a:rPr lang="en-GB" dirty="0"/>
              <a:t> </a:t>
            </a:r>
            <a:r>
              <a:rPr lang="en-GB" dirty="0" smtClean="0"/>
              <a:t>Environments </a:t>
            </a:r>
            <a:r>
              <a:rPr lang="en-GB" dirty="0"/>
              <a:t>can be viewed as being composed of clusters 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740789"/>
            <a:ext cx="3429286" cy="2845748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936" y="3606240"/>
            <a:ext cx="4586002" cy="32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35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 Priority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90689"/>
            <a:ext cx="7886700" cy="3556747"/>
          </a:xfrm>
        </p:spPr>
      </p:pic>
    </p:spTree>
    <p:extLst>
      <p:ext uri="{BB962C8B-B14F-4D97-AF65-F5344CB8AC3E}">
        <p14:creationId xmlns:p14="http://schemas.microsoft.com/office/powerpoint/2010/main" val="419601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BSP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GB" dirty="0"/>
              <a:t>The BSP tree’s root is a polygon </a:t>
            </a:r>
            <a:r>
              <a:rPr lang="en-GB" dirty="0" smtClean="0"/>
              <a:t>selected from </a:t>
            </a:r>
            <a:r>
              <a:rPr lang="en-GB" dirty="0"/>
              <a:t>those to be </a:t>
            </a:r>
            <a:r>
              <a:rPr lang="en-GB" dirty="0" smtClean="0"/>
              <a:t>displayed</a:t>
            </a:r>
            <a:endParaRPr lang="en-GB" dirty="0"/>
          </a:p>
          <a:p>
            <a:endParaRPr lang="en-GB" dirty="0" smtClean="0"/>
          </a:p>
          <a:p>
            <a:r>
              <a:rPr lang="en-GB" dirty="0"/>
              <a:t> The </a:t>
            </a:r>
            <a:r>
              <a:rPr lang="en-GB" dirty="0" smtClean="0"/>
              <a:t>root </a:t>
            </a:r>
            <a:r>
              <a:rPr lang="en-GB" dirty="0"/>
              <a:t>polygon is used to partition the environment into </a:t>
            </a:r>
            <a:r>
              <a:rPr lang="en-GB" b="1" dirty="0" smtClean="0">
                <a:solidFill>
                  <a:srgbClr val="0000FF"/>
                </a:solidFill>
              </a:rPr>
              <a:t>two half-spaces</a:t>
            </a:r>
            <a:r>
              <a:rPr lang="en-GB" b="1" dirty="0">
                <a:solidFill>
                  <a:srgbClr val="0000FF"/>
                </a:solidFill>
              </a:rPr>
              <a:t>. </a:t>
            </a:r>
            <a:endParaRPr lang="en-GB" b="1" dirty="0" smtClean="0">
              <a:solidFill>
                <a:srgbClr val="0000FF"/>
              </a:solidFill>
            </a:endParaRPr>
          </a:p>
          <a:p>
            <a:endParaRPr lang="en-GB" b="1" dirty="0" smtClean="0">
              <a:solidFill>
                <a:srgbClr val="0000FF"/>
              </a:solidFill>
            </a:endParaRPr>
          </a:p>
          <a:p>
            <a:r>
              <a:rPr lang="en-GB" b="1" dirty="0">
                <a:solidFill>
                  <a:srgbClr val="0000FF"/>
                </a:solidFill>
              </a:rPr>
              <a:t> </a:t>
            </a:r>
            <a:r>
              <a:rPr lang="en-GB" b="1" dirty="0" smtClean="0">
                <a:solidFill>
                  <a:srgbClr val="0000FF"/>
                </a:solidFill>
              </a:rPr>
              <a:t>Front-face and Back Face </a:t>
            </a:r>
            <a:endParaRPr lang="en-GB" b="1" dirty="0" smtClean="0"/>
          </a:p>
          <a:p>
            <a:endParaRPr lang="en-GB" b="1" dirty="0">
              <a:solidFill>
                <a:srgbClr val="0000FF"/>
              </a:solidFill>
            </a:endParaRPr>
          </a:p>
          <a:p>
            <a:r>
              <a:rPr lang="en-GB" b="1" dirty="0" smtClean="0">
                <a:solidFill>
                  <a:srgbClr val="0000FF"/>
                </a:solidFill>
              </a:rPr>
              <a:t> </a:t>
            </a:r>
            <a:r>
              <a:rPr lang="en-GB" dirty="0" smtClean="0"/>
              <a:t>Recursively partition the space till a single polygon is remaining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58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79614"/>
            <a:ext cx="7886700" cy="1325563"/>
          </a:xfrm>
        </p:spPr>
        <p:txBody>
          <a:bodyPr/>
          <a:lstStyle/>
          <a:p>
            <a:r>
              <a:rPr lang="en-US" dirty="0" smtClean="0"/>
              <a:t>Pseudocode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57463" y="117693"/>
            <a:ext cx="622935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BSP_ tree *</a:t>
            </a:r>
            <a:r>
              <a:rPr lang="en-US" sz="1600" dirty="0" err="1"/>
              <a:t>BSP_makeTree</a:t>
            </a:r>
            <a:r>
              <a:rPr lang="en-US" sz="1600" dirty="0"/>
              <a:t> (polygon *</a:t>
            </a:r>
            <a:r>
              <a:rPr lang="en-US" sz="1600" dirty="0" err="1"/>
              <a:t>polyList</a:t>
            </a:r>
            <a:r>
              <a:rPr lang="en-US" sz="1600" dirty="0"/>
              <a:t>) </a:t>
            </a:r>
          </a:p>
          <a:p>
            <a:r>
              <a:rPr lang="en-US" sz="1600" dirty="0"/>
              <a:t>{ </a:t>
            </a:r>
          </a:p>
          <a:p>
            <a:pPr lvl="1"/>
            <a:r>
              <a:rPr lang="en-US" sz="1600" dirty="0"/>
              <a:t>polygon roof, </a:t>
            </a:r>
          </a:p>
          <a:p>
            <a:pPr lvl="1"/>
            <a:r>
              <a:rPr lang="en-US" sz="1600" dirty="0"/>
              <a:t>polygon </a:t>
            </a:r>
            <a:r>
              <a:rPr lang="en-US" sz="1600" dirty="0" smtClean="0"/>
              <a:t>*</a:t>
            </a:r>
            <a:r>
              <a:rPr lang="en-US" sz="1600" dirty="0" err="1" smtClean="0"/>
              <a:t>backList</a:t>
            </a:r>
            <a:r>
              <a:rPr lang="en-US" sz="1600" dirty="0"/>
              <a:t>, *</a:t>
            </a:r>
            <a:r>
              <a:rPr lang="en-US" sz="1600" dirty="0" err="1" smtClean="0"/>
              <a:t>frontList</a:t>
            </a:r>
            <a:r>
              <a:rPr lang="en-US" sz="1600" dirty="0" smtClean="0"/>
              <a:t>;</a:t>
            </a:r>
            <a:endParaRPr lang="en-US" sz="1600" dirty="0"/>
          </a:p>
          <a:p>
            <a:pPr lvl="1"/>
            <a:r>
              <a:rPr lang="en-US" sz="1600" dirty="0" smtClean="0"/>
              <a:t>polygon </a:t>
            </a:r>
            <a:r>
              <a:rPr lang="en-US" sz="1600" dirty="0"/>
              <a:t>p, </a:t>
            </a:r>
            <a:r>
              <a:rPr lang="en-US" sz="1600" dirty="0" err="1"/>
              <a:t>backPart</a:t>
            </a:r>
            <a:r>
              <a:rPr lang="en-US" sz="1600" dirty="0" smtClean="0"/>
              <a:t>, </a:t>
            </a:r>
            <a:r>
              <a:rPr lang="en-US" sz="1600" dirty="0" err="1" smtClean="0"/>
              <a:t>frontPart</a:t>
            </a:r>
            <a:r>
              <a:rPr lang="en-US" sz="1600" dirty="0"/>
              <a:t>; </a:t>
            </a:r>
            <a:endParaRPr lang="en-US" sz="1600" dirty="0" smtClean="0"/>
          </a:p>
          <a:p>
            <a:pPr lvl="1"/>
            <a:r>
              <a:rPr lang="en-US" sz="1600" dirty="0" smtClean="0"/>
              <a:t>if </a:t>
            </a:r>
            <a:r>
              <a:rPr lang="en-US" sz="1600" dirty="0"/>
              <a:t>{</a:t>
            </a:r>
            <a:r>
              <a:rPr lang="en-US" sz="1600" dirty="0" err="1"/>
              <a:t>polyList</a:t>
            </a:r>
            <a:r>
              <a:rPr lang="en-US" sz="1600" dirty="0"/>
              <a:t> == NULL) </a:t>
            </a:r>
          </a:p>
          <a:p>
            <a:pPr lvl="1"/>
            <a:r>
              <a:rPr lang="en-US" sz="1600" dirty="0" smtClean="0"/>
              <a:t>	return </a:t>
            </a:r>
            <a:r>
              <a:rPr lang="en-US" sz="1600" dirty="0"/>
              <a:t>NULL; </a:t>
            </a:r>
          </a:p>
          <a:p>
            <a:pPr lvl="1"/>
            <a:r>
              <a:rPr lang="en-US" sz="1600" dirty="0"/>
              <a:t>else { </a:t>
            </a:r>
          </a:p>
          <a:p>
            <a:pPr lvl="2"/>
            <a:r>
              <a:rPr lang="en-US" sz="1600" dirty="0"/>
              <a:t>root = </a:t>
            </a:r>
            <a:r>
              <a:rPr lang="en-US" sz="1600" dirty="0" err="1"/>
              <a:t>BSP.selectAndRemovePoly</a:t>
            </a:r>
            <a:r>
              <a:rPr lang="en-US" sz="1600" dirty="0"/>
              <a:t> </a:t>
            </a:r>
            <a:r>
              <a:rPr lang="en-US" sz="1600" dirty="0" smtClean="0"/>
              <a:t>(&amp;</a:t>
            </a:r>
            <a:r>
              <a:rPr lang="en-US" sz="1600" dirty="0" err="1" smtClean="0"/>
              <a:t>polyList</a:t>
            </a:r>
            <a:r>
              <a:rPr lang="en-US" sz="1600" dirty="0" smtClean="0"/>
              <a:t>); </a:t>
            </a:r>
            <a:endParaRPr lang="en-US" sz="1600" dirty="0"/>
          </a:p>
          <a:p>
            <a:pPr lvl="2"/>
            <a:r>
              <a:rPr lang="en-US" sz="1600" dirty="0" err="1"/>
              <a:t>backList</a:t>
            </a:r>
            <a:r>
              <a:rPr lang="en-US" sz="1600" dirty="0"/>
              <a:t> = NULL; </a:t>
            </a:r>
          </a:p>
          <a:p>
            <a:pPr lvl="2"/>
            <a:r>
              <a:rPr lang="en-US" sz="1600" dirty="0" err="1"/>
              <a:t>frontList</a:t>
            </a:r>
            <a:r>
              <a:rPr lang="en-US" sz="1600" dirty="0"/>
              <a:t> </a:t>
            </a:r>
            <a:r>
              <a:rPr lang="en-US" sz="1600" dirty="0" smtClean="0"/>
              <a:t>= </a:t>
            </a:r>
            <a:r>
              <a:rPr lang="en-US" sz="1600" dirty="0"/>
              <a:t>NULL; </a:t>
            </a:r>
          </a:p>
          <a:p>
            <a:pPr lvl="2"/>
            <a:r>
              <a:rPr lang="en-US" sz="1600" dirty="0"/>
              <a:t>for (each remaining polygon p in </a:t>
            </a:r>
            <a:r>
              <a:rPr lang="en-US" sz="1600" dirty="0" err="1"/>
              <a:t>polyList</a:t>
            </a:r>
            <a:r>
              <a:rPr lang="en-US" sz="1600" dirty="0"/>
              <a:t>) { </a:t>
            </a:r>
          </a:p>
          <a:p>
            <a:pPr lvl="3"/>
            <a:r>
              <a:rPr lang="en-US" sz="1600" dirty="0"/>
              <a:t>if (polygon p in front of root) </a:t>
            </a:r>
          </a:p>
          <a:p>
            <a:pPr lvl="3"/>
            <a:r>
              <a:rPr lang="en-US" sz="1600" dirty="0" smtClean="0"/>
              <a:t>	</a:t>
            </a:r>
            <a:r>
              <a:rPr lang="en-US" sz="1600" dirty="0" err="1" smtClean="0"/>
              <a:t>BSP.addToList</a:t>
            </a:r>
            <a:r>
              <a:rPr lang="en-US" sz="1600" dirty="0" smtClean="0"/>
              <a:t> </a:t>
            </a:r>
            <a:r>
              <a:rPr lang="en-US" sz="1600" dirty="0"/>
              <a:t>(p, &amp;</a:t>
            </a:r>
            <a:r>
              <a:rPr lang="en-US" sz="1600" dirty="0" err="1"/>
              <a:t>frontList</a:t>
            </a:r>
            <a:r>
              <a:rPr lang="en-US" sz="1600" dirty="0" smtClean="0"/>
              <a:t>);</a:t>
            </a:r>
            <a:endParaRPr lang="en-US" sz="1600" dirty="0"/>
          </a:p>
          <a:p>
            <a:pPr lvl="3"/>
            <a:r>
              <a:rPr lang="en-US" sz="1600" dirty="0"/>
              <a:t>else if (polygon p in back of root) </a:t>
            </a:r>
          </a:p>
          <a:p>
            <a:pPr lvl="3"/>
            <a:r>
              <a:rPr lang="en-US" sz="1600" dirty="0" smtClean="0"/>
              <a:t>	</a:t>
            </a:r>
            <a:r>
              <a:rPr lang="en-US" sz="1600" dirty="0" err="1" smtClean="0"/>
              <a:t>BSP.addToList</a:t>
            </a:r>
            <a:r>
              <a:rPr lang="en-US" sz="1600" dirty="0" smtClean="0"/>
              <a:t> </a:t>
            </a:r>
            <a:r>
              <a:rPr lang="en-US" sz="1600" dirty="0"/>
              <a:t>(p, &amp;</a:t>
            </a:r>
            <a:r>
              <a:rPr lang="en-US" sz="1600" dirty="0" err="1" smtClean="0"/>
              <a:t>backList</a:t>
            </a:r>
            <a:r>
              <a:rPr lang="en-US" sz="1600" dirty="0" smtClean="0"/>
              <a:t>); </a:t>
            </a:r>
            <a:endParaRPr lang="en-US" sz="1600" dirty="0"/>
          </a:p>
          <a:p>
            <a:pPr lvl="3"/>
            <a:r>
              <a:rPr lang="en-US" sz="1600" dirty="0"/>
              <a:t>else { </a:t>
            </a:r>
            <a:r>
              <a:rPr lang="en-US" sz="1600" b="1" dirty="0">
                <a:solidFill>
                  <a:srgbClr val="00B050"/>
                </a:solidFill>
              </a:rPr>
              <a:t>/* Polygon p must be split. */ </a:t>
            </a:r>
          </a:p>
          <a:p>
            <a:pPr lvl="3"/>
            <a:r>
              <a:rPr lang="en-US" sz="1600" dirty="0" smtClean="0"/>
              <a:t>	</a:t>
            </a:r>
            <a:r>
              <a:rPr lang="en-US" sz="1600" dirty="0" err="1" smtClean="0"/>
              <a:t>BSP.splitPoly</a:t>
            </a:r>
            <a:r>
              <a:rPr lang="en-US" sz="1600" dirty="0" smtClean="0"/>
              <a:t> </a:t>
            </a:r>
            <a:r>
              <a:rPr lang="en-US" sz="1600" dirty="0"/>
              <a:t>(p, root, &amp;</a:t>
            </a:r>
            <a:r>
              <a:rPr lang="en-US" sz="1600" dirty="0" err="1" smtClean="0"/>
              <a:t>frontPart</a:t>
            </a:r>
            <a:r>
              <a:rPr lang="en-US" sz="1600" dirty="0"/>
              <a:t>, &amp;</a:t>
            </a:r>
            <a:r>
              <a:rPr lang="en-US" sz="1600" dirty="0" err="1"/>
              <a:t>backPart</a:t>
            </a:r>
            <a:r>
              <a:rPr lang="en-US" sz="1600" dirty="0" smtClean="0"/>
              <a:t>);</a:t>
            </a:r>
            <a:endParaRPr lang="en-US" sz="1600" dirty="0"/>
          </a:p>
          <a:p>
            <a:pPr lvl="3"/>
            <a:r>
              <a:rPr lang="en-US" sz="1600" dirty="0"/>
              <a:t> </a:t>
            </a:r>
            <a:r>
              <a:rPr lang="en-US" sz="1600" dirty="0" smtClean="0"/>
              <a:t>	</a:t>
            </a:r>
            <a:r>
              <a:rPr lang="en-US" sz="1600" dirty="0" err="1" smtClean="0"/>
              <a:t>BSP.addToList</a:t>
            </a:r>
            <a:r>
              <a:rPr lang="en-US" sz="1600" dirty="0" smtClean="0"/>
              <a:t> </a:t>
            </a:r>
            <a:r>
              <a:rPr lang="en-US" sz="1600" dirty="0"/>
              <a:t>{</a:t>
            </a:r>
            <a:r>
              <a:rPr lang="en-US" sz="1600" dirty="0" err="1"/>
              <a:t>frontPart</a:t>
            </a:r>
            <a:r>
              <a:rPr lang="en-US" sz="1600" dirty="0"/>
              <a:t>, &amp;</a:t>
            </a:r>
            <a:r>
              <a:rPr lang="en-US" sz="1600" dirty="0" err="1" smtClean="0"/>
              <a:t>frontList</a:t>
            </a:r>
            <a:r>
              <a:rPr lang="en-US" sz="1600" dirty="0"/>
              <a:t>); </a:t>
            </a:r>
          </a:p>
          <a:p>
            <a:pPr lvl="3"/>
            <a:r>
              <a:rPr lang="en-US" sz="1600" dirty="0" smtClean="0"/>
              <a:t>	</a:t>
            </a:r>
            <a:r>
              <a:rPr lang="en-US" sz="1600" dirty="0" err="1" smtClean="0"/>
              <a:t>BSP.addToList</a:t>
            </a:r>
            <a:r>
              <a:rPr lang="en-US" sz="1600" dirty="0" smtClean="0"/>
              <a:t> </a:t>
            </a:r>
            <a:r>
              <a:rPr lang="en-US" sz="1600" dirty="0"/>
              <a:t>(</a:t>
            </a:r>
            <a:r>
              <a:rPr lang="en-US" sz="1600" dirty="0" err="1"/>
              <a:t>backPart</a:t>
            </a:r>
            <a:r>
              <a:rPr lang="en-US" sz="1600" dirty="0"/>
              <a:t>, &amp;</a:t>
            </a:r>
            <a:r>
              <a:rPr lang="en-US" sz="1600" dirty="0" err="1"/>
              <a:t>backList</a:t>
            </a:r>
            <a:r>
              <a:rPr lang="en-US" sz="1600" dirty="0" smtClean="0"/>
              <a:t>);</a:t>
            </a:r>
            <a:endParaRPr lang="en-US" sz="1600" dirty="0"/>
          </a:p>
          <a:p>
            <a:pPr lvl="2"/>
            <a:r>
              <a:rPr lang="en-US" sz="1600" dirty="0"/>
              <a:t> </a:t>
            </a:r>
            <a:r>
              <a:rPr lang="en-US" sz="1600" dirty="0" smtClean="0"/>
              <a:t>	} </a:t>
            </a:r>
            <a:endParaRPr lang="en-US" sz="1600" dirty="0"/>
          </a:p>
          <a:p>
            <a:pPr lvl="1"/>
            <a:r>
              <a:rPr lang="en-US" sz="1600" dirty="0" smtClean="0"/>
              <a:t>	} </a:t>
            </a:r>
            <a:endParaRPr lang="en-US" sz="1600" dirty="0"/>
          </a:p>
          <a:p>
            <a:pPr lvl="1"/>
            <a:r>
              <a:rPr lang="en-US" sz="1600" dirty="0" smtClean="0"/>
              <a:t>	return </a:t>
            </a:r>
            <a:r>
              <a:rPr lang="en-US" sz="1600" dirty="0" err="1"/>
              <a:t>BSP.combineTree</a:t>
            </a:r>
            <a:r>
              <a:rPr lang="en-US" sz="1600" dirty="0"/>
              <a:t> (</a:t>
            </a:r>
            <a:r>
              <a:rPr lang="en-US" sz="1600" dirty="0" err="1"/>
              <a:t>BSP.makeTree</a:t>
            </a:r>
            <a:r>
              <a:rPr lang="en-US" sz="1600" dirty="0"/>
              <a:t> </a:t>
            </a:r>
            <a:r>
              <a:rPr lang="en-US" sz="1600" dirty="0" smtClean="0"/>
              <a:t>(</a:t>
            </a:r>
            <a:r>
              <a:rPr lang="en-US" sz="1600" dirty="0" err="1" smtClean="0"/>
              <a:t>frontList</a:t>
            </a:r>
            <a:r>
              <a:rPr lang="en-US" sz="1600" dirty="0"/>
              <a:t>), </a:t>
            </a:r>
          </a:p>
          <a:p>
            <a:pPr lvl="1"/>
            <a:r>
              <a:rPr lang="en-US" sz="1600" dirty="0" smtClean="0"/>
              <a:t>					     root</a:t>
            </a:r>
            <a:r>
              <a:rPr lang="en-US" sz="1600" dirty="0"/>
              <a:t>, </a:t>
            </a:r>
          </a:p>
          <a:p>
            <a:pPr lvl="1"/>
            <a:r>
              <a:rPr lang="en-US" sz="1600" dirty="0" smtClean="0"/>
              <a:t>					     BSP</a:t>
            </a:r>
            <a:r>
              <a:rPr lang="en-US" sz="1600" dirty="0"/>
              <a:t>. </a:t>
            </a:r>
            <a:r>
              <a:rPr lang="en-US" sz="1600" dirty="0" err="1"/>
              <a:t>makeTree</a:t>
            </a:r>
            <a:r>
              <a:rPr lang="en-US" sz="1600" dirty="0"/>
              <a:t> (</a:t>
            </a:r>
            <a:r>
              <a:rPr lang="en-US" sz="1600" dirty="0" err="1"/>
              <a:t>backList</a:t>
            </a:r>
            <a:r>
              <a:rPr lang="en-US" sz="1600" dirty="0"/>
              <a:t>)); </a:t>
            </a:r>
          </a:p>
          <a:p>
            <a:pPr lvl="1"/>
            <a:r>
              <a:rPr lang="en-US" sz="1600" dirty="0"/>
              <a:t>} </a:t>
            </a:r>
          </a:p>
          <a:p>
            <a:r>
              <a:rPr lang="en-US" sz="16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97236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28688" y="1690689"/>
            <a:ext cx="7586662" cy="44529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1611253">
            <a:off x="4649353" y="3155884"/>
            <a:ext cx="145333" cy="1728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6516076">
            <a:off x="5422983" y="1459475"/>
            <a:ext cx="127332" cy="172878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3408395">
            <a:off x="5864846" y="3860590"/>
            <a:ext cx="158303" cy="172878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4621484">
            <a:off x="2417360" y="3854311"/>
            <a:ext cx="184419" cy="1728788"/>
          </a:xfrm>
          <a:prstGeom prst="rect">
            <a:avLst/>
          </a:prstGeom>
          <a:solidFill>
            <a:srgbClr val="FF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060597">
            <a:off x="2477947" y="2088815"/>
            <a:ext cx="128170" cy="172878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849203" y="393226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490145" y="459344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970009" y="194394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77172" y="482427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15067" y="237023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0664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28688" y="1690689"/>
            <a:ext cx="7586662" cy="44529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rot="1611253">
            <a:off x="4649353" y="3155884"/>
            <a:ext cx="145333" cy="17287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6516076">
            <a:off x="5422983" y="1459475"/>
            <a:ext cx="127332" cy="172878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3408395">
            <a:off x="5864846" y="3860590"/>
            <a:ext cx="158303" cy="1728788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4621484">
            <a:off x="2417360" y="3854311"/>
            <a:ext cx="184419" cy="1728788"/>
          </a:xfrm>
          <a:prstGeom prst="rect">
            <a:avLst/>
          </a:prstGeom>
          <a:solidFill>
            <a:srgbClr val="FF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6767472">
            <a:off x="2536861" y="2142941"/>
            <a:ext cx="125837" cy="16541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849203" y="393226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3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490145" y="459344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4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970009" y="194394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377172" y="482427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15067" y="237023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</a:t>
            </a:r>
            <a:endParaRPr lang="en-US" sz="2400" b="1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3671889" y="1690689"/>
            <a:ext cx="2214562" cy="4452936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5" idx="1"/>
          </p:cNvCxnSpPr>
          <p:nvPr/>
        </p:nvCxnSpPr>
        <p:spPr>
          <a:xfrm flipH="1" flipV="1">
            <a:off x="3886200" y="3557588"/>
            <a:ext cx="770989" cy="42986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769444" y="1752288"/>
            <a:ext cx="336880" cy="65332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526754" y="2274402"/>
            <a:ext cx="336880" cy="65332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809667" y="4622910"/>
            <a:ext cx="317887" cy="107134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970009" y="4691530"/>
            <a:ext cx="569437" cy="82314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866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18153</TotalTime>
  <Words>409</Words>
  <Application>Microsoft Office PowerPoint</Application>
  <PresentationFormat>On-screen Show (4:3)</PresentationFormat>
  <Paragraphs>117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Courier New</vt:lpstr>
      <vt:lpstr>Droid Sans</vt:lpstr>
      <vt:lpstr>Segoe UI</vt:lpstr>
      <vt:lpstr>Wingdings</vt:lpstr>
      <vt:lpstr>Wingdings 3</vt:lpstr>
      <vt:lpstr>Office Theme</vt:lpstr>
      <vt:lpstr>CS552: Computer Graphics</vt:lpstr>
      <vt:lpstr>Recap</vt:lpstr>
      <vt:lpstr>Objective</vt:lpstr>
      <vt:lpstr>BSP Tree Method</vt:lpstr>
      <vt:lpstr>Face Priority</vt:lpstr>
      <vt:lpstr>BSP Tree</vt:lpstr>
      <vt:lpstr>Pseudocode</vt:lpstr>
      <vt:lpstr>Illustration</vt:lpstr>
      <vt:lpstr>Illustration</vt:lpstr>
      <vt:lpstr>Illustration</vt:lpstr>
      <vt:lpstr>Area-subdivision </vt:lpstr>
      <vt:lpstr>Warnock's Algorithm </vt:lpstr>
      <vt:lpstr>Steps</vt:lpstr>
      <vt:lpstr>Illustration</vt:lpstr>
      <vt:lpstr>Example</vt:lpstr>
      <vt:lpstr>Example</vt:lpstr>
      <vt:lpstr>The Weiler- Atherton Algorithm </vt:lpstr>
      <vt:lpstr>The Weiler- Atherton Algorithm </vt:lpstr>
      <vt:lpstr>The Weiler- Atherton Algorithm </vt:lpstr>
      <vt:lpstr>The Weiler- Atherton Algorithm </vt:lpstr>
      <vt:lpstr>The Weiler- Atherton Algorithm </vt:lpstr>
      <vt:lpstr>The Weiler- Atherton Algorithm 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CS654: Digital Image Analysis</dc:title>
  <dc:creator>iit1</dc:creator>
  <cp:lastModifiedBy>CHIRANJOY CHATTOPADHYAY</cp:lastModifiedBy>
  <cp:revision>486</cp:revision>
  <cp:lastPrinted>2016-03-16T00:33:24Z</cp:lastPrinted>
  <dcterms:created xsi:type="dcterms:W3CDTF">2015-07-15T04:13:21Z</dcterms:created>
  <dcterms:modified xsi:type="dcterms:W3CDTF">2016-04-01T03:25:58Z</dcterms:modified>
</cp:coreProperties>
</file>