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4" r:id="rId3"/>
    <p:sldId id="275" r:id="rId4"/>
    <p:sldId id="276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320" r:id="rId22"/>
    <p:sldId id="321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26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92D050"/>
    <a:srgbClr val="ED7D31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31A8D-942C-4704-BBC6-BC84EFB3CF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31A8D-942C-4704-BBC6-BC84EFB3CF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2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cgvr.korea.ac.kr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58ABEB81-D5FC-4FE2-A98C-1EF28B6FCF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94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33: </a:t>
            </a:r>
            <a:r>
              <a:rPr lang="en-US" sz="3200" dirty="0" smtClean="0"/>
              <a:t>Illumination and Shading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30220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illumination</a:t>
            </a:r>
          </a:p>
        </p:txBody>
      </p:sp>
      <p:pic>
        <p:nvPicPr>
          <p:cNvPr id="6" name="Picture 3" descr="C:\Users\Evan\Desktop\direct vs global\WithoutMakeup_Dir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63090"/>
            <a:ext cx="3069934" cy="349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30220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Indirect illumination</a:t>
            </a:r>
          </a:p>
        </p:txBody>
      </p:sp>
      <p:pic>
        <p:nvPicPr>
          <p:cNvPr id="7" name="Picture 4" descr="C:\Users\Evan\Desktop\direct vs global\WithoutMakeup_Glob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63090"/>
            <a:ext cx="3069934" cy="349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Illumination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How do We Compute Radiance for a Sample Ray?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Must derive computer models for ...</a:t>
            </a:r>
          </a:p>
          <a:p>
            <a:pPr lvl="2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Emission at light sources</a:t>
            </a:r>
          </a:p>
          <a:p>
            <a:pPr lvl="2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Scattering at surfaces</a:t>
            </a:r>
          </a:p>
          <a:p>
            <a:pPr lvl="2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Reception at the camera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086225"/>
            <a:ext cx="1790700" cy="17716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808163" y="5905500"/>
            <a:ext cx="123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solidFill>
                  <a:schemeClr val="tx2"/>
                </a:solidFill>
                <a:latin typeface="Tahoma" panose="020B0604030504040204" pitchFamily="34" charset="0"/>
              </a:rPr>
              <a:t>Wireframe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887788" y="5905500"/>
            <a:ext cx="1373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solidFill>
                  <a:schemeClr val="tx2"/>
                </a:solidFill>
                <a:latin typeface="Tahoma" panose="020B0604030504040204" pitchFamily="34" charset="0"/>
              </a:rPr>
              <a:t>Without</a:t>
            </a:r>
          </a:p>
          <a:p>
            <a:pPr algn="ctr"/>
            <a:r>
              <a:rPr lang="en-US" altLang="ko-KR" sz="1800">
                <a:solidFill>
                  <a:schemeClr val="tx2"/>
                </a:solidFill>
                <a:latin typeface="Tahoma" panose="020B0604030504040204" pitchFamily="34" charset="0"/>
              </a:rPr>
              <a:t>Illumination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002338" y="5905500"/>
            <a:ext cx="1373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solidFill>
                  <a:schemeClr val="tx2"/>
                </a:solidFill>
                <a:latin typeface="Tahoma" panose="020B0604030504040204" pitchFamily="34" charset="0"/>
              </a:rPr>
              <a:t>Direct</a:t>
            </a:r>
          </a:p>
          <a:p>
            <a:pPr algn="ctr"/>
            <a:r>
              <a:rPr lang="en-US" altLang="ko-KR" sz="1800">
                <a:solidFill>
                  <a:schemeClr val="tx2"/>
                </a:solidFill>
                <a:latin typeface="Tahoma" panose="020B0604030504040204" pitchFamily="34" charset="0"/>
              </a:rPr>
              <a:t>Illumination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70350"/>
            <a:ext cx="1854200" cy="17970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4068763"/>
            <a:ext cx="1863725" cy="17986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Direct Illumination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Emission at light sources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Scattering at surfaces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Global Illumination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Shadows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Refractions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Inter-object reflections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486025" cy="23987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83300" y="4699000"/>
            <a:ext cx="2036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solidFill>
                  <a:schemeClr val="tx2"/>
                </a:solidFill>
                <a:latin typeface="Tahoma" panose="020B0604030504040204" pitchFamily="34" charset="0"/>
                <a:ea typeface="돋움" pitchFamily="50" charset="-127"/>
              </a:rPr>
              <a:t>Direct Illumination</a:t>
            </a:r>
          </a:p>
        </p:txBody>
      </p:sp>
    </p:spTree>
    <p:extLst>
      <p:ext uri="{BB962C8B-B14F-4D97-AF65-F5344CB8AC3E}">
        <p14:creationId xmlns:p14="http://schemas.microsoft.com/office/powerpoint/2010/main" val="31654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Direct Illumination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Emission at light sources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</a:t>
            </a: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Scattering at surfaces</a:t>
            </a:r>
          </a:p>
          <a:p>
            <a:pPr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Global Illumination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 Shadows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 Refractions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 Inter-object reflections</a:t>
            </a: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486025" cy="23987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083300" y="4699000"/>
            <a:ext cx="2036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solidFill>
                  <a:schemeClr val="tx2"/>
                </a:solidFill>
                <a:latin typeface="Tahoma" panose="020B0604030504040204" pitchFamily="34" charset="0"/>
              </a:rPr>
              <a:t>Direct Illumination</a:t>
            </a:r>
          </a:p>
        </p:txBody>
      </p:sp>
    </p:spTree>
    <p:extLst>
      <p:ext uri="{BB962C8B-B14F-4D97-AF65-F5344CB8AC3E}">
        <p14:creationId xmlns:p14="http://schemas.microsoft.com/office/powerpoint/2010/main" val="39277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Modeling Light Source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39913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I</a:t>
            </a:r>
            <a:r>
              <a:rPr lang="en-US" altLang="ko-KR" baseline="-25000" dirty="0">
                <a:solidFill>
                  <a:srgbClr val="000000"/>
                </a:solidFill>
                <a:ea typeface="굴림" pitchFamily="50" charset="-127"/>
              </a:rPr>
              <a:t>L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lang="en-US" altLang="ko-KR" i="1" dirty="0" err="1">
                <a:solidFill>
                  <a:srgbClr val="000000"/>
                </a:solidFill>
                <a:ea typeface="굴림" pitchFamily="50" charset="-127"/>
              </a:rPr>
              <a:t>x,y,z,</a:t>
            </a:r>
            <a:r>
              <a:rPr lang="en-US" altLang="ko-KR" dirty="0" err="1">
                <a:solidFill>
                  <a:srgbClr val="000000"/>
                </a:solidFill>
                <a:latin typeface="Symbol" panose="05050102010706020507" pitchFamily="18" charset="2"/>
                <a:ea typeface="굴림" pitchFamily="50" charset="-127"/>
              </a:rPr>
              <a:t>q,f,l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Describes the intensity of energy,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Leaving a light source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Arriving at location(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x,y,z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From direction (</a:t>
            </a:r>
            <a:r>
              <a:rPr lang="en-US" altLang="ko-KR" dirty="0" err="1">
                <a:solidFill>
                  <a:srgbClr val="090909"/>
                </a:solidFill>
                <a:latin typeface="Symbol" panose="05050102010706020507" pitchFamily="18" charset="2"/>
                <a:ea typeface="굴림" pitchFamily="50" charset="-127"/>
              </a:rPr>
              <a:t>q,f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With wavelength </a:t>
            </a:r>
            <a:r>
              <a:rPr lang="en-US" altLang="ko-KR" dirty="0">
                <a:solidFill>
                  <a:srgbClr val="090909"/>
                </a:solidFill>
                <a:latin typeface="Symbol" panose="05050102010706020507" pitchFamily="18" charset="2"/>
                <a:ea typeface="굴림" pitchFamily="50" charset="-127"/>
              </a:rPr>
              <a:t>l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4099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0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Empirical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Ideally Measure Irradiant Energy for “All” Situations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Too much storage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Difficult in practice</a:t>
            </a:r>
            <a:endParaRPr lang="en-US" altLang="ko-KR" dirty="0">
              <a:ea typeface="굴림" pitchFamily="50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3057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8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 Source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Simple Mathematical Models: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Point light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Directional light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Spot light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8953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3886200"/>
            <a:ext cx="5210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Point Light Source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Models Omni-Directional Point Source (E.g., Bulb)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Intensity (I</a:t>
            </a:r>
            <a:r>
              <a:rPr lang="en-US" altLang="ko-KR" baseline="-25000" dirty="0">
                <a:solidFill>
                  <a:srgbClr val="090909"/>
                </a:solidFill>
                <a:ea typeface="굴림" pitchFamily="50" charset="-127"/>
              </a:rPr>
              <a:t>0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Position (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px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, 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py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, 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pz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Factors (k</a:t>
            </a:r>
            <a:r>
              <a:rPr lang="en-US" altLang="ko-KR" baseline="-25000" dirty="0">
                <a:solidFill>
                  <a:srgbClr val="090909"/>
                </a:solidFill>
                <a:ea typeface="굴림" pitchFamily="50" charset="-127"/>
              </a:rPr>
              <a:t>c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, k</a:t>
            </a:r>
            <a:r>
              <a:rPr lang="en-US" altLang="ko-KR" baseline="-25000" dirty="0">
                <a:solidFill>
                  <a:srgbClr val="090909"/>
                </a:solidFill>
                <a:ea typeface="굴림" pitchFamily="50" charset="-127"/>
              </a:rPr>
              <a:t>l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, 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k</a:t>
            </a:r>
            <a:r>
              <a:rPr lang="en-US" altLang="ko-KR" baseline="-25000" dirty="0" err="1">
                <a:solidFill>
                  <a:srgbClr val="090909"/>
                </a:solidFill>
                <a:ea typeface="굴림" pitchFamily="50" charset="-127"/>
              </a:rPr>
              <a:t>q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 for attenuation with distance (d)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4001294"/>
            <a:ext cx="32575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5105400" y="4648200"/>
          <a:ext cx="2895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295280" imgH="444240" progId="Equation.3">
                  <p:embed/>
                </p:oleObj>
              </mc:Choice>
              <mc:Fallback>
                <p:oleObj name="Equation" r:id="rId4" imgW="129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48200"/>
                        <a:ext cx="2895600" cy="993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6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Directional Light Source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Models Point Light Source at Infinity (E.g., Sun)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Intensity (I</a:t>
            </a:r>
            <a:r>
              <a:rPr lang="en-US" altLang="ko-KR" baseline="-25000" dirty="0">
                <a:solidFill>
                  <a:srgbClr val="090909"/>
                </a:solidFill>
                <a:ea typeface="굴림" pitchFamily="50" charset="-127"/>
              </a:rPr>
              <a:t>0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Direction (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dx,dy,dz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148013" y="3543300"/>
          <a:ext cx="28479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3" imgW="2847619" imgH="2019048" progId="Photoshop.Image.5">
                  <p:embed/>
                </p:oleObj>
              </mc:Choice>
              <mc:Fallback>
                <p:oleObj name="Image" r:id="rId3" imgW="2847619" imgH="2019048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543300"/>
                        <a:ext cx="28479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631816" y="5029200"/>
            <a:ext cx="1800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rgbClr val="0000FF"/>
                </a:solidFill>
                <a:latin typeface="Arial" panose="020B0604020202020204" pitchFamily="34" charset="0"/>
              </a:rPr>
              <a:t>No attenuation</a:t>
            </a:r>
          </a:p>
          <a:p>
            <a:pPr algn="ctr"/>
            <a:r>
              <a:rPr lang="en-US" altLang="ko-KR" b="1">
                <a:solidFill>
                  <a:srgbClr val="0000FF"/>
                </a:solidFill>
                <a:latin typeface="Arial" panose="020B0604020202020204" pitchFamily="34" charset="0"/>
              </a:rPr>
              <a:t>with distance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7008813" y="5127625"/>
          <a:ext cx="992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444240" imgH="228600" progId="Equation.3">
                  <p:embed/>
                </p:oleObj>
              </mc:Choice>
              <mc:Fallback>
                <p:oleObj name="Equation" r:id="rId5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5127625"/>
                        <a:ext cx="992187" cy="511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0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Solid Modeling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Represent the solid object in a 3D 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B-Reps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Subdividing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Spot Light Source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057400" y="3086100"/>
          <a:ext cx="49815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Image" r:id="rId3" imgW="4980952" imgH="3238095" progId="Photoshop.Image.5">
                  <p:embed/>
                </p:oleObj>
              </mc:Choice>
              <mc:Fallback>
                <p:oleObj name="Image" r:id="rId3" imgW="4980952" imgH="3238095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86100"/>
                        <a:ext cx="4981575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Models Point Light Source with Direction </a:t>
            </a:r>
            <a:endParaRPr lang="en-US" altLang="ko-KR" dirty="0" smtClean="0">
              <a:solidFill>
                <a:srgbClr val="000000"/>
              </a:solidFill>
              <a:ea typeface="굴림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rgbClr val="090909"/>
                </a:solidFill>
                <a:ea typeface="굴림" pitchFamily="50" charset="-127"/>
              </a:rPr>
              <a:t>Intensity 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(I</a:t>
            </a:r>
            <a:r>
              <a:rPr lang="en-US" altLang="ko-KR" baseline="-25000" dirty="0">
                <a:solidFill>
                  <a:srgbClr val="090909"/>
                </a:solidFill>
                <a:ea typeface="굴림" pitchFamily="50" charset="-127"/>
              </a:rPr>
              <a:t>0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),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Position (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px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, 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py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, 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pz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Direction (dx, 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dy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, 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dz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Attenuation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562600" y="5105400"/>
          <a:ext cx="2895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295280" imgH="444240" progId="Equation.3">
                  <p:embed/>
                </p:oleObj>
              </mc:Choice>
              <mc:Fallback>
                <p:oleObj name="Equation" r:id="rId5" imgW="129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2895600" cy="993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0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Light Sources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94952"/>
            <a:ext cx="7039519" cy="38123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00151" y="5307308"/>
                <a:ext cx="7558088" cy="1420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 directional point light source.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unit light-direction vector deﬁnes the axis of a light </a:t>
                </a:r>
                <a:r>
                  <a:rPr lang="en-US" sz="2000" dirty="0" smtClean="0"/>
                  <a:t>cone,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deﬁnes the angular extent of the circular cone.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1" y="5307308"/>
                <a:ext cx="7558088" cy="1420325"/>
              </a:xfrm>
              <a:prstGeom prst="rect">
                <a:avLst/>
              </a:prstGeom>
              <a:blipFill rotWithShape="0">
                <a:blip r:embed="rId3"/>
                <a:stretch>
                  <a:fillRect l="-726" b="-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44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Intensity Attenuation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/>
              <a:t>A</a:t>
            </a:r>
            <a:r>
              <a:rPr lang="en-GB" dirty="0" smtClean="0"/>
              <a:t>ttenuate the light intensity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Angularly about </a:t>
            </a:r>
            <a:r>
              <a:rPr lang="en-GB" dirty="0"/>
              <a:t>the source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Radially </a:t>
            </a:r>
            <a:r>
              <a:rPr lang="en-GB" dirty="0"/>
              <a:t>out from the point-source position.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22" y="3677399"/>
            <a:ext cx="541095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Overview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Direct Illumination</a:t>
            </a:r>
          </a:p>
          <a:p>
            <a:pPr lvl="1">
              <a:lnSpc>
                <a:spcPct val="150000"/>
              </a:lnSpc>
              <a:buClr>
                <a:srgbClr val="C0C0C0"/>
              </a:buClr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C0C0C0"/>
                </a:solidFill>
                <a:ea typeface="굴림" pitchFamily="50" charset="-127"/>
              </a:rPr>
              <a:t>Emission at light sources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Scattering at surfaces</a:t>
            </a:r>
          </a:p>
          <a:p>
            <a:pPr>
              <a:lnSpc>
                <a:spcPct val="150000"/>
              </a:lnSpc>
              <a:buClr>
                <a:srgbClr val="C0C0C0"/>
              </a:buClr>
            </a:pPr>
            <a:r>
              <a:rPr lang="en-US" altLang="ko-KR" dirty="0">
                <a:solidFill>
                  <a:srgbClr val="C0C0C0"/>
                </a:solidFill>
                <a:ea typeface="굴림" pitchFamily="50" charset="-127"/>
              </a:rPr>
              <a:t>Global Illumination</a:t>
            </a:r>
          </a:p>
          <a:p>
            <a:pPr lvl="1">
              <a:lnSpc>
                <a:spcPct val="150000"/>
              </a:lnSpc>
              <a:buClr>
                <a:srgbClr val="C0C0C0"/>
              </a:buClr>
            </a:pPr>
            <a:r>
              <a:rPr lang="en-US" altLang="ko-KR" dirty="0">
                <a:solidFill>
                  <a:srgbClr val="C0C0C0"/>
                </a:solidFill>
                <a:ea typeface="굴림" pitchFamily="50" charset="-127"/>
              </a:rPr>
              <a:t> Shadows</a:t>
            </a:r>
          </a:p>
          <a:p>
            <a:pPr lvl="1">
              <a:lnSpc>
                <a:spcPct val="150000"/>
              </a:lnSpc>
              <a:buClr>
                <a:srgbClr val="C0C0C0"/>
              </a:buClr>
            </a:pPr>
            <a:r>
              <a:rPr lang="en-US" altLang="ko-KR" dirty="0">
                <a:solidFill>
                  <a:srgbClr val="C0C0C0"/>
                </a:solidFill>
                <a:ea typeface="굴림" pitchFamily="50" charset="-127"/>
              </a:rPr>
              <a:t> Refractions</a:t>
            </a:r>
          </a:p>
          <a:p>
            <a:pPr lvl="1">
              <a:lnSpc>
                <a:spcPct val="150000"/>
              </a:lnSpc>
              <a:buClr>
                <a:srgbClr val="C0C0C0"/>
              </a:buClr>
            </a:pPr>
            <a:r>
              <a:rPr lang="en-US" altLang="ko-KR" dirty="0">
                <a:solidFill>
                  <a:srgbClr val="C0C0C0"/>
                </a:solidFill>
                <a:ea typeface="굴림" pitchFamily="50" charset="-127"/>
              </a:rPr>
              <a:t> Inter-object reflections</a:t>
            </a: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486025" cy="23987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83300" y="4699000"/>
            <a:ext cx="2036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solidFill>
                  <a:schemeClr val="tx2"/>
                </a:solidFill>
                <a:latin typeface="Tahoma" panose="020B0604030504040204" pitchFamily="34" charset="0"/>
                <a:ea typeface="돋움" pitchFamily="50" charset="-127"/>
              </a:rPr>
              <a:t>Direct Illumination</a:t>
            </a:r>
          </a:p>
        </p:txBody>
      </p:sp>
    </p:spTree>
    <p:extLst>
      <p:ext uri="{BB962C8B-B14F-4D97-AF65-F5344CB8AC3E}">
        <p14:creationId xmlns:p14="http://schemas.microsoft.com/office/powerpoint/2010/main" val="25258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Modeling Surface Reflection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359775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ea typeface="굴림" pitchFamily="50" charset="-127"/>
              </a:rPr>
              <a:t>R</a:t>
            </a:r>
            <a:r>
              <a:rPr lang="en-US" altLang="ko-KR" baseline="-25000" dirty="0" err="1">
                <a:solidFill>
                  <a:srgbClr val="000000"/>
                </a:solidFill>
                <a:ea typeface="굴림" pitchFamily="50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ymbol" panose="05050102010706020507" pitchFamily="18" charset="2"/>
                <a:ea typeface="굴림" pitchFamily="50" charset="-127"/>
              </a:rPr>
              <a:t>q,f,g</a:t>
            </a:r>
            <a:r>
              <a:rPr lang="en-US" altLang="ko-KR" dirty="0" err="1">
                <a:solidFill>
                  <a:srgbClr val="000000"/>
                </a:solidFill>
                <a:ea typeface="굴림" pitchFamily="50" charset="-127"/>
              </a:rPr>
              <a:t>,</a:t>
            </a:r>
            <a:r>
              <a:rPr lang="en-US" altLang="ko-KR" dirty="0" err="1">
                <a:solidFill>
                  <a:srgbClr val="000000"/>
                </a:solidFill>
                <a:latin typeface="Symbol" panose="05050102010706020507" pitchFamily="18" charset="2"/>
                <a:ea typeface="굴림" pitchFamily="50" charset="-127"/>
              </a:rPr>
              <a:t>y,l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)</a:t>
            </a:r>
          </a:p>
          <a:p>
            <a:pPr marL="714375" lvl="1" indent="-357188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Describes the amount of incident energy</a:t>
            </a:r>
          </a:p>
          <a:p>
            <a:pPr marL="714375" lvl="1" indent="-357188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Arriving from direction (</a:t>
            </a:r>
            <a:r>
              <a:rPr lang="en-US" altLang="ko-KR" dirty="0" err="1">
                <a:solidFill>
                  <a:srgbClr val="090909"/>
                </a:solidFill>
                <a:latin typeface="Symbol" panose="05050102010706020507" pitchFamily="18" charset="2"/>
                <a:ea typeface="굴림" pitchFamily="50" charset="-127"/>
              </a:rPr>
              <a:t>q,f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 </a:t>
            </a:r>
          </a:p>
          <a:p>
            <a:pPr marL="714375" lvl="1" indent="-357188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Leaving in direction (</a:t>
            </a:r>
            <a:r>
              <a:rPr lang="en-US" altLang="ko-KR" dirty="0" err="1">
                <a:solidFill>
                  <a:srgbClr val="090909"/>
                </a:solidFill>
                <a:latin typeface="Symbol" panose="05050102010706020507" pitchFamily="18" charset="2"/>
                <a:ea typeface="굴림" pitchFamily="50" charset="-127"/>
              </a:rPr>
              <a:t>g</a:t>
            </a:r>
            <a:r>
              <a:rPr lang="en-US" altLang="ko-KR" dirty="0" err="1">
                <a:solidFill>
                  <a:srgbClr val="090909"/>
                </a:solidFill>
                <a:ea typeface="굴림" pitchFamily="50" charset="-127"/>
              </a:rPr>
              <a:t>,</a:t>
            </a:r>
            <a:r>
              <a:rPr lang="en-US" altLang="ko-KR" dirty="0" err="1">
                <a:solidFill>
                  <a:srgbClr val="090909"/>
                </a:solidFill>
                <a:latin typeface="Symbol" panose="05050102010706020507" pitchFamily="18" charset="2"/>
                <a:ea typeface="굴림" pitchFamily="50" charset="-127"/>
              </a:rPr>
              <a:t>y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)</a:t>
            </a:r>
          </a:p>
          <a:p>
            <a:pPr marL="714375" lvl="1" indent="-357188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With wavelength </a:t>
            </a:r>
            <a:r>
              <a:rPr lang="en-US" altLang="ko-KR" dirty="0">
                <a:solidFill>
                  <a:srgbClr val="090909"/>
                </a:solidFill>
                <a:latin typeface="Symbol" panose="05050102010706020507" pitchFamily="18" charset="2"/>
                <a:ea typeface="굴림" pitchFamily="50" charset="-127"/>
              </a:rPr>
              <a:t>l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5120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3429000"/>
            <a:ext cx="3819525" cy="28384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8035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Empirical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Ideally Measure Radiant Energy for “All” Combinations of Incident Angles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Too much storage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Difficult in practice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39909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4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Diffuse reflection +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Specular reflection +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Emission +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“Ambient”</a:t>
            </a:r>
            <a:endParaRPr lang="en-US" altLang="ko-KR" dirty="0">
              <a:ea typeface="굴림" pitchFamily="50" charset="-127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762250"/>
            <a:ext cx="37623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101725" y="4330700"/>
            <a:ext cx="2859088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Based on model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proposed by Phong</a:t>
            </a:r>
          </a:p>
        </p:txBody>
      </p:sp>
    </p:spTree>
    <p:extLst>
      <p:ext uri="{BB962C8B-B14F-4D97-AF65-F5344CB8AC3E}">
        <p14:creationId xmlns:p14="http://schemas.microsoft.com/office/powerpoint/2010/main" val="28333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Diffuse reflection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Specular reflection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Emission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“Ambient”</a:t>
            </a: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762250"/>
            <a:ext cx="37623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01725" y="4330700"/>
            <a:ext cx="2859088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Based on model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proposed by Phong</a:t>
            </a:r>
          </a:p>
        </p:txBody>
      </p:sp>
    </p:spTree>
    <p:extLst>
      <p:ext uri="{BB962C8B-B14F-4D97-AF65-F5344CB8AC3E}">
        <p14:creationId xmlns:p14="http://schemas.microsoft.com/office/powerpoint/2010/main" val="9810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Diffuse Reflection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Assume Surface Reflects Equally in All Directions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Examples: chalk, clay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38450"/>
            <a:ext cx="39814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6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Diffuse Reflection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How Much Light is Reflected?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Depends on angle of incident light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itchFamily="50" charset="-127"/>
              </a:rPr>
              <a:t>dL</a:t>
            </a:r>
            <a:r>
              <a:rPr lang="en-US" altLang="ko-KR" dirty="0">
                <a:solidFill>
                  <a:srgbClr val="000000"/>
                </a:solidFill>
                <a:latin typeface="Symbol" panose="05050102010706020507" pitchFamily="18" charset="2"/>
                <a:ea typeface="굴림" pitchFamily="50" charset="-127"/>
              </a:rPr>
              <a:t> = </a:t>
            </a:r>
            <a:r>
              <a:rPr lang="en-US" altLang="ko-KR" i="1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itchFamily="50" charset="-127"/>
              </a:rPr>
              <a:t>dA</a:t>
            </a:r>
            <a:r>
              <a:rPr lang="en-US" altLang="ko-KR" dirty="0">
                <a:solidFill>
                  <a:srgbClr val="000000"/>
                </a:solidFill>
                <a:latin typeface="Symbol" panose="05050102010706020507" pitchFamily="18" charset="2"/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itchFamily="50" charset="-127"/>
              </a:rPr>
              <a:t>cos </a:t>
            </a:r>
            <a:r>
              <a:rPr lang="en-US" altLang="ko-KR" dirty="0">
                <a:solidFill>
                  <a:srgbClr val="000000"/>
                </a:solidFill>
                <a:latin typeface="Symbol" panose="05050102010706020507" pitchFamily="18" charset="2"/>
                <a:ea typeface="굴림" pitchFamily="50" charset="-127"/>
              </a:rPr>
              <a:t>Q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81350"/>
            <a:ext cx="42862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4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Explain the importance of VSDs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smtClean="0"/>
              <a:t>Solve the problem of </a:t>
            </a:r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Diffuse Reflection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39913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ea typeface="굴림" pitchFamily="50" charset="-127"/>
              </a:rPr>
              <a:t>Lambertian</a:t>
            </a: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 Model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Cosine law (dot product)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895600" y="2876550"/>
          <a:ext cx="38100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Image" r:id="rId3" imgW="3809524" imgH="2914286" progId="Photoshop.Image.5">
                  <p:embed/>
                </p:oleObj>
              </mc:Choice>
              <mc:Fallback>
                <p:oleObj name="Image" r:id="rId3" imgW="3809524" imgH="2914286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76550"/>
                        <a:ext cx="38100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073775" y="5613400"/>
          <a:ext cx="2384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1066680" imgH="215640" progId="Equation.3">
                  <p:embed/>
                </p:oleObj>
              </mc:Choice>
              <mc:Fallback>
                <p:oleObj name="Equation" r:id="rId5" imgW="1066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5613400"/>
                        <a:ext cx="2384425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3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Diffuse reflection +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Specular reflection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Emission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“Ambient”</a:t>
            </a:r>
          </a:p>
          <a:p>
            <a:endParaRPr lang="en-US" altLang="ko-KR">
              <a:solidFill>
                <a:srgbClr val="C0C0C0"/>
              </a:solidFill>
              <a:ea typeface="굴림" pitchFamily="50" charset="-127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762250"/>
            <a:ext cx="37623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01725" y="4330700"/>
            <a:ext cx="2859088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Based on model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proposed by Phong</a:t>
            </a:r>
          </a:p>
        </p:txBody>
      </p:sp>
    </p:spTree>
    <p:extLst>
      <p:ext uri="{BB962C8B-B14F-4D97-AF65-F5344CB8AC3E}">
        <p14:creationId xmlns:p14="http://schemas.microsoft.com/office/powerpoint/2010/main" val="9575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Specular Reflection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Reflection is Strongest Near Mirror Angle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Examples: mirrors, metals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876550"/>
            <a:ext cx="39814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Specular Reflection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How Much Light is Seen?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Depends on angle of incident light and angle to viewer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867025"/>
            <a:ext cx="47910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0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Specular Reflection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Phong Model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{cos(</a:t>
            </a:r>
            <a:r>
              <a:rPr lang="en-US" altLang="ko-KR">
                <a:solidFill>
                  <a:srgbClr val="090909"/>
                </a:solidFill>
                <a:latin typeface="Symbol" panose="05050102010706020507" pitchFamily="18" charset="2"/>
                <a:ea typeface="굴림" pitchFamily="50" charset="-127"/>
              </a:rPr>
              <a:t>a</a:t>
            </a:r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)}</a:t>
            </a:r>
            <a:r>
              <a:rPr lang="en-US" altLang="ko-KR" baseline="30000">
                <a:solidFill>
                  <a:srgbClr val="090909"/>
                </a:solidFill>
                <a:ea typeface="굴림" pitchFamily="50" charset="-127"/>
              </a:rPr>
              <a:t>n</a:t>
            </a:r>
          </a:p>
          <a:p>
            <a:pPr lvl="1"/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867025"/>
            <a:ext cx="47910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943600" y="5527675"/>
          <a:ext cx="2498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117440" imgH="253800" progId="Equation.3">
                  <p:embed/>
                </p:oleObj>
              </mc:Choice>
              <mc:Fallback>
                <p:oleObj name="Equation" r:id="rId4" imgW="1117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527675"/>
                        <a:ext cx="2498725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5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Diffuse reflection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Specular reflection +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Emission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“Ambient”</a:t>
            </a: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762250"/>
            <a:ext cx="37623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01725" y="4330700"/>
            <a:ext cx="2859088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Based on model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proposed by Phong</a:t>
            </a:r>
          </a:p>
        </p:txBody>
      </p:sp>
    </p:spTree>
    <p:extLst>
      <p:ext uri="{BB962C8B-B14F-4D97-AF65-F5344CB8AC3E}">
        <p14:creationId xmlns:p14="http://schemas.microsoft.com/office/powerpoint/2010/main" val="33949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Emission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11300"/>
            <a:ext cx="7886700" cy="4351338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Represents Light Emitting Directly From Polygon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695575"/>
            <a:ext cx="5567363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378200" y="2028825"/>
            <a:ext cx="195580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Emission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 0</a:t>
            </a:r>
            <a:endParaRPr lang="en-US" altLang="ko-K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800600" y="2514600"/>
            <a:ext cx="6096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Diffuse reflection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Specular reflection +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Emission +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“Ambient”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762250"/>
            <a:ext cx="37623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101725" y="4330700"/>
            <a:ext cx="2859088" cy="850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Based on model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proposed by Phong</a:t>
            </a:r>
          </a:p>
        </p:txBody>
      </p:sp>
    </p:spTree>
    <p:extLst>
      <p:ext uri="{BB962C8B-B14F-4D97-AF65-F5344CB8AC3E}">
        <p14:creationId xmlns:p14="http://schemas.microsoft.com/office/powerpoint/2010/main" val="37231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Ambient Term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Represents Reflection of All Indirect Illumination</a:t>
            </a: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438400"/>
            <a:ext cx="5059363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3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86EC86"/>
                </a:solidFill>
                <a:ea typeface="굴림" pitchFamily="50" charset="-127"/>
              </a:rPr>
              <a:t>Diffuse reflection +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A6DBDA"/>
                </a:solidFill>
                <a:ea typeface="굴림" pitchFamily="50" charset="-127"/>
              </a:rPr>
              <a:t>Specular reflection +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FDA0A0"/>
                </a:solidFill>
                <a:ea typeface="굴림" pitchFamily="50" charset="-127"/>
              </a:rPr>
              <a:t>Emission +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EBE606"/>
                </a:solidFill>
                <a:ea typeface="굴림" pitchFamily="50" charset="-127"/>
              </a:rPr>
              <a:t>“Ambient”</a:t>
            </a:r>
          </a:p>
          <a:p>
            <a:pPr>
              <a:lnSpc>
                <a:spcPct val="200000"/>
              </a:lnSpc>
            </a:pPr>
            <a:endParaRPr lang="en-US" altLang="ko-KR" sz="2400" b="1" dirty="0">
              <a:solidFill>
                <a:srgbClr val="EBE606"/>
              </a:solidFill>
              <a:ea typeface="굴림" pitchFamily="50" charset="-127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3952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8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Rendering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29613" cy="47180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R</a:t>
            </a:r>
            <a:r>
              <a:rPr lang="en-GB" dirty="0" err="1" smtClean="0"/>
              <a:t>ealistic</a:t>
            </a:r>
            <a:r>
              <a:rPr lang="en-GB" dirty="0" smtClean="0"/>
              <a:t> </a:t>
            </a:r>
            <a:r>
              <a:rPr lang="en-GB" dirty="0"/>
              <a:t>displays of a scene are obtained by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G</a:t>
            </a:r>
            <a:r>
              <a:rPr lang="en-GB" dirty="0" smtClean="0"/>
              <a:t>enerating </a:t>
            </a:r>
            <a:r>
              <a:rPr lang="en-GB" dirty="0"/>
              <a:t>perspective projections of objects and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Applying </a:t>
            </a:r>
            <a:r>
              <a:rPr lang="en-GB" dirty="0"/>
              <a:t>natural lighting effects to the visible </a:t>
            </a:r>
            <a:r>
              <a:rPr lang="en-GB" dirty="0" smtClean="0"/>
              <a:t>surfaces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 An </a:t>
            </a:r>
            <a:r>
              <a:rPr lang="en-GB" b="1" dirty="0">
                <a:solidFill>
                  <a:srgbClr val="C00000"/>
                </a:solidFill>
              </a:rPr>
              <a:t>illumination model </a:t>
            </a:r>
            <a:r>
              <a:rPr lang="en-GB" dirty="0"/>
              <a:t>is used </a:t>
            </a:r>
            <a:r>
              <a:rPr lang="en-GB" b="1" dirty="0">
                <a:solidFill>
                  <a:srgbClr val="00B050"/>
                </a:solidFill>
              </a:rPr>
              <a:t>to calculate the </a:t>
            </a:r>
            <a:r>
              <a:rPr lang="en-GB" b="1" dirty="0" err="1">
                <a:solidFill>
                  <a:srgbClr val="00B050"/>
                </a:solidFill>
              </a:rPr>
              <a:t>color</a:t>
            </a:r>
            <a:r>
              <a:rPr lang="en-GB" b="1" dirty="0">
                <a:solidFill>
                  <a:srgbClr val="00B050"/>
                </a:solidFill>
              </a:rPr>
              <a:t> of </a:t>
            </a:r>
            <a:r>
              <a:rPr lang="en-GB" b="1" dirty="0" smtClean="0">
                <a:solidFill>
                  <a:srgbClr val="00B050"/>
                </a:solidFill>
              </a:rPr>
              <a:t>an illuminated </a:t>
            </a:r>
            <a:r>
              <a:rPr lang="en-GB" b="1" dirty="0">
                <a:solidFill>
                  <a:srgbClr val="00B050"/>
                </a:solidFill>
              </a:rPr>
              <a:t>position on the surface of an object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  A </a:t>
            </a:r>
            <a:r>
              <a:rPr lang="en-GB" b="1" dirty="0"/>
              <a:t>surface-rendering method </a:t>
            </a:r>
            <a:r>
              <a:rPr lang="en-GB" dirty="0"/>
              <a:t>uses the </a:t>
            </a:r>
            <a:r>
              <a:rPr lang="en-GB" b="1" dirty="0" err="1">
                <a:solidFill>
                  <a:srgbClr val="0000FF"/>
                </a:solidFill>
              </a:rPr>
              <a:t>color</a:t>
            </a:r>
            <a:r>
              <a:rPr lang="en-GB" b="1" dirty="0">
                <a:solidFill>
                  <a:srgbClr val="0000FF"/>
                </a:solidFill>
              </a:rPr>
              <a:t> calculations from an illumination model </a:t>
            </a:r>
            <a:r>
              <a:rPr lang="en-GB" dirty="0"/>
              <a:t>to determine the </a:t>
            </a:r>
            <a:r>
              <a:rPr lang="en-GB" b="1" dirty="0">
                <a:solidFill>
                  <a:srgbClr val="C00000"/>
                </a:solidFill>
              </a:rPr>
              <a:t>pixel </a:t>
            </a:r>
            <a:r>
              <a:rPr lang="en-GB" b="1" dirty="0" err="1">
                <a:solidFill>
                  <a:srgbClr val="C00000"/>
                </a:solidFill>
              </a:rPr>
              <a:t>colors</a:t>
            </a:r>
            <a:r>
              <a:rPr lang="en-GB" b="1" dirty="0">
                <a:solidFill>
                  <a:srgbClr val="C00000"/>
                </a:solidFill>
              </a:rPr>
              <a:t> for all projected positions in a scene.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5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86EC86"/>
                </a:solidFill>
                <a:ea typeface="굴림" pitchFamily="50" charset="-127"/>
              </a:rPr>
              <a:t>Diffuse reflection +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A6DBDA"/>
                </a:solidFill>
                <a:ea typeface="굴림" pitchFamily="50" charset="-127"/>
              </a:rPr>
              <a:t>Specular reflection +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FDA0A0"/>
                </a:solidFill>
                <a:ea typeface="굴림" pitchFamily="50" charset="-127"/>
              </a:rPr>
              <a:t>Emission +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EBE606"/>
                </a:solidFill>
                <a:ea typeface="굴림" pitchFamily="50" charset="-127"/>
              </a:rPr>
              <a:t>“Ambient”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581400"/>
            <a:ext cx="45434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3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 Diffuse, Specular, Emission, and Ambient</a:t>
            </a: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2590800"/>
            <a:ext cx="4862513" cy="362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1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Surface Illumination Calculation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Single Light Source:</a:t>
            </a: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00275"/>
            <a:ext cx="47910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524000" y="5375275"/>
          <a:ext cx="6048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2705040" imgH="253800" progId="Equation.3">
                  <p:embed/>
                </p:oleObj>
              </mc:Choice>
              <mc:Fallback>
                <p:oleObj name="Equation" r:id="rId4" imgW="2705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75275"/>
                        <a:ext cx="6048375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6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Surface Illumination Calculation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631" y="1620837"/>
            <a:ext cx="7886700" cy="4351338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Multiple Light Sources: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981200"/>
            <a:ext cx="4800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127125" y="5348288"/>
          <a:ext cx="68437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4" imgW="3060360" imgH="279360" progId="Equation.3">
                  <p:embed/>
                </p:oleObj>
              </mc:Choice>
              <mc:Fallback>
                <p:oleObj name="Equation" r:id="rId4" imgW="3060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348288"/>
                        <a:ext cx="6843713" cy="623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0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Overview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Direct Illumination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 Emission at light sources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 Scattering at surfaces</a:t>
            </a:r>
          </a:p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Global Illumination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Shadows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Refractions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Inter-object reflections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042025" y="4705350"/>
            <a:ext cx="212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 b="1">
                <a:solidFill>
                  <a:schemeClr val="tx2"/>
                </a:solidFill>
              </a:rPr>
              <a:t>Global Illumination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209800"/>
            <a:ext cx="3606800" cy="24003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9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882900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2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Shadows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Shadow Terms Tell Which Light Sources are Blocked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Cast ray towards each light source L</a:t>
            </a:r>
            <a:r>
              <a:rPr lang="en-US" altLang="ko-KR" baseline="-25000">
                <a:solidFill>
                  <a:srgbClr val="090909"/>
                </a:solidFill>
                <a:ea typeface="굴림" pitchFamily="50" charset="-127"/>
              </a:rPr>
              <a:t>i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S</a:t>
            </a:r>
            <a:r>
              <a:rPr lang="en-US" altLang="ko-KR" baseline="-25000">
                <a:solidFill>
                  <a:srgbClr val="090909"/>
                </a:solidFill>
                <a:ea typeface="굴림" pitchFamily="50" charset="-127"/>
              </a:rPr>
              <a:t>i</a:t>
            </a:r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= 0 if ray is blocked, S</a:t>
            </a:r>
            <a:r>
              <a:rPr lang="en-US" altLang="ko-KR" baseline="-25000">
                <a:solidFill>
                  <a:srgbClr val="090909"/>
                </a:solidFill>
                <a:ea typeface="굴림" pitchFamily="50" charset="-127"/>
              </a:rPr>
              <a:t>i</a:t>
            </a:r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= 1 otherwise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289300"/>
            <a:ext cx="26670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473200" y="5867400"/>
          <a:ext cx="619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3022560" imgH="279360" progId="Equation.3">
                  <p:embed/>
                </p:oleObj>
              </mc:Choice>
              <mc:Fallback>
                <p:oleObj name="Equation" r:id="rId4" imgW="3022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867400"/>
                        <a:ext cx="61976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484938" y="4645025"/>
            <a:ext cx="1287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Shadow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7134225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Ray Casting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Trace Primary Rays from Camera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Direct illumination from unblocked lights only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446338"/>
            <a:ext cx="3562350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473200" y="5867400"/>
          <a:ext cx="619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3022560" imgH="279360" progId="Equation.3">
                  <p:embed/>
                </p:oleObj>
              </mc:Choice>
              <mc:Fallback>
                <p:oleObj name="Equation" r:id="rId4" imgW="3022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867400"/>
                        <a:ext cx="61976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0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05075"/>
            <a:ext cx="360203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Recursive Ray Tracing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724400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Also Trace Secondary Rays from Hit Surfaces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Global illumination from mirror reflection and transparency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3924000" imgH="279360" progId="Equation.3">
                  <p:embed/>
                </p:oleObj>
              </mc:Choice>
              <mc:Fallback>
                <p:oleObj name="Equation" r:id="rId4" imgW="3924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858000" y="5762625"/>
            <a:ext cx="1752600" cy="7620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7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Mirror Reflection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724400"/>
          </a:xfrm>
        </p:spPr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  <a:ea typeface="굴림" pitchFamily="50" charset="-127"/>
              </a:rPr>
              <a:t>Trace Secondary Ray in Direction of Mirror Reflection</a:t>
            </a:r>
          </a:p>
          <a:p>
            <a:pPr lvl="1"/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Evaluate radiance along secondary ray and include it into illumination model</a:t>
            </a:r>
            <a:endParaRPr lang="en-US" altLang="ko-KR" sz="200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sz="2400">
              <a:ea typeface="굴림" pitchFamily="50" charset="-127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05075"/>
            <a:ext cx="360203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3924000" imgH="279360" progId="Equation.3">
                  <p:embed/>
                </p:oleObj>
              </mc:Choice>
              <mc:Fallback>
                <p:oleObj name="Equation" r:id="rId4" imgW="3924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469063" y="4267200"/>
            <a:ext cx="193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Radiance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for mirror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reflection ray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7439025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 flipV="1">
            <a:off x="5029200" y="3371850"/>
            <a:ext cx="76200" cy="6858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Illumination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219" y="2942770"/>
            <a:ext cx="2973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Direct illumination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1" y="2634995"/>
            <a:ext cx="41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1024" y="2942770"/>
            <a:ext cx="261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Indirect illumination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1" y="2634995"/>
            <a:ext cx="41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0375" y="2938280"/>
            <a:ext cx="258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illumination</a:t>
            </a:r>
          </a:p>
        </p:txBody>
      </p:sp>
      <p:pic>
        <p:nvPicPr>
          <p:cNvPr id="9" name="Picture 2" descr="C:\Users\Evan\Desktop\direct vs global\dir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7" y="3426788"/>
            <a:ext cx="1925903" cy="192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Evan\Desktop\direct vs global\indire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98" y="3446879"/>
            <a:ext cx="1925903" cy="192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Evan\Desktop\direct vs global\tot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94" y="3406695"/>
            <a:ext cx="1966086" cy="196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810243" y="1855412"/>
            <a:ext cx="1434938" cy="940153"/>
            <a:chOff x="3381361" y="1675798"/>
            <a:chExt cx="2285043" cy="1497131"/>
          </a:xfrm>
        </p:grpSpPr>
        <p:grpSp>
          <p:nvGrpSpPr>
            <p:cNvPr id="13" name="Group 12"/>
            <p:cNvGrpSpPr/>
            <p:nvPr/>
          </p:nvGrpSpPr>
          <p:grpSpPr>
            <a:xfrm rot="2700000">
              <a:off x="3359263" y="1697896"/>
              <a:ext cx="672845" cy="628650"/>
              <a:chOff x="2825960" y="1676400"/>
              <a:chExt cx="1060240" cy="990600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25960" y="1676400"/>
                <a:ext cx="990600" cy="990600"/>
              </a:xfrm>
              <a:prstGeom prst="arc">
                <a:avLst>
                  <a:gd name="adj1" fmla="val 20055471"/>
                  <a:gd name="adj2" fmla="val 150078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3352800" y="1905000"/>
                <a:ext cx="5334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352800" y="2171700"/>
                <a:ext cx="5334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5" descr="C:\Users\Evan\AppData\Local\Microsoft\Windows\Temporary Internet Files\Content.IE5\8EMIFYET\MC90020562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305050"/>
              <a:ext cx="332404" cy="530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 flipV="1">
              <a:off x="4990530" y="1752601"/>
              <a:ext cx="343470" cy="524978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124583" y="3172929"/>
              <a:ext cx="5772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928668" y="2257566"/>
              <a:ext cx="484564" cy="91536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701881" y="1752600"/>
              <a:ext cx="5772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13232" y="1752600"/>
              <a:ext cx="577298" cy="1420329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05578" y="1819952"/>
            <a:ext cx="1434938" cy="955746"/>
            <a:chOff x="447603" y="1675800"/>
            <a:chExt cx="2285043" cy="1521962"/>
          </a:xfrm>
        </p:grpSpPr>
        <p:grpSp>
          <p:nvGrpSpPr>
            <p:cNvPr id="24" name="Group 23"/>
            <p:cNvGrpSpPr/>
            <p:nvPr/>
          </p:nvGrpSpPr>
          <p:grpSpPr>
            <a:xfrm rot="2700000">
              <a:off x="425505" y="1697898"/>
              <a:ext cx="672845" cy="628650"/>
              <a:chOff x="2825960" y="1676400"/>
              <a:chExt cx="1060240" cy="990600"/>
            </a:xfrm>
          </p:grpSpPr>
          <p:sp>
            <p:nvSpPr>
              <p:cNvPr id="29" name="Arc 28"/>
              <p:cNvSpPr/>
              <p:nvPr/>
            </p:nvSpPr>
            <p:spPr>
              <a:xfrm>
                <a:off x="2825960" y="1676400"/>
                <a:ext cx="990600" cy="990600"/>
              </a:xfrm>
              <a:prstGeom prst="arc">
                <a:avLst>
                  <a:gd name="adj1" fmla="val 20055471"/>
                  <a:gd name="adj2" fmla="val 150078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3352800" y="1905000"/>
                <a:ext cx="5334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352800" y="2171700"/>
                <a:ext cx="5334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5" descr="C:\Users\Evan\AppData\Local\Microsoft\Windows\Temporary Internet Files\Content.IE5\8EMIFYET\MC90020562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242" y="2305052"/>
              <a:ext cx="332404" cy="530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 flipH="1">
              <a:off x="1190825" y="3172931"/>
              <a:ext cx="5772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994910" y="2257568"/>
              <a:ext cx="484564" cy="91536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457212" y="2632564"/>
              <a:ext cx="879904" cy="565198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815041" y="1855412"/>
            <a:ext cx="1434938" cy="940153"/>
            <a:chOff x="6291749" y="1675799"/>
            <a:chExt cx="2285043" cy="1497131"/>
          </a:xfrm>
        </p:grpSpPr>
        <p:grpSp>
          <p:nvGrpSpPr>
            <p:cNvPr id="33" name="Group 32"/>
            <p:cNvGrpSpPr/>
            <p:nvPr/>
          </p:nvGrpSpPr>
          <p:grpSpPr>
            <a:xfrm rot="2700000">
              <a:off x="6269651" y="1697897"/>
              <a:ext cx="672845" cy="628650"/>
              <a:chOff x="2825960" y="1676400"/>
              <a:chExt cx="1060240" cy="990600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2825960" y="1676400"/>
                <a:ext cx="990600" cy="990600"/>
              </a:xfrm>
              <a:prstGeom prst="arc">
                <a:avLst>
                  <a:gd name="adj1" fmla="val 20055471"/>
                  <a:gd name="adj2" fmla="val 150078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3352800" y="1905000"/>
                <a:ext cx="5334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352800" y="2171700"/>
                <a:ext cx="5334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5" descr="C:\Users\Evan\AppData\Local\Microsoft\Windows\Temporary Internet Files\Content.IE5\8EMIFYET\MC90020562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388" y="2305051"/>
              <a:ext cx="332404" cy="530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 flipH="1" flipV="1">
              <a:off x="7900918" y="1752602"/>
              <a:ext cx="343470" cy="524978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034971" y="3172930"/>
              <a:ext cx="5772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839056" y="2257567"/>
              <a:ext cx="484564" cy="91536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612269" y="1752601"/>
              <a:ext cx="5772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323620" y="1752601"/>
              <a:ext cx="577298" cy="1420329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7309663" y="2602463"/>
              <a:ext cx="879904" cy="565198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8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Transparency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  <a:ea typeface="굴림" pitchFamily="50" charset="-127"/>
              </a:rPr>
              <a:t>Trace Secondary Ray in Direction of Refraction</a:t>
            </a:r>
          </a:p>
          <a:p>
            <a:pPr lvl="1"/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Evaluate radiance along secondary ray and include it into illumination model</a:t>
            </a:r>
            <a:endParaRPr lang="en-US" altLang="ko-KR" sz="200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sz="2400">
              <a:ea typeface="굴림" pitchFamily="50" charset="-127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05075"/>
            <a:ext cx="360203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4" imgW="3924000" imgH="279360" progId="Equation.3">
                  <p:embed/>
                </p:oleObj>
              </mc:Choice>
              <mc:Fallback>
                <p:oleObj name="Equation" r:id="rId4" imgW="3924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070725" y="4645025"/>
            <a:ext cx="1963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Radiance for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refraction ray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8335963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5133975" y="4048125"/>
            <a:ext cx="795338" cy="85725"/>
          </a:xfrm>
          <a:custGeom>
            <a:avLst/>
            <a:gdLst>
              <a:gd name="T0" fmla="*/ 0 w 501"/>
              <a:gd name="T1" fmla="*/ 0 h 54"/>
              <a:gd name="T2" fmla="*/ 102 w 501"/>
              <a:gd name="T3" fmla="*/ 54 h 54"/>
              <a:gd name="T4" fmla="*/ 501 w 501"/>
              <a:gd name="T5" fmla="*/ 51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1" h="54">
                <a:moveTo>
                  <a:pt x="0" y="0"/>
                </a:moveTo>
                <a:lnTo>
                  <a:pt x="102" y="54"/>
                </a:lnTo>
                <a:lnTo>
                  <a:pt x="501" y="51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7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05075"/>
            <a:ext cx="360203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Transparency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  <a:ea typeface="굴림" pitchFamily="50" charset="-127"/>
              </a:rPr>
              <a:t>Transparency coefficient is fraction transmitted</a:t>
            </a:r>
          </a:p>
          <a:p>
            <a:pPr lvl="1"/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K</a:t>
            </a:r>
            <a:r>
              <a:rPr lang="en-US" altLang="ko-KR" sz="2000" baseline="-25000">
                <a:solidFill>
                  <a:srgbClr val="090909"/>
                </a:solidFill>
                <a:ea typeface="굴림" pitchFamily="50" charset="-127"/>
              </a:rPr>
              <a:t>T</a:t>
            </a:r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 = 1 if object is translucent, K</a:t>
            </a:r>
            <a:r>
              <a:rPr lang="en-US" altLang="ko-KR" sz="2000" baseline="-25000">
                <a:solidFill>
                  <a:srgbClr val="090909"/>
                </a:solidFill>
                <a:ea typeface="굴림" pitchFamily="50" charset="-127"/>
              </a:rPr>
              <a:t>T</a:t>
            </a:r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 = 0 if object is opaque</a:t>
            </a:r>
          </a:p>
          <a:p>
            <a:pPr lvl="1"/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0 &lt; K</a:t>
            </a:r>
            <a:r>
              <a:rPr lang="en-US" altLang="ko-KR" sz="2000" baseline="-25000">
                <a:solidFill>
                  <a:srgbClr val="090909"/>
                </a:solidFill>
                <a:ea typeface="굴림" pitchFamily="50" charset="-127"/>
              </a:rPr>
              <a:t>T</a:t>
            </a:r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 &lt; 1 if object is semi-translucent</a:t>
            </a:r>
            <a:endParaRPr lang="en-US" altLang="ko-KR" sz="200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sz="2400">
              <a:ea typeface="굴림" pitchFamily="50" charset="-127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3924000" imgH="279360" progId="Equation.3">
                  <p:embed/>
                </p:oleObj>
              </mc:Choice>
              <mc:Fallback>
                <p:oleObj name="Equation" r:id="rId4" imgW="3924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967538" y="4645025"/>
            <a:ext cx="2049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Transparency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Coefficient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8001000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Freeform 8"/>
          <p:cNvSpPr>
            <a:spLocks/>
          </p:cNvSpPr>
          <p:nvPr/>
        </p:nvSpPr>
        <p:spPr bwMode="auto">
          <a:xfrm>
            <a:off x="5133975" y="4048125"/>
            <a:ext cx="795338" cy="85725"/>
          </a:xfrm>
          <a:custGeom>
            <a:avLst/>
            <a:gdLst>
              <a:gd name="T0" fmla="*/ 0 w 501"/>
              <a:gd name="T1" fmla="*/ 0 h 54"/>
              <a:gd name="T2" fmla="*/ 102 w 501"/>
              <a:gd name="T3" fmla="*/ 54 h 54"/>
              <a:gd name="T4" fmla="*/ 501 w 501"/>
              <a:gd name="T5" fmla="*/ 51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1" h="54">
                <a:moveTo>
                  <a:pt x="0" y="0"/>
                </a:moveTo>
                <a:lnTo>
                  <a:pt x="102" y="54"/>
                </a:lnTo>
                <a:lnTo>
                  <a:pt x="501" y="51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Refractive Transparency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For Thin Surfaces, Can Ignore Change in Direction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Assume light travels straight through surface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600325" y="2819400"/>
          <a:ext cx="4029075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Image" r:id="rId3" imgW="4028571" imgH="3257143" progId="Photoshop.Image.5">
                  <p:embed/>
                </p:oleObj>
              </mc:Choice>
              <mc:Fallback>
                <p:oleObj name="Image" r:id="rId3" imgW="4028571" imgH="3257143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819400"/>
                        <a:ext cx="4029075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653213" y="5626100"/>
          <a:ext cx="1077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482400" imgH="164880" progId="Equation.3">
                  <p:embed/>
                </p:oleObj>
              </mc:Choice>
              <mc:Fallback>
                <p:oleObj name="Equation" r:id="rId5" imgW="482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5626100"/>
                        <a:ext cx="1077912" cy="3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048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Refractive Transparency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 Solid Objects, Apply Snell’s Law:</a:t>
            </a:r>
          </a:p>
          <a:p>
            <a:pPr lvl="1"/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h</a:t>
            </a:r>
            <a:r>
              <a:rPr lang="en-US" altLang="ko-KR" i="1" baseline="-25000">
                <a:latin typeface="Times New Roman" panose="02020603050405020304" pitchFamily="18" charset="0"/>
                <a:ea typeface="굴림" pitchFamily="50" charset="-127"/>
              </a:rPr>
              <a:t>r</a:t>
            </a:r>
            <a:r>
              <a:rPr lang="en-US" altLang="ko-KR" i="1">
                <a:latin typeface="Times New Roman" panose="02020603050405020304" pitchFamily="18" charset="0"/>
                <a:ea typeface="굴림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itchFamily="50" charset="-127"/>
              </a:rPr>
              <a:t>sin</a:t>
            </a:r>
            <a:r>
              <a:rPr lang="en-US" altLang="ko-KR" i="1">
                <a:latin typeface="Times New Roman" panose="02020603050405020304" pitchFamily="18" charset="0"/>
                <a:ea typeface="굴림" pitchFamily="50" charset="-127"/>
              </a:rPr>
              <a:t> 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ea typeface="굴림" pitchFamily="50" charset="-127"/>
              </a:rPr>
              <a:t>r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 = h</a:t>
            </a:r>
            <a:r>
              <a:rPr lang="en-US" altLang="ko-KR" i="1" baseline="-25000">
                <a:latin typeface="Times New Roman" panose="02020603050405020304" pitchFamily="18" charset="0"/>
                <a:ea typeface="굴림" pitchFamily="50" charset="-127"/>
              </a:rPr>
              <a:t>i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itchFamily="50" charset="-127"/>
              </a:rPr>
              <a:t>sin 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ea typeface="굴림" pitchFamily="50" charset="-127"/>
              </a:rPr>
              <a:t>i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 </a:t>
            </a:r>
            <a:endParaRPr lang="en-US" altLang="ko-KR" i="1" baseline="-25000">
              <a:latin typeface="Times New Roman" panose="02020603050405020304" pitchFamily="18" charset="0"/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867025" y="2524125"/>
          <a:ext cx="386715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Image" r:id="rId3" imgW="3866667" imgH="2580952" progId="Photoshop.Image.5">
                  <p:embed/>
                </p:oleObj>
              </mc:Choice>
              <mc:Fallback>
                <p:oleObj name="Image" r:id="rId3" imgW="3866667" imgH="2580952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524125"/>
                        <a:ext cx="3867150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308225" y="5334000"/>
          <a:ext cx="45386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2031840" imgH="431640" progId="Equation.3">
                  <p:embed/>
                </p:oleObj>
              </mc:Choice>
              <mc:Fallback>
                <p:oleObj name="Equation" r:id="rId5" imgW="2031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334000"/>
                        <a:ext cx="4538663" cy="968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79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Direct Illumination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Ray casting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Usually use simple analytic approximations for light source emission and surface reflectance</a:t>
            </a:r>
          </a:p>
          <a:p>
            <a:pPr lvl="1"/>
            <a:endParaRPr lang="en-US" altLang="ko-KR">
              <a:solidFill>
                <a:srgbClr val="090909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Global illumination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ea typeface="굴림" pitchFamily="50" charset="-127"/>
                <a:sym typeface="Wingdings" panose="05000000000000000000" pitchFamily="2" charset="2"/>
              </a:rPr>
              <a:t>Recursive ray tracing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Incorporate shadows, mirror reflections,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	and pure refractions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66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Illumination Terminology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>
                <a:ea typeface="굴림" pitchFamily="50" charset="-127"/>
              </a:rPr>
              <a:t>Radiant power [flux] (</a:t>
            </a:r>
            <a:r>
              <a:rPr lang="el-GR" altLang="ko-KR" sz="2400">
                <a:cs typeface="Arial" panose="020B0604020202020204" pitchFamily="34" charset="0"/>
              </a:rPr>
              <a:t>Φ</a:t>
            </a:r>
            <a:r>
              <a:rPr lang="en-US" altLang="ko-KR" sz="240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Rate at which light energy is transmitted (in Watts).</a:t>
            </a:r>
          </a:p>
          <a:p>
            <a:r>
              <a:rPr lang="en-US" altLang="ko-KR" sz="2400">
                <a:ea typeface="굴림" pitchFamily="50" charset="-127"/>
              </a:rPr>
              <a:t>Radiant Intensity (I)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Power radiated onto a unit solid angle in direction( in Watt/sr)</a:t>
            </a:r>
          </a:p>
          <a:p>
            <a:pPr lvl="2"/>
            <a:r>
              <a:rPr lang="en-US" altLang="ko-KR" sz="1800">
                <a:ea typeface="굴림" pitchFamily="50" charset="-127"/>
              </a:rPr>
              <a:t>e.g.: energy distribution of a light source (inverse square law)</a:t>
            </a:r>
          </a:p>
          <a:p>
            <a:r>
              <a:rPr lang="en-US" altLang="ko-KR" sz="2400">
                <a:ea typeface="굴림" pitchFamily="50" charset="-127"/>
              </a:rPr>
              <a:t>Radiance (L)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Radiant intensity per unit projected surface area( in Watts/m</a:t>
            </a:r>
            <a:r>
              <a:rPr lang="en-US" altLang="ko-KR" sz="2000" baseline="30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sr)</a:t>
            </a:r>
          </a:p>
          <a:p>
            <a:pPr lvl="2"/>
            <a:r>
              <a:rPr lang="en-US" altLang="ko-KR" sz="1800">
                <a:ea typeface="굴림" pitchFamily="50" charset="-127"/>
              </a:rPr>
              <a:t>e.g.: light carried by a single ray (no inverse square law)</a:t>
            </a:r>
          </a:p>
          <a:p>
            <a:r>
              <a:rPr lang="en-US" altLang="ko-KR" sz="2400">
                <a:ea typeface="굴림" pitchFamily="50" charset="-127"/>
              </a:rPr>
              <a:t>Irradianc (E)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Incident flux density on a locally planar area (in Watts/m</a:t>
            </a:r>
            <a:r>
              <a:rPr lang="en-US" altLang="ko-KR" sz="2000" baseline="30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 )</a:t>
            </a:r>
          </a:p>
          <a:p>
            <a:r>
              <a:rPr lang="en-US" altLang="ko-KR" sz="2400">
                <a:ea typeface="굴림" pitchFamily="50" charset="-127"/>
              </a:rPr>
              <a:t>Radiosity (B)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Exitant flux density from a locally planar area ( in Watts/m</a:t>
            </a:r>
            <a:r>
              <a:rPr lang="en-US" altLang="ko-KR" sz="2000" baseline="30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71802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Rendering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Diffuse Inter-reflection</a:t>
            </a:r>
            <a:endParaRPr lang="en-US" dirty="0"/>
          </a:p>
        </p:txBody>
      </p:sp>
      <p:pic>
        <p:nvPicPr>
          <p:cNvPr id="4" name="Picture 4" descr="C:\Users\Evan\Desktop\direct vs global\Eggs_Sce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36243"/>
            <a:ext cx="4419600" cy="333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302203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illumination (normal image)</a:t>
            </a:r>
          </a:p>
        </p:txBody>
      </p:sp>
    </p:spTree>
    <p:extLst>
      <p:ext uri="{BB962C8B-B14F-4D97-AF65-F5344CB8AC3E}">
        <p14:creationId xmlns:p14="http://schemas.microsoft.com/office/powerpoint/2010/main" val="33626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Diffuse Inter-reflection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2145" y="32377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illumination</a:t>
            </a:r>
          </a:p>
        </p:txBody>
      </p:sp>
      <p:pic>
        <p:nvPicPr>
          <p:cNvPr id="7" name="Picture 2" descr="C:\Users\Evan\Desktop\direct vs global\Eggs_Dire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52" y="1936243"/>
            <a:ext cx="4416552" cy="33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Diffuse </a:t>
            </a:r>
            <a:r>
              <a:rPr lang="en-US" dirty="0" err="1" smtClean="0"/>
              <a:t>Interreflection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2145" y="323776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Indirect illumination (diffuse </a:t>
            </a:r>
            <a:r>
              <a:rPr lang="en-US" dirty="0" err="1"/>
              <a:t>interreflection</a:t>
            </a:r>
            <a:r>
              <a:rPr lang="en-US" dirty="0"/>
              <a:t>)</a:t>
            </a:r>
          </a:p>
        </p:txBody>
      </p:sp>
      <p:pic>
        <p:nvPicPr>
          <p:cNvPr id="6" name="Picture 3" descr="C:\Users\Evan\Desktop\direct vs global\Eggs_Glob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52" y="1936243"/>
            <a:ext cx="4416552" cy="33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302203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illumination (normal image)</a:t>
            </a:r>
          </a:p>
        </p:txBody>
      </p:sp>
      <p:pic>
        <p:nvPicPr>
          <p:cNvPr id="7" name="Picture 2" descr="C:\Users\Evan\Desktop\direct vs global\WithoutMakeup_Sce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63238"/>
            <a:ext cx="3073546" cy="349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18349</TotalTime>
  <Words>1162</Words>
  <Application>Microsoft Office PowerPoint</Application>
  <PresentationFormat>On-screen Show (4:3)</PresentationFormat>
  <Paragraphs>283</Paragraphs>
  <Slides>56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돋움</vt:lpstr>
      <vt:lpstr>Droid Sans</vt:lpstr>
      <vt:lpstr>굴림</vt:lpstr>
      <vt:lpstr>Segoe UI</vt:lpstr>
      <vt:lpstr>Symbol</vt:lpstr>
      <vt:lpstr>Tahoma</vt:lpstr>
      <vt:lpstr>Times New Roman</vt:lpstr>
      <vt:lpstr>Wingdings</vt:lpstr>
      <vt:lpstr>Wingdings 3</vt:lpstr>
      <vt:lpstr>Office Theme</vt:lpstr>
      <vt:lpstr>Equation</vt:lpstr>
      <vt:lpstr>Image</vt:lpstr>
      <vt:lpstr>CS552: Computer Graphics</vt:lpstr>
      <vt:lpstr>Recap</vt:lpstr>
      <vt:lpstr>Objective</vt:lpstr>
      <vt:lpstr>Surface Rendering Method</vt:lpstr>
      <vt:lpstr>Global Illumination</vt:lpstr>
      <vt:lpstr>Diffuse Inter-reflection</vt:lpstr>
      <vt:lpstr>Diffuse Inter-reflection</vt:lpstr>
      <vt:lpstr>Diffuse Interreflection</vt:lpstr>
      <vt:lpstr>Human face</vt:lpstr>
      <vt:lpstr>Human face</vt:lpstr>
      <vt:lpstr>Human face</vt:lpstr>
      <vt:lpstr>Illumination</vt:lpstr>
      <vt:lpstr>Overview</vt:lpstr>
      <vt:lpstr>Overview</vt:lpstr>
      <vt:lpstr>Modeling Light Source</vt:lpstr>
      <vt:lpstr>Empirical Model</vt:lpstr>
      <vt:lpstr>Light Source Model</vt:lpstr>
      <vt:lpstr>Point Light Source</vt:lpstr>
      <vt:lpstr>Directional Light Source</vt:lpstr>
      <vt:lpstr>Spot Light Source </vt:lpstr>
      <vt:lpstr>Directional Light Sources</vt:lpstr>
      <vt:lpstr>Angular Intensity Attenuation </vt:lpstr>
      <vt:lpstr>Overview</vt:lpstr>
      <vt:lpstr>Modeling Surface Reflection</vt:lpstr>
      <vt:lpstr>Empirical Model</vt:lpstr>
      <vt:lpstr>Reflectance Model</vt:lpstr>
      <vt:lpstr>Reflectance Model</vt:lpstr>
      <vt:lpstr>Diffuse Reflection</vt:lpstr>
      <vt:lpstr>Diffuse Reflection</vt:lpstr>
      <vt:lpstr>Diffuse Reflection</vt:lpstr>
      <vt:lpstr>Reflectance Model</vt:lpstr>
      <vt:lpstr>Specular Reflection</vt:lpstr>
      <vt:lpstr>Specular Reflection</vt:lpstr>
      <vt:lpstr>Specular Reflection</vt:lpstr>
      <vt:lpstr>Reflectance Model</vt:lpstr>
      <vt:lpstr>Emission</vt:lpstr>
      <vt:lpstr>Reflectance Model</vt:lpstr>
      <vt:lpstr>Ambient Term</vt:lpstr>
      <vt:lpstr>Reflectance Model</vt:lpstr>
      <vt:lpstr>Reflectance Model</vt:lpstr>
      <vt:lpstr>Reflectance Model</vt:lpstr>
      <vt:lpstr>Surface Illumination Calculation</vt:lpstr>
      <vt:lpstr>Surface Illumination Calculation</vt:lpstr>
      <vt:lpstr>Overview</vt:lpstr>
      <vt:lpstr>Global Illumination</vt:lpstr>
      <vt:lpstr>Shadows</vt:lpstr>
      <vt:lpstr>Ray Casting</vt:lpstr>
      <vt:lpstr>Recursive Ray Tracing</vt:lpstr>
      <vt:lpstr>Mirror Reflection</vt:lpstr>
      <vt:lpstr>Transparency</vt:lpstr>
      <vt:lpstr>Transparency</vt:lpstr>
      <vt:lpstr>Refractive Transparency</vt:lpstr>
      <vt:lpstr>Refractive Transparency</vt:lpstr>
      <vt:lpstr>Summary</vt:lpstr>
      <vt:lpstr>Illumination Terminology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499</cp:revision>
  <cp:lastPrinted>2016-03-16T00:33:24Z</cp:lastPrinted>
  <dcterms:created xsi:type="dcterms:W3CDTF">2015-07-15T04:13:21Z</dcterms:created>
  <dcterms:modified xsi:type="dcterms:W3CDTF">2016-04-23T03:45:23Z</dcterms:modified>
</cp:coreProperties>
</file>