
<file path=[Content_Types].xml><?xml version="1.0" encoding="utf-8"?>
<Types xmlns="http://schemas.openxmlformats.org/package/2006/content-types">
  <Default Extension="png" ContentType="image/png"/>
  <Default Extension="tmp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7"/>
  </p:notesMasterIdLst>
  <p:handoutMasterIdLst>
    <p:handoutMasterId r:id="rId38"/>
  </p:handoutMasterIdLst>
  <p:sldIdLst>
    <p:sldId id="256" r:id="rId2"/>
    <p:sldId id="274" r:id="rId3"/>
    <p:sldId id="275" r:id="rId4"/>
    <p:sldId id="303" r:id="rId5"/>
    <p:sldId id="304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06" r:id="rId15"/>
    <p:sldId id="30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78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34: </a:t>
            </a:r>
            <a:r>
              <a:rPr lang="en-US" sz="3200" dirty="0" smtClean="0"/>
              <a:t>Rendering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Choice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aseline="-25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68" y="1690689"/>
            <a:ext cx="7259063" cy="2838846"/>
          </a:xfrm>
        </p:spPr>
      </p:pic>
    </p:spTree>
    <p:extLst>
      <p:ext uri="{BB962C8B-B14F-4D97-AF65-F5344CB8AC3E}">
        <p14:creationId xmlns:p14="http://schemas.microsoft.com/office/powerpoint/2010/main" val="119029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 Equation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8" y="1853331"/>
            <a:ext cx="7220958" cy="1066949"/>
          </a:xfrm>
        </p:spPr>
      </p:pic>
      <p:sp>
        <p:nvSpPr>
          <p:cNvPr id="5" name="Rectangle 4"/>
          <p:cNvSpPr/>
          <p:nvPr/>
        </p:nvSpPr>
        <p:spPr>
          <a:xfrm>
            <a:off x="804358" y="3377298"/>
            <a:ext cx="608647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Combined Diffuse and Specular Reﬂections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48" y="4024244"/>
            <a:ext cx="486795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3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43626"/>
            <a:ext cx="4077269" cy="311511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19" y="1567442"/>
            <a:ext cx="403916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11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99400"/>
            <a:ext cx="7886700" cy="2917988"/>
          </a:xfrm>
        </p:spPr>
      </p:pic>
    </p:spTree>
    <p:extLst>
      <p:ext uri="{BB962C8B-B14F-4D97-AF65-F5344CB8AC3E}">
        <p14:creationId xmlns:p14="http://schemas.microsoft.com/office/powerpoint/2010/main" val="60119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Surface Illumination Calculation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Single Light Source:</a:t>
            </a:r>
          </a:p>
          <a:p>
            <a:endParaRPr lang="en-US" altLang="ko-KR">
              <a:ea typeface="굴림" pitchFamily="50" charset="-127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200275"/>
            <a:ext cx="47910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524000" y="5375275"/>
          <a:ext cx="6048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Equation" r:id="rId4" imgW="2705040" imgH="253800" progId="Equation.3">
                  <p:embed/>
                </p:oleObj>
              </mc:Choice>
              <mc:Fallback>
                <p:oleObj name="Equation" r:id="rId4" imgW="27050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375275"/>
                        <a:ext cx="6048375" cy="568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0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Surface Illumination Calculation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631" y="1620837"/>
            <a:ext cx="7886700" cy="4351338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Multiple Light Sources:</a:t>
            </a: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981200"/>
            <a:ext cx="4800600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1127125" y="5348288"/>
          <a:ext cx="6843713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4" imgW="3060360" imgH="279360" progId="Equation.3">
                  <p:embed/>
                </p:oleObj>
              </mc:Choice>
              <mc:Fallback>
                <p:oleObj name="Equation" r:id="rId4" imgW="3060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5348288"/>
                        <a:ext cx="6843713" cy="623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004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Illumination Model with Intensity Attenuation and Spotlights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General</a:t>
            </a:r>
            <a:r>
              <a:rPr lang="en-GB" dirty="0"/>
              <a:t>, monochromatic illumination model for surface reﬂections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2459039"/>
            <a:ext cx="7078063" cy="80973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3403713"/>
            <a:ext cx="6315956" cy="13813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35" y="5067199"/>
            <a:ext cx="724953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1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Illumination Model with Intensity Attenuation and Spotlights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General</a:t>
            </a:r>
            <a:r>
              <a:rPr lang="en-GB" dirty="0"/>
              <a:t>, monochromatic illumination model for surface reﬂections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2459039"/>
            <a:ext cx="7078063" cy="80973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6" y="3498873"/>
            <a:ext cx="7749194" cy="1004841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4941998"/>
            <a:ext cx="7720625" cy="12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RGB Color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Each </a:t>
            </a:r>
            <a:r>
              <a:rPr lang="en-GB" dirty="0"/>
              <a:t>intensity speciﬁcation in the illumination model is a three-element </a:t>
            </a:r>
            <a:r>
              <a:rPr lang="en-GB" dirty="0" smtClean="0"/>
              <a:t>vector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/>
              <a:t> Similarly, the reﬂection coefﬁcients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/>
              <a:t> Each component of the surface </a:t>
            </a:r>
            <a:r>
              <a:rPr lang="en-GB" dirty="0" err="1"/>
              <a:t>color</a:t>
            </a:r>
            <a:r>
              <a:rPr lang="en-GB" dirty="0"/>
              <a:t> is then calculated with a separate expression. 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5" y="2586204"/>
            <a:ext cx="2800578" cy="40944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46" y="3756224"/>
            <a:ext cx="2810267" cy="40963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135" y="4300792"/>
            <a:ext cx="2857899" cy="41915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446" y="4854886"/>
            <a:ext cx="2753109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3" y="1690689"/>
            <a:ext cx="5287113" cy="3572374"/>
          </a:xfrm>
        </p:spPr>
      </p:pic>
      <p:sp>
        <p:nvSpPr>
          <p:cNvPr id="5" name="Rectangle 4"/>
          <p:cNvSpPr/>
          <p:nvPr/>
        </p:nvSpPr>
        <p:spPr>
          <a:xfrm>
            <a:off x="2594535" y="5816084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Color reﬂections </a:t>
            </a:r>
            <a:r>
              <a:rPr lang="en-US" dirty="0"/>
              <a:t>from </a:t>
            </a:r>
            <a:r>
              <a:rPr lang="en-US" dirty="0" smtClean="0"/>
              <a:t>matte surfaces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682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Illumination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Light Source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Point source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Directional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Spot Light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Surface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Diffuse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Specular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Emission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Ambient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9" y="2010332"/>
            <a:ext cx="5210902" cy="3381847"/>
          </a:xfrm>
        </p:spPr>
      </p:pic>
      <p:sp>
        <p:nvSpPr>
          <p:cNvPr id="6" name="Rectangle 5"/>
          <p:cNvSpPr/>
          <p:nvPr/>
        </p:nvSpPr>
        <p:spPr>
          <a:xfrm>
            <a:off x="2594535" y="581608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Color reﬂections </a:t>
            </a:r>
            <a:r>
              <a:rPr lang="en-US" dirty="0"/>
              <a:t>from metal surfaces. </a:t>
            </a:r>
          </a:p>
        </p:txBody>
      </p:sp>
    </p:spTree>
    <p:extLst>
      <p:ext uri="{BB962C8B-B14F-4D97-AF65-F5344CB8AC3E}">
        <p14:creationId xmlns:p14="http://schemas.microsoft.com/office/powerpoint/2010/main" val="4555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6" y="1919837"/>
            <a:ext cx="5249008" cy="3505689"/>
          </a:xfrm>
        </p:spPr>
      </p:pic>
      <p:sp>
        <p:nvSpPr>
          <p:cNvPr id="6" name="Rectangle 5"/>
          <p:cNvSpPr/>
          <p:nvPr/>
        </p:nvSpPr>
        <p:spPr>
          <a:xfrm>
            <a:off x="2594535" y="5816084"/>
            <a:ext cx="4070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Color reﬂections </a:t>
            </a:r>
            <a:r>
              <a:rPr lang="en-US" dirty="0"/>
              <a:t>from metal surfaces. </a:t>
            </a:r>
          </a:p>
        </p:txBody>
      </p:sp>
    </p:spTree>
    <p:extLst>
      <p:ext uri="{BB962C8B-B14F-4D97-AF65-F5344CB8AC3E}">
        <p14:creationId xmlns:p14="http://schemas.microsoft.com/office/powerpoint/2010/main" val="3120220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surface 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To </a:t>
            </a:r>
            <a:r>
              <a:rPr lang="en-GB" dirty="0"/>
              <a:t>specify the components of diffuse and specular </a:t>
            </a:r>
            <a:r>
              <a:rPr lang="en-GB" dirty="0" err="1"/>
              <a:t>color</a:t>
            </a:r>
            <a:r>
              <a:rPr lang="en-GB" dirty="0"/>
              <a:t> vectors for each </a:t>
            </a:r>
            <a:r>
              <a:rPr lang="en-GB" dirty="0" smtClean="0"/>
              <a:t>surface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Retaining </a:t>
            </a:r>
            <a:r>
              <a:rPr lang="en-GB" dirty="0"/>
              <a:t>the reﬂectivity coefﬁcients as single-valued constants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40461"/>
            <a:ext cx="2981741" cy="4382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5800" y="3558087"/>
            <a:ext cx="4820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Blue </a:t>
            </a:r>
            <a:r>
              <a:rPr lang="en-US" sz="2000" dirty="0"/>
              <a:t>component of the </a:t>
            </a:r>
            <a:r>
              <a:rPr lang="en-US" sz="2000" dirty="0" smtClean="0"/>
              <a:t>diffuse reflection 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06" y="4704756"/>
            <a:ext cx="3134162" cy="41915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78897" y="4070959"/>
            <a:ext cx="3967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Reflectivity coefficient as vector 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078897" y="4723804"/>
            <a:ext cx="45410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Reflectivity coefficient as single-valued constant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432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Overview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Direct Illumination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Emission at light sources</a:t>
            </a:r>
          </a:p>
          <a:p>
            <a:pPr lvl="1">
              <a:buClr>
                <a:srgbClr val="C0C0C0"/>
              </a:buClr>
            </a:pPr>
            <a:r>
              <a:rPr lang="en-US" altLang="ko-KR">
                <a:solidFill>
                  <a:srgbClr val="C0C0C0"/>
                </a:solidFill>
                <a:ea typeface="굴림" pitchFamily="50" charset="-127"/>
              </a:rPr>
              <a:t> Scattering at surfaces</a:t>
            </a:r>
          </a:p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Global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Shadows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Refractions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 Inter-object reflections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42025" y="4705350"/>
            <a:ext cx="2120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 sz="1800" b="1">
                <a:solidFill>
                  <a:schemeClr val="tx2"/>
                </a:solidFill>
              </a:rPr>
              <a:t>Global Illumination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0" y="2209800"/>
            <a:ext cx="3606800" cy="24003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292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Global Illumination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600200"/>
            <a:ext cx="2882900" cy="434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02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Shadows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16062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Shadow Terms Tell Which Light Sources are Blocked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Cast ray towards each light source L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i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S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i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= 0 if ray is blocked, S</a:t>
            </a:r>
            <a:r>
              <a:rPr lang="en-US" altLang="ko-KR" baseline="-25000" dirty="0">
                <a:solidFill>
                  <a:srgbClr val="090909"/>
                </a:solidFill>
                <a:ea typeface="굴림" pitchFamily="50" charset="-127"/>
              </a:rPr>
              <a:t>i</a:t>
            </a:r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 = 1 otherwise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289300"/>
            <a:ext cx="2667000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1473200" y="5867400"/>
          <a:ext cx="619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3022560" imgH="279360" progId="Equation.3">
                  <p:embed/>
                </p:oleObj>
              </mc:Choice>
              <mc:Fallback>
                <p:oleObj name="Equation" r:id="rId4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867400"/>
                        <a:ext cx="61976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6484938" y="4645025"/>
            <a:ext cx="1287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Shadow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Term</a:t>
            </a: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7134225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1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Ray Casting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Trace Primary Rays from Camera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Direct illumination from unblocked lights only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2446338"/>
            <a:ext cx="3562350" cy="326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473200" y="5867400"/>
          <a:ext cx="6197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4" imgW="3022560" imgH="279360" progId="Equation.3">
                  <p:embed/>
                </p:oleObj>
              </mc:Choice>
              <mc:Fallback>
                <p:oleObj name="Equation" r:id="rId4" imgW="3022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5867400"/>
                        <a:ext cx="61976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109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Recursive Ray Tracing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Also Trace Secondary Rays from Hit Surfaces</a:t>
            </a:r>
          </a:p>
          <a:p>
            <a:pPr lvl="1"/>
            <a:r>
              <a:rPr lang="en-US" altLang="ko-KR" dirty="0">
                <a:solidFill>
                  <a:srgbClr val="090909"/>
                </a:solidFill>
                <a:ea typeface="굴림" pitchFamily="50" charset="-127"/>
              </a:rPr>
              <a:t>Global illumination from mirror reflection and transparency</a:t>
            </a: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4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6858000" y="5762625"/>
            <a:ext cx="1752600" cy="762000"/>
          </a:xfrm>
          <a:prstGeom prst="ellips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8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Mirror Reflection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305800" cy="4724400"/>
          </a:xfrm>
        </p:spPr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Trace Secondary Ray in Direction of Mirror Reflection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Evaluate radiance along secondary ray and include it into illumination model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6469063" y="4267200"/>
            <a:ext cx="19304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Radiance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for mirror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reflection ray</a:t>
            </a: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>
            <a:off x="7439025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 flipV="1">
            <a:off x="5029200" y="3371850"/>
            <a:ext cx="76200" cy="6858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Transparency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Trace Secondary Ray in Direction of Refraction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Evaluate radiance along secondary ray and include it into illumination model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7070725" y="4645025"/>
            <a:ext cx="19637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Radiance for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refraction ray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8335963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8" name="Freeform 8"/>
          <p:cNvSpPr>
            <a:spLocks/>
          </p:cNvSpPr>
          <p:nvPr/>
        </p:nvSpPr>
        <p:spPr bwMode="auto">
          <a:xfrm>
            <a:off x="5133975" y="4048125"/>
            <a:ext cx="795338" cy="85725"/>
          </a:xfrm>
          <a:custGeom>
            <a:avLst/>
            <a:gdLst>
              <a:gd name="T0" fmla="*/ 0 w 501"/>
              <a:gd name="T1" fmla="*/ 0 h 54"/>
              <a:gd name="T2" fmla="*/ 102 w 501"/>
              <a:gd name="T3" fmla="*/ 54 h 54"/>
              <a:gd name="T4" fmla="*/ 501 w 501"/>
              <a:gd name="T5" fmla="*/ 5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" h="54">
                <a:moveTo>
                  <a:pt x="0" y="0"/>
                </a:moveTo>
                <a:lnTo>
                  <a:pt x="102" y="54"/>
                </a:lnTo>
                <a:lnTo>
                  <a:pt x="501" y="51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3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reflectance </a:t>
            </a:r>
            <a:r>
              <a:rPr lang="en-US" dirty="0" smtClean="0"/>
              <a:t>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Describe </a:t>
            </a:r>
            <a:r>
              <a:rPr lang="en-US" smtClean="0"/>
              <a:t>various illumination models</a:t>
            </a:r>
            <a:endParaRPr lang="en-US" dirty="0" smtClean="0"/>
          </a:p>
          <a:p>
            <a:pPr marL="342900" lvl="1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88" y="2505075"/>
            <a:ext cx="3602037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Transparency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2400">
                <a:solidFill>
                  <a:srgbClr val="000000"/>
                </a:solidFill>
                <a:ea typeface="굴림" pitchFamily="50" charset="-127"/>
              </a:rPr>
              <a:t>Transparency coefficient is fraction transmitted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= 1 if object is translucent, 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= 0 if object is opaque</a:t>
            </a:r>
          </a:p>
          <a:p>
            <a:pPr lvl="1"/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0 &lt; K</a:t>
            </a:r>
            <a:r>
              <a:rPr lang="en-US" altLang="ko-KR" sz="2000" baseline="-25000">
                <a:solidFill>
                  <a:srgbClr val="090909"/>
                </a:solidFill>
                <a:ea typeface="굴림" pitchFamily="50" charset="-127"/>
              </a:rPr>
              <a:t>T</a:t>
            </a:r>
            <a:r>
              <a:rPr lang="en-US" altLang="ko-KR" sz="2000">
                <a:solidFill>
                  <a:srgbClr val="090909"/>
                </a:solidFill>
                <a:ea typeface="굴림" pitchFamily="50" charset="-127"/>
              </a:rPr>
              <a:t> &lt; 1 if object is semi-translucent</a:t>
            </a:r>
            <a:endParaRPr lang="en-US" altLang="ko-KR" sz="2000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 sz="2400">
              <a:ea typeface="굴림" pitchFamily="50" charset="-127"/>
            </a:endParaRP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549275" y="5867400"/>
          <a:ext cx="80454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4" imgW="3924000" imgH="279360" progId="Equation.3">
                  <p:embed/>
                </p:oleObj>
              </mc:Choice>
              <mc:Fallback>
                <p:oleObj name="Equation" r:id="rId4" imgW="39240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75" y="5867400"/>
                        <a:ext cx="804545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6967538" y="4645025"/>
            <a:ext cx="20494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Transparency</a:t>
            </a:r>
          </a:p>
          <a:p>
            <a:pPr algn="ctr"/>
            <a:r>
              <a:rPr lang="en-US" altLang="ko-KR">
                <a:solidFill>
                  <a:srgbClr val="C00000"/>
                </a:solidFill>
                <a:latin typeface="Arial" panose="020B0604020202020204" pitchFamily="34" charset="0"/>
              </a:rPr>
              <a:t>Coefficient</a:t>
            </a:r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001000" y="5438775"/>
            <a:ext cx="0" cy="533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2" name="Freeform 8"/>
          <p:cNvSpPr>
            <a:spLocks/>
          </p:cNvSpPr>
          <p:nvPr/>
        </p:nvSpPr>
        <p:spPr bwMode="auto">
          <a:xfrm>
            <a:off x="5133975" y="4048125"/>
            <a:ext cx="795338" cy="85725"/>
          </a:xfrm>
          <a:custGeom>
            <a:avLst/>
            <a:gdLst>
              <a:gd name="T0" fmla="*/ 0 w 501"/>
              <a:gd name="T1" fmla="*/ 0 h 54"/>
              <a:gd name="T2" fmla="*/ 102 w 501"/>
              <a:gd name="T3" fmla="*/ 54 h 54"/>
              <a:gd name="T4" fmla="*/ 501 w 501"/>
              <a:gd name="T5" fmla="*/ 51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1" h="54">
                <a:moveTo>
                  <a:pt x="0" y="0"/>
                </a:moveTo>
                <a:lnTo>
                  <a:pt x="102" y="54"/>
                </a:lnTo>
                <a:lnTo>
                  <a:pt x="501" y="51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Refractive Transparency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For Thin Surfaces, Can Ignore Change in Direction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Assume light travels straight through surface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600325" y="2819400"/>
          <a:ext cx="4029075" cy="32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Image" r:id="rId3" imgW="4028571" imgH="3257143" progId="Photoshop.Image.5">
                  <p:embed/>
                </p:oleObj>
              </mc:Choice>
              <mc:Fallback>
                <p:oleObj name="Image" r:id="rId3" imgW="4028571" imgH="3257143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2819400"/>
                        <a:ext cx="4029075" cy="325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6653213" y="5626100"/>
          <a:ext cx="1077912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Equation" r:id="rId5" imgW="482400" imgH="164880" progId="Equation.3">
                  <p:embed/>
                </p:oleObj>
              </mc:Choice>
              <mc:Fallback>
                <p:oleObj name="Equation" r:id="rId5" imgW="4824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3213" y="5626100"/>
                        <a:ext cx="1077912" cy="3698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04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Refractive Transparency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For Solid Objects, Apply Snell’s Law:</a:t>
            </a:r>
          </a:p>
          <a:p>
            <a:pPr lvl="1"/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h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r</a:t>
            </a:r>
            <a:r>
              <a:rPr lang="en-US" altLang="ko-KR" i="1">
                <a:latin typeface="Times New Roman" panose="02020603050405020304" pitchFamily="18" charset="0"/>
                <a:ea typeface="굴림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itchFamily="50" charset="-127"/>
              </a:rPr>
              <a:t>sin</a:t>
            </a:r>
            <a:r>
              <a:rPr lang="en-US" altLang="ko-KR" i="1">
                <a:latin typeface="Times New Roman" panose="02020603050405020304" pitchFamily="18" charset="0"/>
                <a:ea typeface="굴림" pitchFamily="50" charset="-127"/>
              </a:rPr>
              <a:t> 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r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= h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</a:t>
            </a:r>
            <a:r>
              <a:rPr lang="en-US" altLang="ko-KR">
                <a:latin typeface="Times New Roman" panose="02020603050405020304" pitchFamily="18" charset="0"/>
                <a:ea typeface="굴림" pitchFamily="50" charset="-127"/>
              </a:rPr>
              <a:t>sin 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Q</a:t>
            </a:r>
            <a:r>
              <a:rPr lang="en-US" altLang="ko-KR" i="1" baseline="-25000">
                <a:latin typeface="Times New Roman" panose="02020603050405020304" pitchFamily="18" charset="0"/>
                <a:ea typeface="굴림" pitchFamily="50" charset="-127"/>
              </a:rPr>
              <a:t>i</a:t>
            </a:r>
            <a:r>
              <a:rPr lang="en-US" altLang="ko-KR">
                <a:latin typeface="Symbol" panose="05050102010706020507" pitchFamily="18" charset="2"/>
                <a:ea typeface="굴림" pitchFamily="50" charset="-127"/>
              </a:rPr>
              <a:t> </a:t>
            </a:r>
            <a:endParaRPr lang="en-US" altLang="ko-KR" i="1" baseline="-25000">
              <a:latin typeface="Times New Roman" panose="02020603050405020304" pitchFamily="18" charset="0"/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867025" y="2524125"/>
          <a:ext cx="386715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Image" r:id="rId3" imgW="3866667" imgH="2580952" progId="Photoshop.Image.5">
                  <p:embed/>
                </p:oleObj>
              </mc:Choice>
              <mc:Fallback>
                <p:oleObj name="Image" r:id="rId3" imgW="3866667" imgH="2580952" progId="Photoshop.Image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524125"/>
                        <a:ext cx="3867150" cy="258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2308225" y="5334000"/>
          <a:ext cx="45386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2031840" imgH="431640" progId="Equation.3">
                  <p:embed/>
                </p:oleObj>
              </mc:Choice>
              <mc:Fallback>
                <p:oleObj name="Equation" r:id="rId5" imgW="2031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5334000"/>
                        <a:ext cx="4538663" cy="968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74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Summary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Direct Illumination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Ray casting</a:t>
            </a: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Usually use simple analytic approximations for light source emission and surface reflectance</a:t>
            </a:r>
          </a:p>
          <a:p>
            <a:pPr lvl="1"/>
            <a:endParaRPr lang="en-US" altLang="ko-KR">
              <a:solidFill>
                <a:srgbClr val="090909"/>
              </a:solidFill>
              <a:ea typeface="굴림" pitchFamily="50" charset="-127"/>
            </a:endParaRPr>
          </a:p>
          <a:p>
            <a:r>
              <a:rPr lang="en-US" altLang="ko-KR">
                <a:solidFill>
                  <a:srgbClr val="000000"/>
                </a:solidFill>
                <a:ea typeface="굴림" pitchFamily="50" charset="-127"/>
              </a:rPr>
              <a:t>Global illumination</a:t>
            </a:r>
          </a:p>
          <a:p>
            <a:pPr lvl="1"/>
            <a:r>
              <a:rPr lang="en-US" altLang="ko-KR">
                <a:solidFill>
                  <a:srgbClr val="000000"/>
                </a:solidFill>
                <a:ea typeface="굴림" pitchFamily="50" charset="-127"/>
                <a:sym typeface="Wingdings" panose="05000000000000000000" pitchFamily="2" charset="2"/>
              </a:rPr>
              <a:t>Recursive ray tracing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pPr lvl="1"/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Incorporate shadows, mirror reflections,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90909"/>
                </a:solidFill>
                <a:ea typeface="굴림" pitchFamily="50" charset="-127"/>
              </a:rPr>
              <a:t>	and pure refractions</a:t>
            </a:r>
            <a:endParaRPr lang="en-US" altLang="ko-KR">
              <a:solidFill>
                <a:srgbClr val="000000"/>
              </a:solidFill>
              <a:ea typeface="굴림" pitchFamily="50" charset="-127"/>
            </a:endParaRPr>
          </a:p>
          <a:p>
            <a:endParaRPr lang="en-US" altLang="ko-KR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856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Illumination Terminology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>
                <a:ea typeface="굴림" pitchFamily="50" charset="-127"/>
              </a:rPr>
              <a:t>Radiant power [flux] (</a:t>
            </a:r>
            <a:r>
              <a:rPr lang="el-GR" altLang="ko-KR" sz="2400">
                <a:cs typeface="Arial" panose="020B0604020202020204" pitchFamily="34" charset="0"/>
              </a:rPr>
              <a:t>Φ</a:t>
            </a:r>
            <a:r>
              <a:rPr lang="en-US" altLang="ko-KR" sz="2400">
                <a:ea typeface="굴림" pitchFamily="50" charset="-127"/>
              </a:rPr>
              <a:t>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Rate at which light energy is transmitted (in Watts).</a:t>
            </a:r>
          </a:p>
          <a:p>
            <a:r>
              <a:rPr lang="en-US" altLang="ko-KR" sz="2400">
                <a:ea typeface="굴림" pitchFamily="50" charset="-127"/>
              </a:rPr>
              <a:t>Radiant Intensity (I)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Power radiated onto a unit solid angle in direction( in Watt/sr)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e.g.: energy distribution of a light source (inverse square law)</a:t>
            </a:r>
          </a:p>
          <a:p>
            <a:r>
              <a:rPr lang="en-US" altLang="ko-KR" sz="2400">
                <a:ea typeface="굴림" pitchFamily="50" charset="-127"/>
              </a:rPr>
              <a:t>Radiance (L)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Radiant intensity per unit projected surface area( 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sr)</a:t>
            </a:r>
          </a:p>
          <a:p>
            <a:pPr lvl="2"/>
            <a:r>
              <a:rPr lang="en-US" altLang="ko-KR" sz="1800">
                <a:ea typeface="굴림" pitchFamily="50" charset="-127"/>
              </a:rPr>
              <a:t>e.g.: light carried by a single ray (no inverse square law)</a:t>
            </a:r>
          </a:p>
          <a:p>
            <a:r>
              <a:rPr lang="en-US" altLang="ko-KR" sz="2400">
                <a:ea typeface="굴림" pitchFamily="50" charset="-127"/>
              </a:rPr>
              <a:t>Irradianc (E)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Incident flux density on a locally planar area (in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 )</a:t>
            </a:r>
          </a:p>
          <a:p>
            <a:r>
              <a:rPr lang="en-US" altLang="ko-KR" sz="2400">
                <a:ea typeface="굴림" pitchFamily="50" charset="-127"/>
              </a:rPr>
              <a:t>Radiosity (B)</a:t>
            </a:r>
          </a:p>
          <a:p>
            <a:pPr lvl="1"/>
            <a:r>
              <a:rPr lang="en-US" altLang="ko-KR" sz="2000">
                <a:ea typeface="굴림" pitchFamily="50" charset="-127"/>
              </a:rPr>
              <a:t>Exitant flux density from a locally planar area ( in Watts/m</a:t>
            </a:r>
            <a:r>
              <a:rPr lang="en-US" altLang="ko-KR" sz="2000" baseline="30000">
                <a:ea typeface="굴림" pitchFamily="50" charset="-127"/>
              </a:rPr>
              <a:t>2</a:t>
            </a:r>
            <a:r>
              <a:rPr lang="en-US" altLang="ko-KR" sz="2000">
                <a:ea typeface="굴림" pitchFamily="50" charset="-127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77180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Rendering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86EC86"/>
                </a:solidFill>
                <a:ea typeface="굴림" pitchFamily="50" charset="-127"/>
              </a:rPr>
              <a:t>Diffuse reflection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A6DBDA"/>
                </a:solidFill>
                <a:ea typeface="굴림" pitchFamily="50" charset="-127"/>
              </a:rPr>
              <a:t>Specular reflection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FDA0A0"/>
                </a:solidFill>
                <a:ea typeface="굴림" pitchFamily="50" charset="-127"/>
              </a:rPr>
              <a:t>Emission +</a:t>
            </a:r>
          </a:p>
          <a:p>
            <a:pPr lvl="1">
              <a:lnSpc>
                <a:spcPct val="200000"/>
              </a:lnSpc>
            </a:pPr>
            <a:r>
              <a:rPr lang="en-US" altLang="ko-KR" dirty="0">
                <a:solidFill>
                  <a:srgbClr val="EBE606"/>
                </a:solidFill>
                <a:ea typeface="굴림" pitchFamily="50" charset="-127"/>
              </a:rPr>
              <a:t>“Ambient”</a:t>
            </a:r>
          </a:p>
          <a:p>
            <a:pPr>
              <a:lnSpc>
                <a:spcPct val="200000"/>
              </a:lnSpc>
            </a:pPr>
            <a:endParaRPr lang="en-US" altLang="ko-KR" sz="2400" b="1" dirty="0">
              <a:solidFill>
                <a:srgbClr val="EBE606"/>
              </a:solidFill>
              <a:ea typeface="굴림" pitchFamily="50" charset="-127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743200"/>
            <a:ext cx="3952875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289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Reflectance Model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ea typeface="굴림" pitchFamily="50" charset="-127"/>
              </a:rPr>
              <a:t>Simple Analytic Model: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86EC86"/>
                </a:solidFill>
                <a:ea typeface="굴림" pitchFamily="50" charset="-127"/>
              </a:rPr>
              <a:t>Diffuse reflection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A6DBDA"/>
                </a:solidFill>
                <a:ea typeface="굴림" pitchFamily="50" charset="-127"/>
              </a:rPr>
              <a:t>Specular reflection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DA0A0"/>
                </a:solidFill>
                <a:ea typeface="굴림" pitchFamily="50" charset="-127"/>
              </a:rPr>
              <a:t>Emission +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EBE606"/>
                </a:solidFill>
                <a:ea typeface="굴림" pitchFamily="50" charset="-127"/>
              </a:rPr>
              <a:t>“Ambient”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ea typeface="굴림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ea typeface="굴림" pitchFamily="50" charset="-127"/>
            </a:endParaRP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3581400"/>
            <a:ext cx="4543425" cy="265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93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Diffuse Reflection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47" y="1690689"/>
            <a:ext cx="5420481" cy="2429214"/>
          </a:xfrm>
        </p:spPr>
      </p:pic>
      <p:grpSp>
        <p:nvGrpSpPr>
          <p:cNvPr id="7" name="Group 6"/>
          <p:cNvGrpSpPr/>
          <p:nvPr/>
        </p:nvGrpSpPr>
        <p:grpSpPr>
          <a:xfrm>
            <a:off x="628650" y="4501634"/>
            <a:ext cx="4667901" cy="1310595"/>
            <a:chOff x="628650" y="4501634"/>
            <a:chExt cx="4667901" cy="1310595"/>
          </a:xfrm>
        </p:grpSpPr>
        <p:sp>
          <p:nvSpPr>
            <p:cNvPr id="5" name="Rectangle 4"/>
            <p:cNvSpPr/>
            <p:nvPr/>
          </p:nvSpPr>
          <p:spPr>
            <a:xfrm>
              <a:off x="628650" y="4501634"/>
              <a:ext cx="276562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/>
                <a:t>Lambert’s cosine law</a:t>
              </a:r>
            </a:p>
          </p:txBody>
        </p:sp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50" y="5078702"/>
              <a:ext cx="4667901" cy="733527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628650" y="5989187"/>
            <a:ext cx="8224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The intensity of light is the same over all viewing </a:t>
            </a:r>
            <a:r>
              <a:rPr lang="en-US" sz="2000" b="1" i="1" dirty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220075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diffuse reflection coefficient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15" y="2794970"/>
            <a:ext cx="7478169" cy="266737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694" y="1469407"/>
            <a:ext cx="420111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6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Ambient and Diffuse Reflection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8675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Combine the ambient and point-source intensity calculations to obtain </a:t>
            </a:r>
            <a:r>
              <a:rPr lang="en-US" dirty="0"/>
              <a:t>an expression for the total diffuse reﬂection at a surface </a:t>
            </a:r>
            <a:r>
              <a:rPr lang="en-US" dirty="0" smtClean="0"/>
              <a:t>position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Ambient-reﬂection </a:t>
            </a:r>
            <a:r>
              <a:rPr lang="en-US" dirty="0"/>
              <a:t>coefﬁcient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443" y="3467819"/>
            <a:ext cx="5287113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Specular Reflection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99" y="1551584"/>
            <a:ext cx="4305901" cy="220058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64331" y="4029672"/>
                <a:ext cx="8415338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 smtClean="0"/>
                  <a:t>Phong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model: </a:t>
                </a:r>
                <a:r>
                  <a:rPr lang="en-US" sz="2000" dirty="0"/>
                  <a:t>sets the intensity of specular reﬂection proportional </a:t>
                </a:r>
                <a:r>
                  <a:rPr lang="en-US" sz="2000" dirty="0" smtClean="0"/>
                  <a:t>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𝐶𝑜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1" y="4029672"/>
                <a:ext cx="8415338" cy="707886"/>
              </a:xfrm>
              <a:prstGeom prst="rect">
                <a:avLst/>
              </a:prstGeom>
              <a:blipFill rotWithShape="0">
                <a:blip r:embed="rId4"/>
                <a:stretch>
                  <a:fillRect t="-3448" b="-9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35318" y="5015064"/>
                <a:ext cx="403668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 </a:t>
                </a:r>
                <a:r>
                  <a:rPr lang="en-US" sz="2000" dirty="0" smtClean="0"/>
                  <a:t>Specular-reﬂection exponent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000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18" y="5015064"/>
                <a:ext cx="403668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18579</TotalTime>
  <Words>664</Words>
  <Application>Microsoft Office PowerPoint</Application>
  <PresentationFormat>On-screen Show (4:3)</PresentationFormat>
  <Paragraphs>153</Paragraphs>
  <Slides>35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Droid Sans</vt:lpstr>
      <vt:lpstr>굴림</vt:lpstr>
      <vt:lpstr>Segoe UI</vt:lpstr>
      <vt:lpstr>Symbol</vt:lpstr>
      <vt:lpstr>Times New Roman</vt:lpstr>
      <vt:lpstr>Wingdings</vt:lpstr>
      <vt:lpstr>Wingdings 3</vt:lpstr>
      <vt:lpstr>Office Theme</vt:lpstr>
      <vt:lpstr>Equation</vt:lpstr>
      <vt:lpstr>Image</vt:lpstr>
      <vt:lpstr>CS552: Computer Graphics</vt:lpstr>
      <vt:lpstr>Recap</vt:lpstr>
      <vt:lpstr>Objective</vt:lpstr>
      <vt:lpstr>Reflectance Model</vt:lpstr>
      <vt:lpstr>Reflectance Model</vt:lpstr>
      <vt:lpstr>Diffuse Reflection</vt:lpstr>
      <vt:lpstr>Effect of diffuse reflection coefficient</vt:lpstr>
      <vt:lpstr>Combining Ambient and Diffuse Reflection</vt:lpstr>
      <vt:lpstr>Specular Reflection</vt:lpstr>
      <vt:lpstr>Choice of ns</vt:lpstr>
      <vt:lpstr>Specular Reflection Equation</vt:lpstr>
      <vt:lpstr>Illustration</vt:lpstr>
      <vt:lpstr>Illustration</vt:lpstr>
      <vt:lpstr>Surface Illumination Calculation</vt:lpstr>
      <vt:lpstr>Surface Illumination Calculation</vt:lpstr>
      <vt:lpstr>Illumination Model with Intensity Attenuation and Spotlights</vt:lpstr>
      <vt:lpstr>Illumination Model with Intensity Attenuation and Spotlights</vt:lpstr>
      <vt:lpstr>RGB Color Considerations</vt:lpstr>
      <vt:lpstr>Illustration</vt:lpstr>
      <vt:lpstr>Illustration</vt:lpstr>
      <vt:lpstr>Illustration</vt:lpstr>
      <vt:lpstr>Setting surface color</vt:lpstr>
      <vt:lpstr>Overview</vt:lpstr>
      <vt:lpstr>Global Illumination</vt:lpstr>
      <vt:lpstr>Shadows</vt:lpstr>
      <vt:lpstr>Ray Casting</vt:lpstr>
      <vt:lpstr>Recursive Ray Tracing</vt:lpstr>
      <vt:lpstr>Mirror Reflection</vt:lpstr>
      <vt:lpstr>Transparency</vt:lpstr>
      <vt:lpstr>Transparency</vt:lpstr>
      <vt:lpstr>Refractive Transparency</vt:lpstr>
      <vt:lpstr>Refractive Transparency</vt:lpstr>
      <vt:lpstr>Summary</vt:lpstr>
      <vt:lpstr>Illumination Terminology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514</cp:revision>
  <cp:lastPrinted>2016-03-16T00:33:24Z</cp:lastPrinted>
  <dcterms:created xsi:type="dcterms:W3CDTF">2015-07-15T04:13:21Z</dcterms:created>
  <dcterms:modified xsi:type="dcterms:W3CDTF">2016-04-23T03:46:22Z</dcterms:modified>
</cp:coreProperties>
</file>