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17"/>
  </p:notesMasterIdLst>
  <p:handoutMasterIdLst>
    <p:handoutMasterId r:id="rId18"/>
  </p:handoutMasterIdLst>
  <p:sldIdLst>
    <p:sldId id="256" r:id="rId2"/>
    <p:sldId id="274" r:id="rId3"/>
    <p:sldId id="275" r:id="rId4"/>
    <p:sldId id="276" r:id="rId5"/>
    <p:sldId id="277" r:id="rId6"/>
    <p:sldId id="278" r:id="rId7"/>
    <p:sldId id="279" r:id="rId8"/>
    <p:sldId id="280" r:id="rId9"/>
    <p:sldId id="281" r:id="rId10"/>
    <p:sldId id="282" r:id="rId11"/>
    <p:sldId id="285" r:id="rId12"/>
    <p:sldId id="283" r:id="rId13"/>
    <p:sldId id="284" r:id="rId14"/>
    <p:sldId id="286" r:id="rId15"/>
    <p:sldId id="266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66"/>
    <a:srgbClr val="92D050"/>
    <a:srgbClr val="ED7D31"/>
    <a:srgbClr val="F43C8F"/>
    <a:srgbClr val="E6F838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91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4/8/2016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951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89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6399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11/19/02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GB" smtClean="0"/>
              <a:t>cgvr.korea.ac.kr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tmp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</a:t>
            </a:r>
            <a:r>
              <a:rPr lang="en-GB" sz="3200" dirty="0" smtClean="0"/>
              <a:t>35: </a:t>
            </a:r>
            <a:r>
              <a:rPr lang="en-US" sz="3200" dirty="0" smtClean="0"/>
              <a:t>Rendering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995" y="2415160"/>
            <a:ext cx="6878010" cy="3172268"/>
          </a:xfrm>
        </p:spPr>
      </p:pic>
    </p:spTree>
    <p:extLst>
      <p:ext uri="{BB962C8B-B14F-4D97-AF65-F5344CB8AC3E}">
        <p14:creationId xmlns:p14="http://schemas.microsoft.com/office/powerpoint/2010/main" val="249210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17410" name="Picture 2" descr="http://ruh.li/images/ShadingGourand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375" y="3015456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://ruh.li/images/ShadingGourand2.pn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539444"/>
            <a:ext cx="3809524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364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Phong</a:t>
            </a:r>
            <a:r>
              <a:rPr lang="en-US" dirty="0"/>
              <a:t> Surface Rendering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 more accurate interpolation method for rendering a polygon mesh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Normal-vector interpolation rendering</a:t>
            </a:r>
          </a:p>
          <a:p>
            <a:pPr lvl="1"/>
            <a:r>
              <a:rPr lang="en-GB" dirty="0"/>
              <a:t> I</a:t>
            </a:r>
            <a:r>
              <a:rPr lang="en-GB" dirty="0" smtClean="0"/>
              <a:t>nterpolates normal vectors </a:t>
            </a:r>
            <a:r>
              <a:rPr lang="en-GB" dirty="0"/>
              <a:t>instead of intensity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08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</a:t>
            </a:r>
            <a:endParaRPr lang="en-US" dirty="0"/>
          </a:p>
        </p:txBody>
      </p:sp>
      <p:pic>
        <p:nvPicPr>
          <p:cNvPr id="6" name="Content Placeholder 5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17" y="1690689"/>
            <a:ext cx="4934639" cy="3600953"/>
          </a:xfr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8402" y="4595746"/>
            <a:ext cx="4096322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918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43462" y="2572544"/>
            <a:ext cx="2857500" cy="2857500"/>
          </a:xfrm>
          <a:prstGeom prst="rect">
            <a:avLst/>
          </a:prstGeom>
        </p:spPr>
      </p:pic>
      <p:pic>
        <p:nvPicPr>
          <p:cNvPr id="18434" name="Picture 2" descr="http://ruh.li/images/ShadingPhong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9974" y="257254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308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Rendering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509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Illumination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Light </a:t>
            </a:r>
            <a:r>
              <a:rPr lang="en-US" dirty="0" smtClean="0"/>
              <a:t>Source and surface</a:t>
            </a:r>
            <a:endParaRPr lang="en-US" dirty="0" smtClean="0"/>
          </a:p>
          <a:p>
            <a:pPr lvl="1">
              <a:lnSpc>
                <a:spcPct val="150000"/>
              </a:lnSpc>
            </a:pPr>
            <a:r>
              <a:rPr lang="en-US" dirty="0" smtClean="0"/>
              <a:t> Effect of multiple light source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Colored lights and surface</a:t>
            </a:r>
            <a:endParaRPr lang="en-US" dirty="0"/>
          </a:p>
          <a:p>
            <a:pPr lvl="1">
              <a:lnSpc>
                <a:spcPct val="150000"/>
              </a:lnSpc>
            </a:pPr>
            <a:r>
              <a:rPr lang="en-US" dirty="0" smtClean="0"/>
              <a:t> Effect of atmosphere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Refraction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00254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After completing this lecture, students will be able to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smtClean="0"/>
              <a:t>Apply different shading method for rendering</a:t>
            </a:r>
            <a:endParaRPr lang="en-US" dirty="0" smtClean="0"/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289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Atmospheric </a:t>
            </a:r>
            <a:r>
              <a:rPr lang="en-US" dirty="0"/>
              <a:t>Attenuation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155" y="3103809"/>
            <a:ext cx="5944115" cy="3417482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8707" y="1782637"/>
            <a:ext cx="3286584" cy="571580"/>
          </a:xfrm>
          <a:prstGeom prst="rect">
            <a:avLst/>
          </a:prstGeom>
        </p:spPr>
      </p:pic>
      <p:grpSp>
        <p:nvGrpSpPr>
          <p:cNvPr id="9" name="Group 8"/>
          <p:cNvGrpSpPr/>
          <p:nvPr/>
        </p:nvGrpSpPr>
        <p:grpSpPr>
          <a:xfrm>
            <a:off x="6000750" y="1551997"/>
            <a:ext cx="2346737" cy="376816"/>
            <a:chOff x="6000750" y="1551997"/>
            <a:chExt cx="2346737" cy="376816"/>
          </a:xfrm>
        </p:grpSpPr>
        <p:sp>
          <p:nvSpPr>
            <p:cNvPr id="6" name="Rectangle 5"/>
            <p:cNvSpPr/>
            <p:nvPr/>
          </p:nvSpPr>
          <p:spPr>
            <a:xfrm>
              <a:off x="6470050" y="1551997"/>
              <a:ext cx="187743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Depth-cue color </a:t>
              </a:r>
              <a:endParaRPr lang="en-US" dirty="0"/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6000750" y="1782637"/>
              <a:ext cx="471488" cy="14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546799" y="1367331"/>
            <a:ext cx="3018775" cy="561482"/>
            <a:chOff x="6066286" y="1567464"/>
            <a:chExt cx="3018775" cy="561482"/>
          </a:xfrm>
        </p:grpSpPr>
        <p:sp>
          <p:nvSpPr>
            <p:cNvPr id="11" name="Rectangle 10"/>
            <p:cNvSpPr/>
            <p:nvPr/>
          </p:nvSpPr>
          <p:spPr>
            <a:xfrm>
              <a:off x="6066286" y="1567464"/>
              <a:ext cx="301877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Previously </a:t>
              </a:r>
              <a:r>
                <a:rPr lang="en-US" dirty="0"/>
                <a:t>computed  </a:t>
              </a:r>
              <a:r>
                <a:rPr lang="en-US" dirty="0" smtClean="0"/>
                <a:t>color </a:t>
              </a:r>
              <a:endParaRPr lang="en-US" dirty="0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7415213" y="1982770"/>
              <a:ext cx="147637" cy="1461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3185213" y="2260006"/>
            <a:ext cx="1402948" cy="735766"/>
            <a:chOff x="6470050" y="1185563"/>
            <a:chExt cx="1402948" cy="735766"/>
          </a:xfrm>
        </p:grpSpPr>
        <p:sp>
          <p:nvSpPr>
            <p:cNvPr id="17" name="Rectangle 16"/>
            <p:cNvSpPr/>
            <p:nvPr/>
          </p:nvSpPr>
          <p:spPr>
            <a:xfrm>
              <a:off x="6470050" y="1551997"/>
              <a:ext cx="140294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Scale factor</a:t>
              </a:r>
              <a:endParaRPr lang="en-US" dirty="0"/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V="1">
              <a:off x="7171524" y="1185563"/>
              <a:ext cx="9039" cy="3664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/>
          <p:cNvSpPr/>
          <p:nvPr/>
        </p:nvSpPr>
        <p:spPr>
          <a:xfrm>
            <a:off x="6157270" y="3521308"/>
            <a:ext cx="18101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/>
              <a:t>Depth cueing</a:t>
            </a:r>
            <a:endParaRPr lang="en-US" sz="2000" b="1" dirty="0"/>
          </a:p>
        </p:txBody>
      </p:sp>
      <p:pic>
        <p:nvPicPr>
          <p:cNvPr id="22" name="Picture 21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9681" y="4218509"/>
            <a:ext cx="3734321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49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Shading Models for Polygon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 </a:t>
            </a:r>
            <a:r>
              <a:rPr lang="en-GB" dirty="0" smtClean="0"/>
              <a:t>We </a:t>
            </a:r>
            <a:r>
              <a:rPr lang="en-GB" dirty="0"/>
              <a:t>can shade any surface by </a:t>
            </a:r>
            <a:endParaRPr lang="en-GB" dirty="0" smtClean="0"/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Calculating </a:t>
            </a:r>
            <a:r>
              <a:rPr lang="en-GB" dirty="0"/>
              <a:t>the surface normal at each </a:t>
            </a:r>
            <a:r>
              <a:rPr lang="en-GB" dirty="0" smtClean="0"/>
              <a:t>visible point</a:t>
            </a:r>
          </a:p>
          <a:p>
            <a:pPr lvl="1"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Applying </a:t>
            </a:r>
            <a:r>
              <a:rPr lang="en-GB" dirty="0"/>
              <a:t>the desired illumination model at that point. </a:t>
            </a:r>
            <a:endParaRPr lang="en-GB" dirty="0" smtClean="0"/>
          </a:p>
          <a:p>
            <a:pPr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This approach is computationally expensive</a:t>
            </a:r>
          </a:p>
          <a:p>
            <a:pPr>
              <a:lnSpc>
                <a:spcPct val="200000"/>
              </a:lnSpc>
            </a:pPr>
            <a:r>
              <a:rPr lang="en-GB" dirty="0"/>
              <a:t> </a:t>
            </a:r>
            <a:r>
              <a:rPr lang="en-GB" dirty="0" smtClean="0"/>
              <a:t>There are efficient techniques to achieve the desired effect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452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Constant </a:t>
            </a:r>
            <a:r>
              <a:rPr lang="en-US" dirty="0"/>
              <a:t>Shading </a:t>
            </a:r>
          </a:p>
        </p:txBody>
      </p:sp>
      <p:pic>
        <p:nvPicPr>
          <p:cNvPr id="16386" name="Picture 2" descr="http://ruh.li/images/ShadingFlat2.p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925082"/>
            <a:ext cx="3809524" cy="38095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8" name="Picture 4" descr="http://ruh.li/images/ShadingFlat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513" y="2401094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4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Gouraud</a:t>
            </a:r>
            <a:r>
              <a:rPr lang="en-US" dirty="0"/>
              <a:t> Surface Rendering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Also referred to as intensity-interpolation surface rendering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42" y="2475514"/>
            <a:ext cx="4058216" cy="2781688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6349" y="3342410"/>
            <a:ext cx="2572109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59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Illumination interpolation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919807"/>
            <a:ext cx="5487166" cy="3934374"/>
          </a:xfr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604" y="1919807"/>
            <a:ext cx="3534268" cy="857370"/>
          </a:xfrm>
          <a:prstGeom prst="rect">
            <a:avLst/>
          </a:prstGeom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692" y="4376685"/>
            <a:ext cx="3705742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72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Incremental approach</a:t>
            </a:r>
            <a:endParaRPr lang="en-US" dirty="0"/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182" y="2015062"/>
            <a:ext cx="6697010" cy="3858163"/>
          </a:xfrm>
        </p:spPr>
      </p:pic>
    </p:spTree>
    <p:extLst>
      <p:ext uri="{BB962C8B-B14F-4D97-AF65-F5344CB8AC3E}">
        <p14:creationId xmlns:p14="http://schemas.microsoft.com/office/powerpoint/2010/main" val="1841162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18686</TotalTime>
  <Words>167</Words>
  <Application>Microsoft Office PowerPoint</Application>
  <PresentationFormat>On-screen Show (4:3)</PresentationFormat>
  <Paragraphs>44</Paragraphs>
  <Slides>15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Atmospheric Attenuation </vt:lpstr>
      <vt:lpstr>Shading Models for Polygon</vt:lpstr>
      <vt:lpstr>Constant Shading </vt:lpstr>
      <vt:lpstr>Gouraud Surface Rendering </vt:lpstr>
      <vt:lpstr>Illumination interpolation</vt:lpstr>
      <vt:lpstr>Incremental approach</vt:lpstr>
      <vt:lpstr>Illustration</vt:lpstr>
      <vt:lpstr>Illustration</vt:lpstr>
      <vt:lpstr>Phong Surface Rendering </vt:lpstr>
      <vt:lpstr>Illustration</vt:lpstr>
      <vt:lpstr>Illustrations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523</cp:revision>
  <cp:lastPrinted>2016-03-16T00:33:24Z</cp:lastPrinted>
  <dcterms:created xsi:type="dcterms:W3CDTF">2015-07-15T04:13:21Z</dcterms:created>
  <dcterms:modified xsi:type="dcterms:W3CDTF">2016-04-08T01:45:31Z</dcterms:modified>
</cp:coreProperties>
</file>