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4" r:id="rId3"/>
    <p:sldId id="275" r:id="rId4"/>
    <p:sldId id="276" r:id="rId5"/>
    <p:sldId id="277" r:id="rId6"/>
    <p:sldId id="292" r:id="rId7"/>
    <p:sldId id="278" r:id="rId8"/>
    <p:sldId id="279" r:id="rId9"/>
    <p:sldId id="280" r:id="rId10"/>
    <p:sldId id="281" r:id="rId11"/>
    <p:sldId id="283" r:id="rId12"/>
    <p:sldId id="282" r:id="rId13"/>
    <p:sldId id="284" r:id="rId14"/>
    <p:sldId id="293" r:id="rId15"/>
    <p:sldId id="285" r:id="rId16"/>
    <p:sldId id="286" r:id="rId17"/>
    <p:sldId id="287" r:id="rId18"/>
    <p:sldId id="288" r:id="rId19"/>
    <p:sldId id="289" r:id="rId20"/>
    <p:sldId id="290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2D050"/>
    <a:srgbClr val="ED7D31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20A75-DA9E-42AE-A4FF-29F0E6153CA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610614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0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B9595-0FAA-4500-B6B4-181E15DF8BF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1478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3A8BE-10E6-4D0C-BFB6-042DA4F969D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91522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924B7-E501-4CF1-A771-E88E2B635F2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92549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EBF04-8D3A-47A8-944C-CDB7C962DCC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579970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ABE2DA-FD03-416C-AF2A-4E87DD1D5C4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93370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FE673-D020-41AA-B949-756C38E0898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48046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EA8C71-C2C8-45B3-B725-56602B10F64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06185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F8847A-DAA7-4652-89DF-C6666CB86FF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086990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374E24-B3FF-4202-A110-438C466A9DF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2673426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F4822-02CC-4FDF-BF71-3C71647B11C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403317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1D262-BD2D-45F7-9F97-ADD54B4F680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356930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1D11D-F770-4D14-B8A1-AFC35869118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1381514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AE158-5AF1-4B58-86DD-982D5A14E7C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/>
              <a:t>We are only interested in light rays that reach the viewplane from the light source</a:t>
            </a:r>
          </a:p>
          <a:p>
            <a:r>
              <a:rPr lang="en-IE" altLang="en-US"/>
              <a:t>If we begin at the light source only a small proportion of the rays we trace will reach the viewer</a:t>
            </a:r>
          </a:p>
          <a:p>
            <a:r>
              <a:rPr lang="en-IE" altLang="en-US"/>
              <a:t>More efficient to start at viewer and trace in reverse – traditional ray tracing</a:t>
            </a:r>
          </a:p>
          <a:p>
            <a:r>
              <a:rPr lang="en-IE" altLang="en-US"/>
              <a:t>Some implementations start at the light source and trace the actually light path – backwards raytracing </a:t>
            </a:r>
            <a:endParaRPr lang="en-GB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96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0"/>
            <a:ext cx="8496300" cy="1052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850" y="1268413"/>
            <a:ext cx="84963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3773488"/>
            <a:ext cx="8496300" cy="2352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3850" y="6272213"/>
            <a:ext cx="217011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8538" y="6272213"/>
            <a:ext cx="46101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32588" y="6272213"/>
            <a:ext cx="2170112" cy="476250"/>
          </a:xfrm>
        </p:spPr>
        <p:txBody>
          <a:bodyPr/>
          <a:lstStyle>
            <a:lvl1pPr>
              <a:defRPr/>
            </a:lvl1pPr>
          </a:lstStyle>
          <a:p>
            <a:fld id="{4DA396B8-0531-4C72-9E2F-783DE07B43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9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9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emf"/><Relationship Id="rId14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36: </a:t>
            </a:r>
            <a:r>
              <a:rPr lang="en-US" sz="3200" smtClean="0"/>
              <a:t>Ray Tracing</a:t>
            </a:r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Ray Tracing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/>
              <a:t>A </a:t>
            </a:r>
            <a:r>
              <a:rPr lang="en-IE" altLang="en-US" sz="2000" b="1"/>
              <a:t>photo-realistic</a:t>
            </a:r>
            <a:r>
              <a:rPr lang="en-IE" altLang="en-US" sz="2000"/>
              <a:t> rendering algorithm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r>
              <a:rPr lang="en-US" altLang="en-US" sz="2000"/>
              <a:t>Current ray tracing methods are attributed to Turner Whitted (Bell Labs. 1980) </a:t>
            </a:r>
            <a:r>
              <a:rPr lang="en-US" altLang="en-US" sz="2000">
                <a:sym typeface="Symbol" panose="05050102010706020507" pitchFamily="18" charset="2"/>
              </a:rPr>
              <a:t> Whitted Illumination Model</a:t>
            </a:r>
          </a:p>
          <a:p>
            <a:pPr>
              <a:lnSpc>
                <a:spcPct val="90000"/>
              </a:lnSpc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sym typeface="Symbol" panose="05050102010706020507" pitchFamily="18" charset="2"/>
              </a:rPr>
              <a:t>First implementation of ray tracing in computer graphics = Appel (IBM 1968)</a:t>
            </a:r>
            <a:endParaRPr lang="en-US" altLang="en-US" sz="200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41438"/>
            <a:ext cx="4032250" cy="288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581525"/>
            <a:ext cx="4171950" cy="154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/>
              <a:t>Recursive Raytracing, 1979</a:t>
            </a:r>
          </a:p>
          <a:p>
            <a:pPr>
              <a:lnSpc>
                <a:spcPct val="90000"/>
              </a:lnSpc>
            </a:pPr>
            <a:r>
              <a:rPr lang="en-IE" altLang="en-US" sz="2000"/>
              <a:t>Recorded in “</a:t>
            </a:r>
            <a:r>
              <a:rPr lang="en-US" altLang="en-US" sz="2000"/>
              <a:t>An Improved Illumination Model for Shaded Display” (Bell Labs, 1980).</a:t>
            </a:r>
          </a:p>
        </p:txBody>
      </p:sp>
    </p:spTree>
    <p:extLst>
      <p:ext uri="{BB962C8B-B14F-4D97-AF65-F5344CB8AC3E}">
        <p14:creationId xmlns:p14="http://schemas.microsoft.com/office/powerpoint/2010/main" val="325228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ChangeArrowheads="1"/>
          </p:cNvSpPr>
          <p:nvPr/>
        </p:nvSpPr>
        <p:spPr bwMode="auto">
          <a:xfrm>
            <a:off x="7019925" y="2468563"/>
            <a:ext cx="381000" cy="3810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AutoShape 3"/>
          <p:cNvSpPr>
            <a:spLocks noChangeArrowheads="1"/>
          </p:cNvSpPr>
          <p:nvPr/>
        </p:nvSpPr>
        <p:spPr bwMode="auto">
          <a:xfrm>
            <a:off x="2916238" y="2451100"/>
            <a:ext cx="381000" cy="3810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Ray Tracing from Eye</a:t>
            </a:r>
            <a:endParaRPr lang="en-GB" altLang="en-US"/>
          </a:p>
        </p:txBody>
      </p:sp>
      <p:sp>
        <p:nvSpPr>
          <p:cNvPr id="20485" name="AutoShape 5" descr="Large grid"/>
          <p:cNvSpPr>
            <a:spLocks noChangeArrowheads="1"/>
          </p:cNvSpPr>
          <p:nvPr/>
        </p:nvSpPr>
        <p:spPr bwMode="auto">
          <a:xfrm rot="-16309537">
            <a:off x="5626100" y="3103563"/>
            <a:ext cx="914400" cy="685800"/>
          </a:xfrm>
          <a:prstGeom prst="parallelogram">
            <a:avLst>
              <a:gd name="adj" fmla="val 33333"/>
            </a:avLst>
          </a:prstGeom>
          <a:pattFill prst="lgGrid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4948238" y="3862388"/>
            <a:ext cx="71437" cy="150812"/>
          </a:xfrm>
          <a:custGeom>
            <a:avLst/>
            <a:gdLst>
              <a:gd name="T0" fmla="*/ 0 w 45"/>
              <a:gd name="T1" fmla="*/ 0 h 95"/>
              <a:gd name="T2" fmla="*/ 33 w 45"/>
              <a:gd name="T3" fmla="*/ 45 h 95"/>
              <a:gd name="T4" fmla="*/ 39 w 45"/>
              <a:gd name="T5" fmla="*/ 67 h 95"/>
              <a:gd name="T6" fmla="*/ 45 w 45"/>
              <a:gd name="T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95">
                <a:moveTo>
                  <a:pt x="0" y="0"/>
                </a:moveTo>
                <a:cubicBezTo>
                  <a:pt x="21" y="13"/>
                  <a:pt x="20" y="25"/>
                  <a:pt x="33" y="45"/>
                </a:cubicBezTo>
                <a:cubicBezTo>
                  <a:pt x="35" y="52"/>
                  <a:pt x="37" y="60"/>
                  <a:pt x="39" y="67"/>
                </a:cubicBezTo>
                <a:cubicBezTo>
                  <a:pt x="41" y="76"/>
                  <a:pt x="45" y="95"/>
                  <a:pt x="45" y="9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862513" y="3800475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4826000" y="39798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AutoShape 9" descr="Large grid"/>
          <p:cNvSpPr>
            <a:spLocks noChangeArrowheads="1"/>
          </p:cNvSpPr>
          <p:nvPr/>
        </p:nvSpPr>
        <p:spPr bwMode="auto">
          <a:xfrm rot="-16309537">
            <a:off x="1555750" y="3063875"/>
            <a:ext cx="914400" cy="685800"/>
          </a:xfrm>
          <a:prstGeom prst="parallelogram">
            <a:avLst>
              <a:gd name="adj" fmla="val 33333"/>
            </a:avLst>
          </a:prstGeom>
          <a:pattFill prst="lgGrid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877888" y="3822700"/>
            <a:ext cx="71437" cy="150813"/>
          </a:xfrm>
          <a:custGeom>
            <a:avLst/>
            <a:gdLst>
              <a:gd name="T0" fmla="*/ 0 w 45"/>
              <a:gd name="T1" fmla="*/ 0 h 95"/>
              <a:gd name="T2" fmla="*/ 33 w 45"/>
              <a:gd name="T3" fmla="*/ 45 h 95"/>
              <a:gd name="T4" fmla="*/ 39 w 45"/>
              <a:gd name="T5" fmla="*/ 67 h 95"/>
              <a:gd name="T6" fmla="*/ 45 w 45"/>
              <a:gd name="T7" fmla="*/ 95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" h="95">
                <a:moveTo>
                  <a:pt x="0" y="0"/>
                </a:moveTo>
                <a:cubicBezTo>
                  <a:pt x="21" y="13"/>
                  <a:pt x="20" y="25"/>
                  <a:pt x="33" y="45"/>
                </a:cubicBezTo>
                <a:cubicBezTo>
                  <a:pt x="35" y="52"/>
                  <a:pt x="37" y="60"/>
                  <a:pt x="39" y="67"/>
                </a:cubicBezTo>
                <a:cubicBezTo>
                  <a:pt x="41" y="76"/>
                  <a:pt x="45" y="95"/>
                  <a:pt x="45" y="9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792163" y="3760788"/>
            <a:ext cx="1524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755650" y="39401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3194050" y="3178175"/>
            <a:ext cx="5334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AutoShape 14"/>
          <p:cNvSpPr>
            <a:spLocks noChangeArrowheads="1"/>
          </p:cNvSpPr>
          <p:nvPr/>
        </p:nvSpPr>
        <p:spPr bwMode="auto">
          <a:xfrm>
            <a:off x="7035800" y="3217863"/>
            <a:ext cx="533400" cy="457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984250" y="2644775"/>
            <a:ext cx="2133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3117850" y="2644775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1212850" y="3178175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3117850" y="2644775"/>
            <a:ext cx="152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flipH="1">
            <a:off x="1517650" y="3559175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 flipV="1">
            <a:off x="2051050" y="2492375"/>
            <a:ext cx="1066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H="1" flipV="1">
            <a:off x="2508250" y="2187575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3117850" y="1958975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V="1">
            <a:off x="3117850" y="26447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H="1" flipV="1">
            <a:off x="2965450" y="2035175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V="1">
            <a:off x="5054600" y="2379663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V="1">
            <a:off x="5054600" y="2684463"/>
            <a:ext cx="2133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V="1">
            <a:off x="5054600" y="3370263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V="1">
            <a:off x="5054600" y="3598863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V="1">
            <a:off x="7035800" y="2760663"/>
            <a:ext cx="152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V="1">
            <a:off x="7035800" y="2760663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054600" y="4216400"/>
            <a:ext cx="2668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IE" altLang="en-US" sz="1800"/>
              <a:t>Traditional ray-tracing</a:t>
            </a:r>
            <a:endParaRPr lang="en-GB" altLang="en-US" sz="1800"/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984250" y="4092575"/>
            <a:ext cx="2940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lang="en-IE" altLang="en-US" sz="1800"/>
              <a:t>Tracing from light source</a:t>
            </a:r>
            <a:endParaRPr lang="en-GB" altLang="en-US" sz="1800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827088" y="4797425"/>
            <a:ext cx="76327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IE" altLang="en-US" sz="2000"/>
              <a:t>Starting at the light position traces many rays that never reach the eye. Thus the traditional ray-tracing method is to start at the eye and trace rays back-wards to the source.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134889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Line 2"/>
          <p:cNvSpPr>
            <a:spLocks noChangeShapeType="1"/>
          </p:cNvSpPr>
          <p:nvPr/>
        </p:nvSpPr>
        <p:spPr bwMode="auto">
          <a:xfrm>
            <a:off x="4495800" y="4495800"/>
            <a:ext cx="3352800" cy="5334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87" name="Rectangle 3"/>
          <p:cNvSpPr>
            <a:spLocks noChangeArrowheads="1"/>
          </p:cNvSpPr>
          <p:nvPr/>
        </p:nvSpPr>
        <p:spPr bwMode="auto">
          <a:xfrm rot="3526239">
            <a:off x="5181600" y="3962400"/>
            <a:ext cx="533400" cy="5334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588" name="Rectangle 4"/>
          <p:cNvSpPr>
            <a:spLocks noChangeArrowheads="1"/>
          </p:cNvSpPr>
          <p:nvPr/>
        </p:nvSpPr>
        <p:spPr bwMode="auto">
          <a:xfrm rot="956723">
            <a:off x="6781800" y="2743200"/>
            <a:ext cx="914400" cy="9144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589" name="Rectangle 5"/>
          <p:cNvSpPr>
            <a:spLocks noChangeArrowheads="1"/>
          </p:cNvSpPr>
          <p:nvPr/>
        </p:nvSpPr>
        <p:spPr bwMode="auto">
          <a:xfrm rot="2461875">
            <a:off x="5791200" y="3505200"/>
            <a:ext cx="914400" cy="9144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590" name="Rectangle 6"/>
          <p:cNvSpPr>
            <a:spLocks noChangeArrowheads="1"/>
          </p:cNvSpPr>
          <p:nvPr/>
        </p:nvSpPr>
        <p:spPr bwMode="auto">
          <a:xfrm rot="956723">
            <a:off x="7108825" y="3954463"/>
            <a:ext cx="914400" cy="9144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591" name="Line 7"/>
          <p:cNvSpPr>
            <a:spLocks noChangeShapeType="1"/>
          </p:cNvSpPr>
          <p:nvPr/>
        </p:nvSpPr>
        <p:spPr bwMode="auto">
          <a:xfrm>
            <a:off x="7239000" y="2667000"/>
            <a:ext cx="1600200" cy="6096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92" name="Line 8"/>
          <p:cNvSpPr>
            <a:spLocks noChangeShapeType="1"/>
          </p:cNvSpPr>
          <p:nvPr/>
        </p:nvSpPr>
        <p:spPr bwMode="auto">
          <a:xfrm flipV="1">
            <a:off x="4495800" y="2667000"/>
            <a:ext cx="2743200" cy="18288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9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Ray Casting</a:t>
            </a:r>
          </a:p>
        </p:txBody>
      </p:sp>
      <p:sp>
        <p:nvSpPr>
          <p:cNvPr id="1347594" name="Line 10"/>
          <p:cNvSpPr>
            <a:spLocks noChangeShapeType="1"/>
          </p:cNvSpPr>
          <p:nvPr/>
        </p:nvSpPr>
        <p:spPr bwMode="auto">
          <a:xfrm>
            <a:off x="4114800" y="2057400"/>
            <a:ext cx="0" cy="304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95" name="Line 11"/>
          <p:cNvSpPr>
            <a:spLocks noChangeShapeType="1"/>
          </p:cNvSpPr>
          <p:nvPr/>
        </p:nvSpPr>
        <p:spPr bwMode="auto">
          <a:xfrm>
            <a:off x="4495800" y="19050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96" name="Line 12"/>
          <p:cNvSpPr>
            <a:spLocks noChangeShapeType="1"/>
          </p:cNvSpPr>
          <p:nvPr/>
        </p:nvSpPr>
        <p:spPr bwMode="auto">
          <a:xfrm>
            <a:off x="4876800" y="17526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97" name="Line 13"/>
          <p:cNvSpPr>
            <a:spLocks noChangeShapeType="1"/>
          </p:cNvSpPr>
          <p:nvPr/>
        </p:nvSpPr>
        <p:spPr bwMode="auto">
          <a:xfrm flipV="1">
            <a:off x="3810000" y="2286000"/>
            <a:ext cx="1447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98" name="Line 14"/>
          <p:cNvSpPr>
            <a:spLocks noChangeShapeType="1"/>
          </p:cNvSpPr>
          <p:nvPr/>
        </p:nvSpPr>
        <p:spPr bwMode="auto">
          <a:xfrm flipV="1">
            <a:off x="3810000" y="3124200"/>
            <a:ext cx="14478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599" name="Line 15"/>
          <p:cNvSpPr>
            <a:spLocks noChangeShapeType="1"/>
          </p:cNvSpPr>
          <p:nvPr/>
        </p:nvSpPr>
        <p:spPr bwMode="auto">
          <a:xfrm>
            <a:off x="3810000" y="37338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00" name="Line 16"/>
          <p:cNvSpPr>
            <a:spLocks noChangeShapeType="1"/>
          </p:cNvSpPr>
          <p:nvPr/>
        </p:nvSpPr>
        <p:spPr bwMode="auto">
          <a:xfrm>
            <a:off x="3810000" y="4191000"/>
            <a:ext cx="1447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01" name="Line 17"/>
          <p:cNvSpPr>
            <a:spLocks noChangeShapeType="1"/>
          </p:cNvSpPr>
          <p:nvPr/>
        </p:nvSpPr>
        <p:spPr bwMode="auto">
          <a:xfrm>
            <a:off x="3810000" y="4648200"/>
            <a:ext cx="1447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02" name="Line 18"/>
          <p:cNvSpPr>
            <a:spLocks noChangeShapeType="1"/>
          </p:cNvSpPr>
          <p:nvPr/>
        </p:nvSpPr>
        <p:spPr bwMode="auto">
          <a:xfrm flipH="1">
            <a:off x="7848600" y="3276600"/>
            <a:ext cx="990600" cy="17526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03" name="Rectangle 19"/>
          <p:cNvSpPr>
            <a:spLocks noChangeArrowheads="1"/>
          </p:cNvSpPr>
          <p:nvPr/>
        </p:nvSpPr>
        <p:spPr bwMode="auto">
          <a:xfrm rot="1794899">
            <a:off x="7848600" y="3200400"/>
            <a:ext cx="685800" cy="762000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4" name="Oval 20"/>
          <p:cNvSpPr>
            <a:spLocks noChangeArrowheads="1"/>
          </p:cNvSpPr>
          <p:nvPr/>
        </p:nvSpPr>
        <p:spPr bwMode="auto">
          <a:xfrm>
            <a:off x="1295400" y="3505200"/>
            <a:ext cx="228600" cy="228600"/>
          </a:xfrm>
          <a:prstGeom prst="ellips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05" name="Text Box 21"/>
          <p:cNvSpPr txBox="1">
            <a:spLocks noChangeArrowheads="1"/>
          </p:cNvSpPr>
          <p:nvPr/>
        </p:nvSpPr>
        <p:spPr bwMode="auto">
          <a:xfrm>
            <a:off x="334963" y="3851275"/>
            <a:ext cx="2408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/>
              <a:t>Virtual Viewpoint</a:t>
            </a:r>
          </a:p>
        </p:txBody>
      </p:sp>
      <p:sp>
        <p:nvSpPr>
          <p:cNvPr id="1347606" name="Text Box 22"/>
          <p:cNvSpPr txBox="1">
            <a:spLocks noChangeArrowheads="1"/>
          </p:cNvSpPr>
          <p:nvPr/>
        </p:nvSpPr>
        <p:spPr bwMode="auto">
          <a:xfrm>
            <a:off x="3459163" y="5562600"/>
            <a:ext cx="1951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/>
              <a:t>Virtual Screen</a:t>
            </a:r>
          </a:p>
        </p:txBody>
      </p:sp>
      <p:sp>
        <p:nvSpPr>
          <p:cNvPr id="1347607" name="Text Box 23"/>
          <p:cNvSpPr txBox="1">
            <a:spLocks noChangeArrowheads="1"/>
          </p:cNvSpPr>
          <p:nvPr/>
        </p:nvSpPr>
        <p:spPr bwMode="auto">
          <a:xfrm>
            <a:off x="6126163" y="5562600"/>
            <a:ext cx="1114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/>
              <a:t>Objects</a:t>
            </a:r>
          </a:p>
        </p:txBody>
      </p:sp>
      <p:sp>
        <p:nvSpPr>
          <p:cNvPr id="1347608" name="Line 24"/>
          <p:cNvSpPr>
            <a:spLocks noChangeShapeType="1"/>
          </p:cNvSpPr>
          <p:nvPr/>
        </p:nvSpPr>
        <p:spPr bwMode="auto">
          <a:xfrm flipV="1">
            <a:off x="1371600" y="1219200"/>
            <a:ext cx="5638800" cy="23622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09" name="Line 25"/>
          <p:cNvSpPr>
            <a:spLocks noChangeShapeType="1"/>
          </p:cNvSpPr>
          <p:nvPr/>
        </p:nvSpPr>
        <p:spPr bwMode="auto">
          <a:xfrm>
            <a:off x="3810000" y="2209800"/>
            <a:ext cx="0" cy="2819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10" name="Line 26"/>
          <p:cNvSpPr>
            <a:spLocks noChangeShapeType="1"/>
          </p:cNvSpPr>
          <p:nvPr/>
        </p:nvSpPr>
        <p:spPr bwMode="auto">
          <a:xfrm flipV="1">
            <a:off x="3810000" y="1600200"/>
            <a:ext cx="14478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11" name="Line 27"/>
          <p:cNvSpPr>
            <a:spLocks noChangeShapeType="1"/>
          </p:cNvSpPr>
          <p:nvPr/>
        </p:nvSpPr>
        <p:spPr bwMode="auto">
          <a:xfrm>
            <a:off x="3810000" y="5029200"/>
            <a:ext cx="1447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47612" name="Text Box 28"/>
          <p:cNvSpPr txBox="1">
            <a:spLocks noChangeArrowheads="1"/>
          </p:cNvSpPr>
          <p:nvPr/>
        </p:nvSpPr>
        <p:spPr bwMode="auto">
          <a:xfrm>
            <a:off x="228600" y="6172200"/>
            <a:ext cx="59715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/>
              <a:t>Ray misses all objects: Pixel colored black</a:t>
            </a:r>
          </a:p>
        </p:txBody>
      </p:sp>
      <p:grpSp>
        <p:nvGrpSpPr>
          <p:cNvPr id="1347613" name="Group 29"/>
          <p:cNvGrpSpPr>
            <a:grpSpLocks/>
          </p:cNvGrpSpPr>
          <p:nvPr/>
        </p:nvGrpSpPr>
        <p:grpSpPr bwMode="auto">
          <a:xfrm>
            <a:off x="1371600" y="2514600"/>
            <a:ext cx="4800600" cy="1066800"/>
            <a:chOff x="864" y="1584"/>
            <a:chExt cx="3024" cy="672"/>
          </a:xfrm>
        </p:grpSpPr>
        <p:sp>
          <p:nvSpPr>
            <p:cNvPr id="1347614" name="Line 30"/>
            <p:cNvSpPr>
              <a:spLocks noChangeShapeType="1"/>
            </p:cNvSpPr>
            <p:nvPr/>
          </p:nvSpPr>
          <p:spPr bwMode="auto">
            <a:xfrm flipV="1">
              <a:off x="864" y="1632"/>
              <a:ext cx="2928" cy="624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615" name="Oval 31"/>
            <p:cNvSpPr>
              <a:spLocks noChangeArrowheads="1"/>
            </p:cNvSpPr>
            <p:nvPr/>
          </p:nvSpPr>
          <p:spPr bwMode="auto">
            <a:xfrm>
              <a:off x="3744" y="1584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7616" name="Text Box 32"/>
          <p:cNvSpPr txBox="1">
            <a:spLocks noChangeArrowheads="1"/>
          </p:cNvSpPr>
          <p:nvPr/>
        </p:nvSpPr>
        <p:spPr bwMode="auto">
          <a:xfrm>
            <a:off x="228600" y="6172200"/>
            <a:ext cx="7921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/>
              <a:t>Ray intersects object: shade using color, lights, materials</a:t>
            </a:r>
          </a:p>
        </p:txBody>
      </p:sp>
      <p:sp>
        <p:nvSpPr>
          <p:cNvPr id="1347617" name="AutoShape 33"/>
          <p:cNvSpPr>
            <a:spLocks noChangeArrowheads="1"/>
          </p:cNvSpPr>
          <p:nvPr/>
        </p:nvSpPr>
        <p:spPr bwMode="auto">
          <a:xfrm rot="-652341">
            <a:off x="4773613" y="2362200"/>
            <a:ext cx="558800" cy="774700"/>
          </a:xfrm>
          <a:prstGeom prst="parallelogram">
            <a:avLst>
              <a:gd name="adj" fmla="val 2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 sz="2400" b="0"/>
          </a:p>
        </p:txBody>
      </p:sp>
      <p:grpSp>
        <p:nvGrpSpPr>
          <p:cNvPr id="1347618" name="Group 34"/>
          <p:cNvGrpSpPr>
            <a:grpSpLocks/>
          </p:cNvGrpSpPr>
          <p:nvPr/>
        </p:nvGrpSpPr>
        <p:grpSpPr bwMode="auto">
          <a:xfrm>
            <a:off x="1447800" y="3124200"/>
            <a:ext cx="6858000" cy="457200"/>
            <a:chOff x="912" y="1968"/>
            <a:chExt cx="4320" cy="288"/>
          </a:xfrm>
        </p:grpSpPr>
        <p:sp>
          <p:nvSpPr>
            <p:cNvPr id="1347619" name="Line 35"/>
            <p:cNvSpPr>
              <a:spLocks noChangeShapeType="1"/>
            </p:cNvSpPr>
            <p:nvPr/>
          </p:nvSpPr>
          <p:spPr bwMode="auto">
            <a:xfrm flipV="1">
              <a:off x="912" y="2016"/>
              <a:ext cx="4224" cy="240"/>
            </a:xfrm>
            <a:prstGeom prst="line">
              <a:avLst/>
            </a:prstGeom>
            <a:noFill/>
            <a:ln w="5080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7620" name="Oval 36"/>
            <p:cNvSpPr>
              <a:spLocks noChangeArrowheads="1"/>
            </p:cNvSpPr>
            <p:nvPr/>
          </p:nvSpPr>
          <p:spPr bwMode="auto">
            <a:xfrm>
              <a:off x="3744" y="2016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621" name="Oval 37"/>
            <p:cNvSpPr>
              <a:spLocks noChangeArrowheads="1"/>
            </p:cNvSpPr>
            <p:nvPr/>
          </p:nvSpPr>
          <p:spPr bwMode="auto">
            <a:xfrm>
              <a:off x="5088" y="1968"/>
              <a:ext cx="144" cy="14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7622" name="Text Box 38"/>
          <p:cNvSpPr txBox="1">
            <a:spLocks noChangeArrowheads="1"/>
          </p:cNvSpPr>
          <p:nvPr/>
        </p:nvSpPr>
        <p:spPr bwMode="auto">
          <a:xfrm>
            <a:off x="228600" y="6172200"/>
            <a:ext cx="8040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en-US" sz="2400" b="0" dirty="0"/>
              <a:t>Multiple intersections: Use closest one (as does OpenGL)</a:t>
            </a:r>
          </a:p>
        </p:txBody>
      </p:sp>
      <p:sp>
        <p:nvSpPr>
          <p:cNvPr id="1347623" name="AutoShape 39"/>
          <p:cNvSpPr>
            <a:spLocks noChangeArrowheads="1"/>
          </p:cNvSpPr>
          <p:nvPr/>
        </p:nvSpPr>
        <p:spPr bwMode="auto">
          <a:xfrm rot="-253849">
            <a:off x="4873625" y="3124200"/>
            <a:ext cx="379413" cy="608013"/>
          </a:xfrm>
          <a:prstGeom prst="parallelogram">
            <a:avLst>
              <a:gd name="adj" fmla="val 6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US" altLang="en-US" sz="2400" b="0"/>
          </a:p>
        </p:txBody>
      </p:sp>
      <p:sp>
        <p:nvSpPr>
          <p:cNvPr id="1347624" name="AutoShape 40"/>
          <p:cNvSpPr>
            <a:spLocks noChangeArrowheads="1"/>
          </p:cNvSpPr>
          <p:nvPr/>
        </p:nvSpPr>
        <p:spPr bwMode="auto">
          <a:xfrm>
            <a:off x="6172200" y="2057400"/>
            <a:ext cx="1371600" cy="2286000"/>
          </a:xfrm>
          <a:prstGeom prst="can">
            <a:avLst>
              <a:gd name="adj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7625" name="Line 41"/>
          <p:cNvSpPr>
            <a:spLocks noChangeShapeType="1"/>
          </p:cNvSpPr>
          <p:nvPr/>
        </p:nvSpPr>
        <p:spPr bwMode="auto">
          <a:xfrm>
            <a:off x="5257800" y="1600200"/>
            <a:ext cx="0" cy="3810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7608" grpId="0" animBg="1"/>
      <p:bldP spid="1347612" grpId="0"/>
      <p:bldP spid="1347612" grpId="1"/>
      <p:bldP spid="1347616" grpId="0"/>
      <p:bldP spid="1347616" grpId="1"/>
      <p:bldP spid="1347617" grpId="0" animBg="1"/>
      <p:bldP spid="1347617" grpId="1" animBg="1"/>
      <p:bldP spid="1347622" grpId="0"/>
      <p:bldP spid="13476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Eye Ray and Object Intersection</a:t>
            </a:r>
            <a:endParaRPr lang="en-GB" altLang="en-US"/>
          </a:p>
        </p:txBody>
      </p:sp>
      <p:pic>
        <p:nvPicPr>
          <p:cNvPr id="23555" name="Picture 3" descr="Eye rays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773238"/>
            <a:ext cx="61722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140200" y="1341438"/>
            <a:ext cx="45354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IE" altLang="en-US" sz="2000"/>
              <a:t>Cast a ray from camera position through each pixel into the scene.</a:t>
            </a:r>
          </a:p>
          <a:p>
            <a:pPr algn="l"/>
            <a:r>
              <a:rPr lang="en-IE" altLang="en-US" sz="2000"/>
              <a:t>Calculate where this intersects with objects in the scene. Get the first intersection.</a:t>
            </a:r>
            <a:endParaRPr lang="en-GB" altLang="en-US" sz="2000"/>
          </a:p>
        </p:txBody>
      </p:sp>
    </p:spTree>
    <p:extLst>
      <p:ext uri="{BB962C8B-B14F-4D97-AF65-F5344CB8AC3E}">
        <p14:creationId xmlns:p14="http://schemas.microsoft.com/office/powerpoint/2010/main" val="99779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Intersections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Determining </a:t>
            </a:r>
            <a:r>
              <a:rPr lang="en-GB" dirty="0"/>
              <a:t>the intersection of a ray with an </a:t>
            </a:r>
            <a:r>
              <a:rPr lang="en-GB" dirty="0" smtClean="0"/>
              <a:t>object.</a:t>
            </a:r>
          </a:p>
          <a:p>
            <a:r>
              <a:rPr lang="en-GB" dirty="0"/>
              <a:t> </a:t>
            </a:r>
            <a:r>
              <a:rPr lang="en-GB" dirty="0" smtClean="0"/>
              <a:t>Sphere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986338" y="3214688"/>
            <a:ext cx="1085850" cy="10858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86013" y="3714750"/>
            <a:ext cx="3086100" cy="10144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57325" y="4767560"/>
                <a:ext cx="1645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325" y="4767560"/>
                <a:ext cx="1645835" cy="461665"/>
              </a:xfrm>
              <a:prstGeom prst="rect">
                <a:avLst/>
              </a:prstGeom>
              <a:blipFill rotWithShape="0">
                <a:blip r:embed="rId3"/>
                <a:stretch>
                  <a:fillRect r="-37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06182" y="3095922"/>
                <a:ext cx="16244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82" y="3095922"/>
                <a:ext cx="162448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76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7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Diffuse Term</a:t>
            </a:r>
            <a:endParaRPr lang="en-GB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4149725"/>
            <a:ext cx="8496300" cy="19764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IE" altLang="en-US" sz="2000" dirty="0"/>
              <a:t>Extend a “Shadow Feeler” (or light ray) and see if it is occluded by an object in the scene</a:t>
            </a:r>
          </a:p>
          <a:p>
            <a:pPr>
              <a:lnSpc>
                <a:spcPct val="80000"/>
              </a:lnSpc>
            </a:pPr>
            <a:r>
              <a:rPr lang="en-IE" altLang="en-US" sz="2000" dirty="0"/>
              <a:t>If so the object is in shadow from this light source </a:t>
            </a:r>
          </a:p>
          <a:p>
            <a:pPr>
              <a:lnSpc>
                <a:spcPct val="80000"/>
              </a:lnSpc>
            </a:pPr>
            <a:r>
              <a:rPr lang="en-IE" altLang="en-US" sz="2000" dirty="0"/>
              <a:t>Otherwise solve the </a:t>
            </a:r>
            <a:r>
              <a:rPr lang="en-IE" altLang="en-US" sz="2000" dirty="0" err="1"/>
              <a:t>phong</a:t>
            </a:r>
            <a:r>
              <a:rPr lang="en-IE" altLang="en-US" sz="2000" dirty="0"/>
              <a:t> model to calculate the contribution of this point to the colour of the pixel.</a:t>
            </a:r>
          </a:p>
          <a:p>
            <a:pPr>
              <a:lnSpc>
                <a:spcPct val="80000"/>
              </a:lnSpc>
            </a:pPr>
            <a:r>
              <a:rPr lang="en-IE" altLang="en-US" sz="2000" dirty="0"/>
              <a:t>If object is diffuse stop here.</a:t>
            </a:r>
            <a:endParaRPr lang="en-US" altLang="en-US" sz="2000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268413"/>
            <a:ext cx="2386013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268413"/>
            <a:ext cx="2386013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9748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Reflection</a:t>
            </a:r>
            <a:endParaRPr lang="en-GB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544888"/>
            <a:ext cx="8280400" cy="2476500"/>
          </a:xfrm>
        </p:spPr>
        <p:txBody>
          <a:bodyPr/>
          <a:lstStyle/>
          <a:p>
            <a:r>
              <a:rPr lang="en-IE" altLang="en-US" sz="2400"/>
              <a:t>For this new ray, we will again check whether…</a:t>
            </a:r>
          </a:p>
          <a:p>
            <a:pPr lvl="1"/>
            <a:r>
              <a:rPr lang="en-IE" altLang="en-US" sz="2000"/>
              <a:t>it intersects an object, </a:t>
            </a:r>
          </a:p>
          <a:p>
            <a:pPr lvl="1"/>
            <a:r>
              <a:rPr lang="en-IE" altLang="en-US" sz="2000"/>
              <a:t>if so is this object in shadow</a:t>
            </a:r>
          </a:p>
          <a:p>
            <a:pPr lvl="1"/>
            <a:r>
              <a:rPr lang="en-IE" altLang="en-US" sz="2000"/>
              <a:t>what is the contribution of this object to the colour of the pixel?</a:t>
            </a:r>
          </a:p>
          <a:p>
            <a:r>
              <a:rPr lang="en-US" altLang="en-US" sz="2400"/>
              <a:t>Each ray contributes to the colour of the pixel it originated from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052513"/>
            <a:ext cx="2281237" cy="228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95288" y="1628775"/>
            <a:ext cx="5472112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r>
              <a:rPr lang="en-IE" altLang="en-US" sz="2400"/>
              <a:t>If object is specular THEN create a ray in the direction of perfect specular reflection.</a:t>
            </a:r>
          </a:p>
        </p:txBody>
      </p:sp>
    </p:spTree>
    <p:extLst>
      <p:ext uri="{BB962C8B-B14F-4D97-AF65-F5344CB8AC3E}">
        <p14:creationId xmlns:p14="http://schemas.microsoft.com/office/powerpoint/2010/main" val="389126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beams_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0" t="9877" r="10159" b="10387"/>
          <a:stretch>
            <a:fillRect/>
          </a:stretch>
        </p:blipFill>
        <p:spPr bwMode="auto">
          <a:xfrm>
            <a:off x="468313" y="1628775"/>
            <a:ext cx="4032250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Refraction</a:t>
            </a:r>
            <a:endParaRPr lang="en-GB" altLang="en-US"/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932363" y="1700213"/>
            <a:ext cx="3887787" cy="3457575"/>
          </a:xfrm>
        </p:spPr>
        <p:txBody>
          <a:bodyPr/>
          <a:lstStyle/>
          <a:p>
            <a:r>
              <a:rPr lang="en-IE" altLang="en-US" sz="2000"/>
              <a:t>Similarly if the object is transmissive (not-opaque) then generate a transmitted (or refracted) ray and repeat… 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167145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Angle of Refraction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8208962" cy="5300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sz="2000"/>
              <a:t>When light passes from a material of one optical density to another it changes direction. </a:t>
            </a:r>
          </a:p>
          <a:p>
            <a:pPr>
              <a:lnSpc>
                <a:spcPct val="90000"/>
              </a:lnSpc>
            </a:pPr>
            <a:r>
              <a:rPr lang="en-IE" altLang="en-US" sz="2000"/>
              <a:t>The amount by which the direction changes is determined by the optical densities of the two media.</a:t>
            </a:r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endParaRPr lang="en-IE" altLang="en-US" sz="2000"/>
          </a:p>
          <a:p>
            <a:pPr>
              <a:lnSpc>
                <a:spcPct val="90000"/>
              </a:lnSpc>
            </a:pPr>
            <a:r>
              <a:rPr lang="en-IE" altLang="en-US" sz="2000"/>
              <a:t>Optical density (and thus the amount of bending is related to a value we call the </a:t>
            </a:r>
            <a:r>
              <a:rPr lang="en-IE" altLang="en-US" sz="2000" u="sng"/>
              <a:t>refractive index</a:t>
            </a:r>
            <a:r>
              <a:rPr lang="en-IE" altLang="en-US" sz="2000"/>
              <a:t> of the material.</a:t>
            </a:r>
            <a:endParaRPr lang="en-GB" altLang="en-US" sz="20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4130675"/>
            <a:ext cx="9144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endParaRPr lang="en-GB" altLang="en-US" sz="2000" b="1">
              <a:latin typeface="Times New Roman" panose="02020603050405020304" pitchFamily="18" charset="0"/>
            </a:endParaRPr>
          </a:p>
          <a:p>
            <a:pPr algn="l" eaLnBrk="0" hangingPunct="0">
              <a:spcBef>
                <a:spcPct val="0"/>
              </a:spcBef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2217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827088" y="1773238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it-IT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755650" y="3141663"/>
            <a:ext cx="7129463" cy="1644650"/>
            <a:chOff x="385" y="2031"/>
            <a:chExt cx="4907" cy="1426"/>
          </a:xfrm>
        </p:grpSpPr>
        <p:graphicFrame>
          <p:nvGraphicFramePr>
            <p:cNvPr id="27655" name="Object 7"/>
            <p:cNvGraphicFramePr>
              <a:graphicFrameLocks noChangeAspect="1"/>
            </p:cNvGraphicFramePr>
            <p:nvPr/>
          </p:nvGraphicFramePr>
          <p:xfrm>
            <a:off x="949" y="2031"/>
            <a:ext cx="56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Equation" r:id="rId4" imgW="469800" imgH="228600" progId="Equation.3">
                    <p:embed/>
                  </p:oleObj>
                </mc:Choice>
                <mc:Fallback>
                  <p:oleObj name="Equation" r:id="rId4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" y="2031"/>
                          <a:ext cx="56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1338" y="3203"/>
            <a:ext cx="56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1" name="Equation" r:id="rId6" imgW="482400" imgH="215640" progId="Equation.3">
                    <p:embed/>
                  </p:oleObj>
                </mc:Choice>
                <mc:Fallback>
                  <p:oleObj name="Equation" r:id="rId6" imgW="48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203"/>
                          <a:ext cx="56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9"/>
            <p:cNvGraphicFramePr>
              <a:graphicFrameLocks noChangeAspect="1"/>
            </p:cNvGraphicFramePr>
            <p:nvPr/>
          </p:nvGraphicFramePr>
          <p:xfrm>
            <a:off x="3016" y="3203"/>
            <a:ext cx="56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8" imgW="482400" imgH="215640" progId="Equation.3">
                    <p:embed/>
                  </p:oleObj>
                </mc:Choice>
                <mc:Fallback>
                  <p:oleObj name="Equation" r:id="rId8" imgW="482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3203"/>
                          <a:ext cx="56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10"/>
            <p:cNvGraphicFramePr>
              <a:graphicFrameLocks noChangeAspect="1"/>
            </p:cNvGraphicFramePr>
            <p:nvPr/>
          </p:nvGraphicFramePr>
          <p:xfrm>
            <a:off x="4740" y="3158"/>
            <a:ext cx="5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Equation" r:id="rId10" imgW="469800" imgH="215640" progId="Equation.3">
                    <p:embed/>
                  </p:oleObj>
                </mc:Choice>
                <mc:Fallback>
                  <p:oleObj name="Equation" r:id="rId10" imgW="469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3158"/>
                          <a:ext cx="5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9" name="Line 11"/>
            <p:cNvSpPr>
              <a:spLocks noChangeShapeType="1"/>
            </p:cNvSpPr>
            <p:nvPr/>
          </p:nvSpPr>
          <p:spPr bwMode="auto">
            <a:xfrm>
              <a:off x="2971" y="2795"/>
              <a:ext cx="363" cy="635"/>
            </a:xfrm>
            <a:prstGeom prst="line">
              <a:avLst/>
            </a:prstGeom>
            <a:noFill/>
            <a:ln w="12700" cap="sq">
              <a:solidFill>
                <a:srgbClr val="CA3424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60" name="Line 12"/>
            <p:cNvSpPr>
              <a:spLocks noChangeShapeType="1"/>
            </p:cNvSpPr>
            <p:nvPr/>
          </p:nvSpPr>
          <p:spPr bwMode="auto">
            <a:xfrm>
              <a:off x="4740" y="2795"/>
              <a:ext cx="272" cy="635"/>
            </a:xfrm>
            <a:prstGeom prst="line">
              <a:avLst/>
            </a:prstGeom>
            <a:noFill/>
            <a:ln w="12700" cap="sq">
              <a:solidFill>
                <a:srgbClr val="CA3424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661" name="Group 13"/>
            <p:cNvGrpSpPr>
              <a:grpSpLocks/>
            </p:cNvGrpSpPr>
            <p:nvPr/>
          </p:nvGrpSpPr>
          <p:grpSpPr bwMode="auto">
            <a:xfrm>
              <a:off x="3923" y="2115"/>
              <a:ext cx="1316" cy="1270"/>
              <a:chOff x="3923" y="2886"/>
              <a:chExt cx="1316" cy="1270"/>
            </a:xfrm>
          </p:grpSpPr>
          <p:sp>
            <p:nvSpPr>
              <p:cNvPr id="27662" name="Line 14"/>
              <p:cNvSpPr>
                <a:spLocks noChangeShapeType="1"/>
              </p:cNvSpPr>
              <p:nvPr/>
            </p:nvSpPr>
            <p:spPr bwMode="auto">
              <a:xfrm>
                <a:off x="3923" y="3566"/>
                <a:ext cx="131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63" name="Line 15"/>
              <p:cNvSpPr>
                <a:spLocks noChangeShapeType="1"/>
              </p:cNvSpPr>
              <p:nvPr/>
            </p:nvSpPr>
            <p:spPr bwMode="auto">
              <a:xfrm>
                <a:off x="4740" y="2886"/>
                <a:ext cx="0" cy="127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>
                <a:off x="4105" y="2976"/>
                <a:ext cx="641" cy="589"/>
              </a:xfrm>
              <a:prstGeom prst="line">
                <a:avLst/>
              </a:prstGeom>
              <a:noFill/>
              <a:ln w="12700" cap="sq">
                <a:solidFill>
                  <a:srgbClr val="0707F9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65" name="Arc 17"/>
              <p:cNvSpPr>
                <a:spLocks/>
              </p:cNvSpPr>
              <p:nvPr/>
            </p:nvSpPr>
            <p:spPr bwMode="auto">
              <a:xfrm rot="2111091" flipV="1">
                <a:off x="4761" y="3815"/>
                <a:ext cx="90" cy="9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432"/>
                  <a:gd name="T2" fmla="*/ 21522 w 21600"/>
                  <a:gd name="T3" fmla="*/ 23432 h 23432"/>
                  <a:gd name="T4" fmla="*/ 0 w 21600"/>
                  <a:gd name="T5" fmla="*/ 21600 h 23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432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11"/>
                      <a:pt x="21574" y="22822"/>
                      <a:pt x="21522" y="23432"/>
                    </a:cubicBezTo>
                  </a:path>
                  <a:path w="21600" h="23432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11"/>
                      <a:pt x="21574" y="22822"/>
                      <a:pt x="21522" y="234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CA3424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Arc 18"/>
              <p:cNvSpPr>
                <a:spLocks/>
              </p:cNvSpPr>
              <p:nvPr/>
            </p:nvSpPr>
            <p:spPr bwMode="auto">
              <a:xfrm rot="7733686" flipV="1">
                <a:off x="4394" y="3413"/>
                <a:ext cx="165" cy="11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0707F9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Text Box 19"/>
              <p:cNvSpPr txBox="1">
                <a:spLocks noChangeArrowheads="1"/>
              </p:cNvSpPr>
              <p:nvPr/>
            </p:nvSpPr>
            <p:spPr bwMode="auto">
              <a:xfrm>
                <a:off x="4014" y="3566"/>
                <a:ext cx="99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IE" altLang="en-US">
                    <a:latin typeface="Times New Roman" panose="02020603050405020304" pitchFamily="18" charset="0"/>
                  </a:rPr>
                  <a:t>Diamond</a:t>
                </a: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8" name="Text Box 20"/>
              <p:cNvSpPr txBox="1">
                <a:spLocks noChangeArrowheads="1"/>
              </p:cNvSpPr>
              <p:nvPr/>
            </p:nvSpPr>
            <p:spPr bwMode="auto">
              <a:xfrm>
                <a:off x="4014" y="3339"/>
                <a:ext cx="99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IE" altLang="en-US">
                    <a:latin typeface="Times New Roman" panose="02020603050405020304" pitchFamily="18" charset="0"/>
                  </a:rPr>
                  <a:t>Air</a:t>
                </a: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69" name="Group 21"/>
            <p:cNvGrpSpPr>
              <a:grpSpLocks/>
            </p:cNvGrpSpPr>
            <p:nvPr/>
          </p:nvGrpSpPr>
          <p:grpSpPr bwMode="auto">
            <a:xfrm>
              <a:off x="2154" y="2115"/>
              <a:ext cx="1361" cy="1270"/>
              <a:chOff x="2154" y="2886"/>
              <a:chExt cx="1361" cy="1270"/>
            </a:xfrm>
          </p:grpSpPr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2154" y="3566"/>
                <a:ext cx="13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>
                <a:off x="2971" y="2886"/>
                <a:ext cx="0" cy="127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2" name="Line 24"/>
              <p:cNvSpPr>
                <a:spLocks noChangeShapeType="1"/>
              </p:cNvSpPr>
              <p:nvPr/>
            </p:nvSpPr>
            <p:spPr bwMode="auto">
              <a:xfrm>
                <a:off x="2336" y="2976"/>
                <a:ext cx="641" cy="589"/>
              </a:xfrm>
              <a:prstGeom prst="line">
                <a:avLst/>
              </a:prstGeom>
              <a:noFill/>
              <a:ln w="12700" cap="sq">
                <a:solidFill>
                  <a:srgbClr val="0707F9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3" name="Arc 25"/>
              <p:cNvSpPr>
                <a:spLocks/>
              </p:cNvSpPr>
              <p:nvPr/>
            </p:nvSpPr>
            <p:spPr bwMode="auto">
              <a:xfrm rot="1588882" flipV="1">
                <a:off x="2978" y="3816"/>
                <a:ext cx="132" cy="12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432"/>
                  <a:gd name="T2" fmla="*/ 21522 w 21600"/>
                  <a:gd name="T3" fmla="*/ 23432 h 23432"/>
                  <a:gd name="T4" fmla="*/ 0 w 21600"/>
                  <a:gd name="T5" fmla="*/ 21600 h 23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432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11"/>
                      <a:pt x="21574" y="22822"/>
                      <a:pt x="21522" y="23432"/>
                    </a:cubicBezTo>
                  </a:path>
                  <a:path w="21600" h="23432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11"/>
                      <a:pt x="21574" y="22822"/>
                      <a:pt x="21522" y="234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CA3424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Arc 26"/>
              <p:cNvSpPr>
                <a:spLocks/>
              </p:cNvSpPr>
              <p:nvPr/>
            </p:nvSpPr>
            <p:spPr bwMode="auto">
              <a:xfrm rot="7733686" flipV="1">
                <a:off x="2625" y="3413"/>
                <a:ext cx="165" cy="11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0707F9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Text Box 27"/>
              <p:cNvSpPr txBox="1">
                <a:spLocks noChangeArrowheads="1"/>
              </p:cNvSpPr>
              <p:nvPr/>
            </p:nvSpPr>
            <p:spPr bwMode="auto">
              <a:xfrm>
                <a:off x="2200" y="3566"/>
                <a:ext cx="99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IE" altLang="en-US">
                    <a:latin typeface="Times New Roman" panose="02020603050405020304" pitchFamily="18" charset="0"/>
                  </a:rPr>
                  <a:t>Glass</a:t>
                </a: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76" name="Text Box 28"/>
              <p:cNvSpPr txBox="1">
                <a:spLocks noChangeArrowheads="1"/>
              </p:cNvSpPr>
              <p:nvPr/>
            </p:nvSpPr>
            <p:spPr bwMode="auto">
              <a:xfrm>
                <a:off x="2200" y="3339"/>
                <a:ext cx="99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IE" altLang="en-US">
                    <a:latin typeface="Times New Roman" panose="02020603050405020304" pitchFamily="18" charset="0"/>
                  </a:rPr>
                  <a:t>Air</a:t>
                </a: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7677" name="Group 29"/>
            <p:cNvGrpSpPr>
              <a:grpSpLocks/>
            </p:cNvGrpSpPr>
            <p:nvPr/>
          </p:nvGrpSpPr>
          <p:grpSpPr bwMode="auto">
            <a:xfrm>
              <a:off x="385" y="2115"/>
              <a:ext cx="1542" cy="1315"/>
              <a:chOff x="385" y="2886"/>
              <a:chExt cx="1542" cy="1315"/>
            </a:xfrm>
          </p:grpSpPr>
          <p:sp>
            <p:nvSpPr>
              <p:cNvPr id="27678" name="Line 30"/>
              <p:cNvSpPr>
                <a:spLocks noChangeShapeType="1"/>
              </p:cNvSpPr>
              <p:nvPr/>
            </p:nvSpPr>
            <p:spPr bwMode="auto">
              <a:xfrm>
                <a:off x="385" y="3566"/>
                <a:ext cx="154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79" name="Line 31"/>
              <p:cNvSpPr>
                <a:spLocks noChangeShapeType="1"/>
              </p:cNvSpPr>
              <p:nvPr/>
            </p:nvSpPr>
            <p:spPr bwMode="auto">
              <a:xfrm>
                <a:off x="1202" y="2886"/>
                <a:ext cx="0" cy="127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80" name="Line 32"/>
              <p:cNvSpPr>
                <a:spLocks noChangeShapeType="1"/>
              </p:cNvSpPr>
              <p:nvPr/>
            </p:nvSpPr>
            <p:spPr bwMode="auto">
              <a:xfrm>
                <a:off x="567" y="2976"/>
                <a:ext cx="641" cy="589"/>
              </a:xfrm>
              <a:prstGeom prst="line">
                <a:avLst/>
              </a:prstGeom>
              <a:noFill/>
              <a:ln w="12700" cap="sq">
                <a:solidFill>
                  <a:srgbClr val="0707F9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81" name="Line 33"/>
              <p:cNvSpPr>
                <a:spLocks noChangeShapeType="1"/>
              </p:cNvSpPr>
              <p:nvPr/>
            </p:nvSpPr>
            <p:spPr bwMode="auto">
              <a:xfrm>
                <a:off x="1202" y="3566"/>
                <a:ext cx="499" cy="635"/>
              </a:xfrm>
              <a:prstGeom prst="line">
                <a:avLst/>
              </a:prstGeom>
              <a:noFill/>
              <a:ln w="12700" cap="sq">
                <a:solidFill>
                  <a:srgbClr val="CA3424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682" name="Arc 34"/>
              <p:cNvSpPr>
                <a:spLocks/>
              </p:cNvSpPr>
              <p:nvPr/>
            </p:nvSpPr>
            <p:spPr bwMode="auto">
              <a:xfrm flipV="1">
                <a:off x="1202" y="3838"/>
                <a:ext cx="181" cy="13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3432"/>
                  <a:gd name="T2" fmla="*/ 21522 w 21600"/>
                  <a:gd name="T3" fmla="*/ 23432 h 23432"/>
                  <a:gd name="T4" fmla="*/ 0 w 21600"/>
                  <a:gd name="T5" fmla="*/ 21600 h 23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3432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11"/>
                      <a:pt x="21574" y="22822"/>
                      <a:pt x="21522" y="23432"/>
                    </a:cubicBezTo>
                  </a:path>
                  <a:path w="21600" h="23432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2211"/>
                      <a:pt x="21574" y="22822"/>
                      <a:pt x="21522" y="23432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CA3424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Arc 35"/>
              <p:cNvSpPr>
                <a:spLocks/>
              </p:cNvSpPr>
              <p:nvPr/>
            </p:nvSpPr>
            <p:spPr bwMode="auto">
              <a:xfrm rot="7733686" flipV="1">
                <a:off x="856" y="3413"/>
                <a:ext cx="165" cy="11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sq">
                <a:solidFill>
                  <a:srgbClr val="0707F9"/>
                </a:solidFill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4" name="Text Box 36"/>
              <p:cNvSpPr txBox="1">
                <a:spLocks noChangeArrowheads="1"/>
              </p:cNvSpPr>
              <p:nvPr/>
            </p:nvSpPr>
            <p:spPr bwMode="auto">
              <a:xfrm>
                <a:off x="385" y="3612"/>
                <a:ext cx="99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IE" altLang="en-US">
                    <a:latin typeface="Times New Roman" panose="02020603050405020304" pitchFamily="18" charset="0"/>
                  </a:rPr>
                  <a:t>Water</a:t>
                </a: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85" name="Text Box 37"/>
              <p:cNvSpPr txBox="1">
                <a:spLocks noChangeArrowheads="1"/>
              </p:cNvSpPr>
              <p:nvPr/>
            </p:nvSpPr>
            <p:spPr bwMode="auto">
              <a:xfrm>
                <a:off x="385" y="3339"/>
                <a:ext cx="998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IE" altLang="en-US">
                    <a:latin typeface="Times New Roman" panose="02020603050405020304" pitchFamily="18" charset="0"/>
                  </a:rPr>
                  <a:t>Air</a:t>
                </a:r>
                <a:endParaRPr lang="en-GB" altLang="en-US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7686" name="Object 38"/>
            <p:cNvGraphicFramePr>
              <a:graphicFrameLocks noChangeAspect="1"/>
            </p:cNvGraphicFramePr>
            <p:nvPr/>
          </p:nvGraphicFramePr>
          <p:xfrm>
            <a:off x="2699" y="2205"/>
            <a:ext cx="55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Equation" r:id="rId12" imgW="469800" imgH="228600" progId="Equation.3">
                    <p:embed/>
                  </p:oleObj>
                </mc:Choice>
                <mc:Fallback>
                  <p:oleObj name="Equation" r:id="rId12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205"/>
                          <a:ext cx="55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7" name="Object 39"/>
            <p:cNvGraphicFramePr>
              <a:graphicFrameLocks noChangeAspect="1"/>
            </p:cNvGraphicFramePr>
            <p:nvPr/>
          </p:nvGraphicFramePr>
          <p:xfrm>
            <a:off x="4468" y="2251"/>
            <a:ext cx="55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Equation" r:id="rId14" imgW="469800" imgH="228600" progId="Equation.3">
                    <p:embed/>
                  </p:oleObj>
                </mc:Choice>
                <mc:Fallback>
                  <p:oleObj name="Equation" r:id="rId14" imgW="46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251"/>
                          <a:ext cx="55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03983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Index of Refraction (ior)</a:t>
            </a: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684213" y="1268413"/>
            <a:ext cx="7951787" cy="4645025"/>
            <a:chOff x="-8" y="-8"/>
            <a:chExt cx="6252" cy="4662"/>
          </a:xfrm>
        </p:grpSpPr>
        <p:grpSp>
          <p:nvGrpSpPr>
            <p:cNvPr id="28677" name="Group 5"/>
            <p:cNvGrpSpPr>
              <a:grpSpLocks/>
            </p:cNvGrpSpPr>
            <p:nvPr/>
          </p:nvGrpSpPr>
          <p:grpSpPr bwMode="auto">
            <a:xfrm>
              <a:off x="0" y="0"/>
              <a:ext cx="6236" cy="4646"/>
              <a:chOff x="0" y="0"/>
              <a:chExt cx="6236" cy="4646"/>
            </a:xfrm>
          </p:grpSpPr>
          <p:grpSp>
            <p:nvGrpSpPr>
              <p:cNvPr id="2867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2036" cy="442"/>
                <a:chOff x="0" y="0"/>
                <a:chExt cx="2036" cy="442"/>
              </a:xfrm>
            </p:grpSpPr>
            <p:sp>
              <p:nvSpPr>
                <p:cNvPr id="28679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36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 b="1">
                      <a:solidFill>
                        <a:srgbClr val="AF0000"/>
                      </a:solidFill>
                      <a:latin typeface="Times New Roman" panose="02020603050405020304" pitchFamily="18" charset="0"/>
                    </a:rPr>
                    <a:t>Material</a:t>
                  </a:r>
                  <a:endParaRPr lang="en-GB" altLang="en-US" sz="1600" b="1">
                    <a:latin typeface="Times New Roman" panose="02020603050405020304" pitchFamily="18" charset="0"/>
                  </a:endParaRPr>
                </a:p>
                <a:p>
                  <a:pPr eaLnBrk="0" hangingPunct="0">
                    <a:spcBef>
                      <a:spcPct val="0"/>
                    </a:spcBef>
                  </a:pPr>
                  <a:endParaRPr lang="en-GB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680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36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81" name="Group 9"/>
              <p:cNvGrpSpPr>
                <a:grpSpLocks/>
              </p:cNvGrpSpPr>
              <p:nvPr/>
            </p:nvGrpSpPr>
            <p:grpSpPr bwMode="auto">
              <a:xfrm>
                <a:off x="2036" y="0"/>
                <a:ext cx="1525" cy="442"/>
                <a:chOff x="2036" y="0"/>
                <a:chExt cx="1525" cy="442"/>
              </a:xfrm>
            </p:grpSpPr>
            <p:sp>
              <p:nvSpPr>
                <p:cNvPr id="28682" name="Rectangle 10"/>
                <p:cNvSpPr>
                  <a:spLocks noChangeArrowheads="1"/>
                </p:cNvSpPr>
                <p:nvPr/>
              </p:nvSpPr>
              <p:spPr bwMode="auto">
                <a:xfrm>
                  <a:off x="2036" y="0"/>
                  <a:ext cx="152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 b="1">
                      <a:solidFill>
                        <a:srgbClr val="AF0000"/>
                      </a:solidFill>
                      <a:latin typeface="Times New Roman" panose="02020603050405020304" pitchFamily="18" charset="0"/>
                    </a:rPr>
                    <a:t>Index of Refraction</a:t>
                  </a:r>
                  <a:endParaRPr lang="en-GB" altLang="en-US" sz="1600" b="1">
                    <a:latin typeface="Times New Roman" panose="02020603050405020304" pitchFamily="18" charset="0"/>
                  </a:endParaRPr>
                </a:p>
                <a:p>
                  <a:pPr eaLnBrk="0" hangingPunct="0">
                    <a:spcBef>
                      <a:spcPct val="0"/>
                    </a:spcBef>
                  </a:pPr>
                  <a:endParaRPr lang="en-GB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683" name="Rectangle 11"/>
                <p:cNvSpPr>
                  <a:spLocks noChangeArrowheads="1"/>
                </p:cNvSpPr>
                <p:nvPr/>
              </p:nvSpPr>
              <p:spPr bwMode="auto">
                <a:xfrm>
                  <a:off x="2036" y="0"/>
                  <a:ext cx="1525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84" name="Group 12"/>
              <p:cNvGrpSpPr>
                <a:grpSpLocks/>
              </p:cNvGrpSpPr>
              <p:nvPr/>
            </p:nvGrpSpPr>
            <p:grpSpPr bwMode="auto">
              <a:xfrm>
                <a:off x="3561" y="0"/>
                <a:ext cx="2675" cy="442"/>
                <a:chOff x="3561" y="0"/>
                <a:chExt cx="2675" cy="442"/>
              </a:xfrm>
            </p:grpSpPr>
            <p:sp>
              <p:nvSpPr>
                <p:cNvPr id="28685" name="Rectangle 13"/>
                <p:cNvSpPr>
                  <a:spLocks noChangeArrowheads="1"/>
                </p:cNvSpPr>
                <p:nvPr/>
              </p:nvSpPr>
              <p:spPr bwMode="auto">
                <a:xfrm>
                  <a:off x="3561" y="0"/>
                  <a:ext cx="2675" cy="4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686" name="Rectangle 14"/>
                <p:cNvSpPr>
                  <a:spLocks noChangeArrowheads="1"/>
                </p:cNvSpPr>
                <p:nvPr/>
              </p:nvSpPr>
              <p:spPr bwMode="auto">
                <a:xfrm>
                  <a:off x="3561" y="0"/>
                  <a:ext cx="2675" cy="44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87" name="Group 15"/>
              <p:cNvGrpSpPr>
                <a:grpSpLocks/>
              </p:cNvGrpSpPr>
              <p:nvPr/>
            </p:nvGrpSpPr>
            <p:grpSpPr bwMode="auto">
              <a:xfrm>
                <a:off x="0" y="442"/>
                <a:ext cx="2036" cy="518"/>
                <a:chOff x="0" y="442"/>
                <a:chExt cx="2036" cy="518"/>
              </a:xfrm>
            </p:grpSpPr>
            <p:sp>
              <p:nvSpPr>
                <p:cNvPr id="28688" name="Rectangle 16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203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Vacuum</a:t>
                  </a:r>
                </a:p>
              </p:txBody>
            </p:sp>
            <p:sp>
              <p:nvSpPr>
                <p:cNvPr id="28689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442"/>
                  <a:ext cx="203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90" name="Group 18"/>
              <p:cNvGrpSpPr>
                <a:grpSpLocks/>
              </p:cNvGrpSpPr>
              <p:nvPr/>
            </p:nvGrpSpPr>
            <p:grpSpPr bwMode="auto">
              <a:xfrm>
                <a:off x="2036" y="442"/>
                <a:ext cx="1525" cy="518"/>
                <a:chOff x="2036" y="442"/>
                <a:chExt cx="1525" cy="518"/>
              </a:xfrm>
            </p:grpSpPr>
            <p:sp>
              <p:nvSpPr>
                <p:cNvPr id="28691" name="Rectangle 19"/>
                <p:cNvSpPr>
                  <a:spLocks noChangeArrowheads="1"/>
                </p:cNvSpPr>
                <p:nvPr/>
              </p:nvSpPr>
              <p:spPr bwMode="auto">
                <a:xfrm>
                  <a:off x="2036" y="442"/>
                  <a:ext cx="152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1.0000</a:t>
                  </a:r>
                </a:p>
              </p:txBody>
            </p:sp>
            <p:sp>
              <p:nvSpPr>
                <p:cNvPr id="28692" name="Rectangle 20"/>
                <p:cNvSpPr>
                  <a:spLocks noChangeArrowheads="1"/>
                </p:cNvSpPr>
                <p:nvPr/>
              </p:nvSpPr>
              <p:spPr bwMode="auto">
                <a:xfrm>
                  <a:off x="2036" y="442"/>
                  <a:ext cx="15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93" name="Group 21"/>
              <p:cNvGrpSpPr>
                <a:grpSpLocks/>
              </p:cNvGrpSpPr>
              <p:nvPr/>
            </p:nvGrpSpPr>
            <p:grpSpPr bwMode="auto">
              <a:xfrm>
                <a:off x="3561" y="442"/>
                <a:ext cx="2675" cy="518"/>
                <a:chOff x="3561" y="442"/>
                <a:chExt cx="2675" cy="518"/>
              </a:xfrm>
            </p:grpSpPr>
            <p:sp>
              <p:nvSpPr>
                <p:cNvPr id="28694" name="Rectangle 22"/>
                <p:cNvSpPr>
                  <a:spLocks noChangeArrowheads="1"/>
                </p:cNvSpPr>
                <p:nvPr/>
              </p:nvSpPr>
              <p:spPr bwMode="auto">
                <a:xfrm>
                  <a:off x="3561" y="442"/>
                  <a:ext cx="267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lang="en-GB" altLang="en-US" sz="1600">
                      <a:solidFill>
                        <a:srgbClr val="AF0000"/>
                      </a:solidFill>
                      <a:latin typeface="Times New Roman" panose="02020603050405020304" pitchFamily="18" charset="0"/>
                    </a:rPr>
                    <a:t>&lt;--lowest optical density</a:t>
                  </a:r>
                  <a:endParaRPr lang="en-GB" altLang="en-US" sz="1600">
                    <a:latin typeface="Times New Roman" panose="02020603050405020304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GB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695" name="Rectangle 23"/>
                <p:cNvSpPr>
                  <a:spLocks noChangeArrowheads="1"/>
                </p:cNvSpPr>
                <p:nvPr/>
              </p:nvSpPr>
              <p:spPr bwMode="auto">
                <a:xfrm>
                  <a:off x="3561" y="442"/>
                  <a:ext cx="267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96" name="Group 24"/>
              <p:cNvGrpSpPr>
                <a:grpSpLocks/>
              </p:cNvGrpSpPr>
              <p:nvPr/>
            </p:nvGrpSpPr>
            <p:grpSpPr bwMode="auto">
              <a:xfrm>
                <a:off x="0" y="960"/>
                <a:ext cx="2036" cy="288"/>
                <a:chOff x="0" y="960"/>
                <a:chExt cx="2036" cy="288"/>
              </a:xfrm>
            </p:grpSpPr>
            <p:sp>
              <p:nvSpPr>
                <p:cNvPr id="28697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Air</a:t>
                  </a:r>
                </a:p>
              </p:txBody>
            </p:sp>
            <p:sp>
              <p:nvSpPr>
                <p:cNvPr id="28698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699" name="Group 27"/>
              <p:cNvGrpSpPr>
                <a:grpSpLocks/>
              </p:cNvGrpSpPr>
              <p:nvPr/>
            </p:nvGrpSpPr>
            <p:grpSpPr bwMode="auto">
              <a:xfrm>
                <a:off x="2036" y="960"/>
                <a:ext cx="1525" cy="288"/>
                <a:chOff x="2036" y="960"/>
                <a:chExt cx="1525" cy="288"/>
              </a:xfrm>
            </p:grpSpPr>
            <p:sp>
              <p:nvSpPr>
                <p:cNvPr id="28700" name="Rectangle 28"/>
                <p:cNvSpPr>
                  <a:spLocks noChangeArrowheads="1"/>
                </p:cNvSpPr>
                <p:nvPr/>
              </p:nvSpPr>
              <p:spPr bwMode="auto">
                <a:xfrm>
                  <a:off x="2036" y="960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1.0003</a:t>
                  </a:r>
                </a:p>
              </p:txBody>
            </p:sp>
            <p:sp>
              <p:nvSpPr>
                <p:cNvPr id="28701" name="Rectangle 29"/>
                <p:cNvSpPr>
                  <a:spLocks noChangeArrowheads="1"/>
                </p:cNvSpPr>
                <p:nvPr/>
              </p:nvSpPr>
              <p:spPr bwMode="auto">
                <a:xfrm>
                  <a:off x="2036" y="960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02" name="Group 30"/>
              <p:cNvGrpSpPr>
                <a:grpSpLocks/>
              </p:cNvGrpSpPr>
              <p:nvPr/>
            </p:nvGrpSpPr>
            <p:grpSpPr bwMode="auto">
              <a:xfrm>
                <a:off x="3561" y="960"/>
                <a:ext cx="2675" cy="288"/>
                <a:chOff x="3561" y="960"/>
                <a:chExt cx="2675" cy="288"/>
              </a:xfrm>
            </p:grpSpPr>
            <p:sp>
              <p:nvSpPr>
                <p:cNvPr id="28703" name="Rectangle 31"/>
                <p:cNvSpPr>
                  <a:spLocks noChangeArrowheads="1"/>
                </p:cNvSpPr>
                <p:nvPr/>
              </p:nvSpPr>
              <p:spPr bwMode="auto">
                <a:xfrm>
                  <a:off x="3561" y="960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04" name="Rectangle 32"/>
                <p:cNvSpPr>
                  <a:spLocks noChangeArrowheads="1"/>
                </p:cNvSpPr>
                <p:nvPr/>
              </p:nvSpPr>
              <p:spPr bwMode="auto">
                <a:xfrm>
                  <a:off x="3561" y="960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05" name="Group 33"/>
              <p:cNvGrpSpPr>
                <a:grpSpLocks/>
              </p:cNvGrpSpPr>
              <p:nvPr/>
            </p:nvGrpSpPr>
            <p:grpSpPr bwMode="auto">
              <a:xfrm>
                <a:off x="0" y="1248"/>
                <a:ext cx="2036" cy="288"/>
                <a:chOff x="0" y="1248"/>
                <a:chExt cx="2036" cy="288"/>
              </a:xfrm>
            </p:grpSpPr>
            <p:sp>
              <p:nvSpPr>
                <p:cNvPr id="28706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Ice</a:t>
                  </a:r>
                </a:p>
              </p:txBody>
            </p:sp>
            <p:sp>
              <p:nvSpPr>
                <p:cNvPr id="28707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08" name="Group 36"/>
              <p:cNvGrpSpPr>
                <a:grpSpLocks/>
              </p:cNvGrpSpPr>
              <p:nvPr/>
            </p:nvGrpSpPr>
            <p:grpSpPr bwMode="auto">
              <a:xfrm>
                <a:off x="2036" y="1248"/>
                <a:ext cx="1525" cy="288"/>
                <a:chOff x="2036" y="1248"/>
                <a:chExt cx="1525" cy="288"/>
              </a:xfrm>
            </p:grpSpPr>
            <p:sp>
              <p:nvSpPr>
                <p:cNvPr id="28709" name="Rectangle 37"/>
                <p:cNvSpPr>
                  <a:spLocks noChangeArrowheads="1"/>
                </p:cNvSpPr>
                <p:nvPr/>
              </p:nvSpPr>
              <p:spPr bwMode="auto">
                <a:xfrm>
                  <a:off x="2036" y="1248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1.31</a:t>
                  </a:r>
                </a:p>
              </p:txBody>
            </p:sp>
            <p:sp>
              <p:nvSpPr>
                <p:cNvPr id="28710" name="Rectangle 38"/>
                <p:cNvSpPr>
                  <a:spLocks noChangeArrowheads="1"/>
                </p:cNvSpPr>
                <p:nvPr/>
              </p:nvSpPr>
              <p:spPr bwMode="auto">
                <a:xfrm>
                  <a:off x="2036" y="1248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11" name="Group 39"/>
              <p:cNvGrpSpPr>
                <a:grpSpLocks/>
              </p:cNvGrpSpPr>
              <p:nvPr/>
            </p:nvGrpSpPr>
            <p:grpSpPr bwMode="auto">
              <a:xfrm>
                <a:off x="3561" y="1248"/>
                <a:ext cx="2675" cy="288"/>
                <a:chOff x="3561" y="1248"/>
                <a:chExt cx="2675" cy="288"/>
              </a:xfrm>
            </p:grpSpPr>
            <p:sp>
              <p:nvSpPr>
                <p:cNvPr id="2871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61" y="1248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13" name="Rectangle 41"/>
                <p:cNvSpPr>
                  <a:spLocks noChangeArrowheads="1"/>
                </p:cNvSpPr>
                <p:nvPr/>
              </p:nvSpPr>
              <p:spPr bwMode="auto">
                <a:xfrm>
                  <a:off x="3561" y="1248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14" name="Group 42"/>
              <p:cNvGrpSpPr>
                <a:grpSpLocks/>
              </p:cNvGrpSpPr>
              <p:nvPr/>
            </p:nvGrpSpPr>
            <p:grpSpPr bwMode="auto">
              <a:xfrm>
                <a:off x="0" y="1536"/>
                <a:ext cx="2036" cy="288"/>
                <a:chOff x="0" y="1536"/>
                <a:chExt cx="2036" cy="288"/>
              </a:xfrm>
            </p:grpSpPr>
            <p:sp>
              <p:nvSpPr>
                <p:cNvPr id="28715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Water</a:t>
                  </a:r>
                </a:p>
              </p:txBody>
            </p:sp>
            <p:sp>
              <p:nvSpPr>
                <p:cNvPr id="28716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17" name="Group 45"/>
              <p:cNvGrpSpPr>
                <a:grpSpLocks/>
              </p:cNvGrpSpPr>
              <p:nvPr/>
            </p:nvGrpSpPr>
            <p:grpSpPr bwMode="auto">
              <a:xfrm>
                <a:off x="2036" y="1536"/>
                <a:ext cx="1525" cy="288"/>
                <a:chOff x="2036" y="1536"/>
                <a:chExt cx="1525" cy="288"/>
              </a:xfrm>
            </p:grpSpPr>
            <p:sp>
              <p:nvSpPr>
                <p:cNvPr id="28718" name="Rectangle 46"/>
                <p:cNvSpPr>
                  <a:spLocks noChangeArrowheads="1"/>
                </p:cNvSpPr>
                <p:nvPr/>
              </p:nvSpPr>
              <p:spPr bwMode="auto">
                <a:xfrm>
                  <a:off x="2036" y="1536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1.333</a:t>
                  </a:r>
                </a:p>
              </p:txBody>
            </p:sp>
            <p:sp>
              <p:nvSpPr>
                <p:cNvPr id="28719" name="Rectangle 47"/>
                <p:cNvSpPr>
                  <a:spLocks noChangeArrowheads="1"/>
                </p:cNvSpPr>
                <p:nvPr/>
              </p:nvSpPr>
              <p:spPr bwMode="auto">
                <a:xfrm>
                  <a:off x="2036" y="1536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20" name="Group 48"/>
              <p:cNvGrpSpPr>
                <a:grpSpLocks/>
              </p:cNvGrpSpPr>
              <p:nvPr/>
            </p:nvGrpSpPr>
            <p:grpSpPr bwMode="auto">
              <a:xfrm>
                <a:off x="3561" y="1536"/>
                <a:ext cx="2675" cy="288"/>
                <a:chOff x="3561" y="1536"/>
                <a:chExt cx="2675" cy="288"/>
              </a:xfrm>
            </p:grpSpPr>
            <p:sp>
              <p:nvSpPr>
                <p:cNvPr id="28721" name="Rectangle 49"/>
                <p:cNvSpPr>
                  <a:spLocks noChangeArrowheads="1"/>
                </p:cNvSpPr>
                <p:nvPr/>
              </p:nvSpPr>
              <p:spPr bwMode="auto">
                <a:xfrm>
                  <a:off x="3561" y="1536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22" name="Rectangle 50"/>
                <p:cNvSpPr>
                  <a:spLocks noChangeArrowheads="1"/>
                </p:cNvSpPr>
                <p:nvPr/>
              </p:nvSpPr>
              <p:spPr bwMode="auto">
                <a:xfrm>
                  <a:off x="3561" y="1536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23" name="Group 51"/>
              <p:cNvGrpSpPr>
                <a:grpSpLocks/>
              </p:cNvGrpSpPr>
              <p:nvPr/>
            </p:nvGrpSpPr>
            <p:grpSpPr bwMode="auto">
              <a:xfrm>
                <a:off x="0" y="1824"/>
                <a:ext cx="2036" cy="288"/>
                <a:chOff x="0" y="1824"/>
                <a:chExt cx="2036" cy="288"/>
              </a:xfrm>
            </p:grpSpPr>
            <p:sp>
              <p:nvSpPr>
                <p:cNvPr id="28724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Ethyl Alcohol</a:t>
                  </a:r>
                </a:p>
              </p:txBody>
            </p:sp>
            <p:sp>
              <p:nvSpPr>
                <p:cNvPr id="28725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824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26" name="Group 54"/>
              <p:cNvGrpSpPr>
                <a:grpSpLocks/>
              </p:cNvGrpSpPr>
              <p:nvPr/>
            </p:nvGrpSpPr>
            <p:grpSpPr bwMode="auto">
              <a:xfrm>
                <a:off x="2036" y="1824"/>
                <a:ext cx="1525" cy="288"/>
                <a:chOff x="2036" y="1824"/>
                <a:chExt cx="1525" cy="288"/>
              </a:xfrm>
            </p:grpSpPr>
            <p:sp>
              <p:nvSpPr>
                <p:cNvPr id="28727" name="Rectangle 55"/>
                <p:cNvSpPr>
                  <a:spLocks noChangeArrowheads="1"/>
                </p:cNvSpPr>
                <p:nvPr/>
              </p:nvSpPr>
              <p:spPr bwMode="auto">
                <a:xfrm>
                  <a:off x="2036" y="1824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1.36</a:t>
                  </a:r>
                </a:p>
              </p:txBody>
            </p:sp>
            <p:sp>
              <p:nvSpPr>
                <p:cNvPr id="28728" name="Rectangle 56"/>
                <p:cNvSpPr>
                  <a:spLocks noChangeArrowheads="1"/>
                </p:cNvSpPr>
                <p:nvPr/>
              </p:nvSpPr>
              <p:spPr bwMode="auto">
                <a:xfrm>
                  <a:off x="2036" y="1824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29" name="Group 57"/>
              <p:cNvGrpSpPr>
                <a:grpSpLocks/>
              </p:cNvGrpSpPr>
              <p:nvPr/>
            </p:nvGrpSpPr>
            <p:grpSpPr bwMode="auto">
              <a:xfrm>
                <a:off x="3561" y="1824"/>
                <a:ext cx="2675" cy="288"/>
                <a:chOff x="3561" y="1824"/>
                <a:chExt cx="2675" cy="288"/>
              </a:xfrm>
            </p:grpSpPr>
            <p:sp>
              <p:nvSpPr>
                <p:cNvPr id="28730" name="Rectangle 58"/>
                <p:cNvSpPr>
                  <a:spLocks noChangeArrowheads="1"/>
                </p:cNvSpPr>
                <p:nvPr/>
              </p:nvSpPr>
              <p:spPr bwMode="auto">
                <a:xfrm>
                  <a:off x="3561" y="1824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31" name="Rectangle 59"/>
                <p:cNvSpPr>
                  <a:spLocks noChangeArrowheads="1"/>
                </p:cNvSpPr>
                <p:nvPr/>
              </p:nvSpPr>
              <p:spPr bwMode="auto">
                <a:xfrm>
                  <a:off x="3561" y="1824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32" name="Group 60"/>
              <p:cNvGrpSpPr>
                <a:grpSpLocks/>
              </p:cNvGrpSpPr>
              <p:nvPr/>
            </p:nvGrpSpPr>
            <p:grpSpPr bwMode="auto">
              <a:xfrm>
                <a:off x="0" y="2112"/>
                <a:ext cx="2036" cy="288"/>
                <a:chOff x="0" y="2112"/>
                <a:chExt cx="2036" cy="288"/>
              </a:xfrm>
            </p:grpSpPr>
            <p:sp>
              <p:nvSpPr>
                <p:cNvPr id="28733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2112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Plexiglas</a:t>
                  </a:r>
                </a:p>
              </p:txBody>
            </p:sp>
            <p:sp>
              <p:nvSpPr>
                <p:cNvPr id="28734" name="Rectangle 62"/>
                <p:cNvSpPr>
                  <a:spLocks noChangeArrowheads="1"/>
                </p:cNvSpPr>
                <p:nvPr/>
              </p:nvSpPr>
              <p:spPr bwMode="auto">
                <a:xfrm>
                  <a:off x="0" y="2112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35" name="Group 63"/>
              <p:cNvGrpSpPr>
                <a:grpSpLocks/>
              </p:cNvGrpSpPr>
              <p:nvPr/>
            </p:nvGrpSpPr>
            <p:grpSpPr bwMode="auto">
              <a:xfrm>
                <a:off x="2036" y="2112"/>
                <a:ext cx="1525" cy="288"/>
                <a:chOff x="2036" y="2112"/>
                <a:chExt cx="1525" cy="288"/>
              </a:xfrm>
            </p:grpSpPr>
            <p:sp>
              <p:nvSpPr>
                <p:cNvPr id="28736" name="Rectangle 64"/>
                <p:cNvSpPr>
                  <a:spLocks noChangeArrowheads="1"/>
                </p:cNvSpPr>
                <p:nvPr/>
              </p:nvSpPr>
              <p:spPr bwMode="auto">
                <a:xfrm>
                  <a:off x="2036" y="2112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1.51</a:t>
                  </a:r>
                </a:p>
              </p:txBody>
            </p:sp>
            <p:sp>
              <p:nvSpPr>
                <p:cNvPr id="28737" name="Rectangle 65"/>
                <p:cNvSpPr>
                  <a:spLocks noChangeArrowheads="1"/>
                </p:cNvSpPr>
                <p:nvPr/>
              </p:nvSpPr>
              <p:spPr bwMode="auto">
                <a:xfrm>
                  <a:off x="2036" y="2112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38" name="Group 66"/>
              <p:cNvGrpSpPr>
                <a:grpSpLocks/>
              </p:cNvGrpSpPr>
              <p:nvPr/>
            </p:nvGrpSpPr>
            <p:grpSpPr bwMode="auto">
              <a:xfrm>
                <a:off x="3561" y="2112"/>
                <a:ext cx="2675" cy="288"/>
                <a:chOff x="3561" y="2112"/>
                <a:chExt cx="2675" cy="288"/>
              </a:xfrm>
            </p:grpSpPr>
            <p:sp>
              <p:nvSpPr>
                <p:cNvPr id="28739" name="Rectangle 67"/>
                <p:cNvSpPr>
                  <a:spLocks noChangeArrowheads="1"/>
                </p:cNvSpPr>
                <p:nvPr/>
              </p:nvSpPr>
              <p:spPr bwMode="auto">
                <a:xfrm>
                  <a:off x="3561" y="2112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40" name="Rectangle 68"/>
                <p:cNvSpPr>
                  <a:spLocks noChangeArrowheads="1"/>
                </p:cNvSpPr>
                <p:nvPr/>
              </p:nvSpPr>
              <p:spPr bwMode="auto">
                <a:xfrm>
                  <a:off x="3561" y="2112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41" name="Group 69"/>
              <p:cNvGrpSpPr>
                <a:grpSpLocks/>
              </p:cNvGrpSpPr>
              <p:nvPr/>
            </p:nvGrpSpPr>
            <p:grpSpPr bwMode="auto">
              <a:xfrm>
                <a:off x="0" y="2400"/>
                <a:ext cx="2036" cy="288"/>
                <a:chOff x="0" y="2400"/>
                <a:chExt cx="2036" cy="288"/>
              </a:xfrm>
            </p:grpSpPr>
            <p:sp>
              <p:nvSpPr>
                <p:cNvPr id="28742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Crown Glass</a:t>
                  </a:r>
                </a:p>
              </p:txBody>
            </p:sp>
            <p:sp>
              <p:nvSpPr>
                <p:cNvPr id="28743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2400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44" name="Group 72"/>
              <p:cNvGrpSpPr>
                <a:grpSpLocks/>
              </p:cNvGrpSpPr>
              <p:nvPr/>
            </p:nvGrpSpPr>
            <p:grpSpPr bwMode="auto">
              <a:xfrm>
                <a:off x="2036" y="2400"/>
                <a:ext cx="1525" cy="288"/>
                <a:chOff x="2036" y="2400"/>
                <a:chExt cx="1525" cy="288"/>
              </a:xfrm>
            </p:grpSpPr>
            <p:sp>
              <p:nvSpPr>
                <p:cNvPr id="28745" name="Rectangle 73"/>
                <p:cNvSpPr>
                  <a:spLocks noChangeArrowheads="1"/>
                </p:cNvSpPr>
                <p:nvPr/>
              </p:nvSpPr>
              <p:spPr bwMode="auto">
                <a:xfrm>
                  <a:off x="2036" y="2400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1.52</a:t>
                  </a:r>
                </a:p>
              </p:txBody>
            </p:sp>
            <p:sp>
              <p:nvSpPr>
                <p:cNvPr id="28746" name="Rectangle 74"/>
                <p:cNvSpPr>
                  <a:spLocks noChangeArrowheads="1"/>
                </p:cNvSpPr>
                <p:nvPr/>
              </p:nvSpPr>
              <p:spPr bwMode="auto">
                <a:xfrm>
                  <a:off x="2036" y="2400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47" name="Group 75"/>
              <p:cNvGrpSpPr>
                <a:grpSpLocks/>
              </p:cNvGrpSpPr>
              <p:nvPr/>
            </p:nvGrpSpPr>
            <p:grpSpPr bwMode="auto">
              <a:xfrm>
                <a:off x="3561" y="2400"/>
                <a:ext cx="2675" cy="288"/>
                <a:chOff x="3561" y="2400"/>
                <a:chExt cx="2675" cy="288"/>
              </a:xfrm>
            </p:grpSpPr>
            <p:sp>
              <p:nvSpPr>
                <p:cNvPr id="28748" name="Rectangle 76"/>
                <p:cNvSpPr>
                  <a:spLocks noChangeArrowheads="1"/>
                </p:cNvSpPr>
                <p:nvPr/>
              </p:nvSpPr>
              <p:spPr bwMode="auto">
                <a:xfrm>
                  <a:off x="3561" y="2400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49" name="Rectangle 77"/>
                <p:cNvSpPr>
                  <a:spLocks noChangeArrowheads="1"/>
                </p:cNvSpPr>
                <p:nvPr/>
              </p:nvSpPr>
              <p:spPr bwMode="auto">
                <a:xfrm>
                  <a:off x="3561" y="2400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50" name="Group 78"/>
              <p:cNvGrpSpPr>
                <a:grpSpLocks/>
              </p:cNvGrpSpPr>
              <p:nvPr/>
            </p:nvGrpSpPr>
            <p:grpSpPr bwMode="auto">
              <a:xfrm>
                <a:off x="0" y="2688"/>
                <a:ext cx="2036" cy="288"/>
                <a:chOff x="0" y="2688"/>
                <a:chExt cx="2036" cy="288"/>
              </a:xfrm>
            </p:grpSpPr>
            <p:sp>
              <p:nvSpPr>
                <p:cNvPr id="28751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Light Flint Glass</a:t>
                  </a:r>
                </a:p>
              </p:txBody>
            </p:sp>
            <p:sp>
              <p:nvSpPr>
                <p:cNvPr id="28752" name="Rectangle 80"/>
                <p:cNvSpPr>
                  <a:spLocks noChangeArrowheads="1"/>
                </p:cNvSpPr>
                <p:nvPr/>
              </p:nvSpPr>
              <p:spPr bwMode="auto">
                <a:xfrm>
                  <a:off x="0" y="2688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53" name="Group 81"/>
              <p:cNvGrpSpPr>
                <a:grpSpLocks/>
              </p:cNvGrpSpPr>
              <p:nvPr/>
            </p:nvGrpSpPr>
            <p:grpSpPr bwMode="auto">
              <a:xfrm>
                <a:off x="2036" y="2688"/>
                <a:ext cx="1525" cy="288"/>
                <a:chOff x="2036" y="2688"/>
                <a:chExt cx="1525" cy="288"/>
              </a:xfrm>
            </p:grpSpPr>
            <p:sp>
              <p:nvSpPr>
                <p:cNvPr id="28754" name="Rectangle 82"/>
                <p:cNvSpPr>
                  <a:spLocks noChangeArrowheads="1"/>
                </p:cNvSpPr>
                <p:nvPr/>
              </p:nvSpPr>
              <p:spPr bwMode="auto">
                <a:xfrm>
                  <a:off x="2036" y="2688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1.58</a:t>
                  </a:r>
                </a:p>
              </p:txBody>
            </p:sp>
            <p:sp>
              <p:nvSpPr>
                <p:cNvPr id="28755" name="Rectangle 83"/>
                <p:cNvSpPr>
                  <a:spLocks noChangeArrowheads="1"/>
                </p:cNvSpPr>
                <p:nvPr/>
              </p:nvSpPr>
              <p:spPr bwMode="auto">
                <a:xfrm>
                  <a:off x="2036" y="2688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56" name="Group 84"/>
              <p:cNvGrpSpPr>
                <a:grpSpLocks/>
              </p:cNvGrpSpPr>
              <p:nvPr/>
            </p:nvGrpSpPr>
            <p:grpSpPr bwMode="auto">
              <a:xfrm>
                <a:off x="3561" y="2688"/>
                <a:ext cx="2675" cy="288"/>
                <a:chOff x="3561" y="2688"/>
                <a:chExt cx="2675" cy="288"/>
              </a:xfrm>
            </p:grpSpPr>
            <p:sp>
              <p:nvSpPr>
                <p:cNvPr id="28757" name="Rectangle 85"/>
                <p:cNvSpPr>
                  <a:spLocks noChangeArrowheads="1"/>
                </p:cNvSpPr>
                <p:nvPr/>
              </p:nvSpPr>
              <p:spPr bwMode="auto">
                <a:xfrm>
                  <a:off x="3561" y="2688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58" name="Rectangle 86"/>
                <p:cNvSpPr>
                  <a:spLocks noChangeArrowheads="1"/>
                </p:cNvSpPr>
                <p:nvPr/>
              </p:nvSpPr>
              <p:spPr bwMode="auto">
                <a:xfrm>
                  <a:off x="3561" y="2688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59" name="Group 87"/>
              <p:cNvGrpSpPr>
                <a:grpSpLocks/>
              </p:cNvGrpSpPr>
              <p:nvPr/>
            </p:nvGrpSpPr>
            <p:grpSpPr bwMode="auto">
              <a:xfrm>
                <a:off x="0" y="2976"/>
                <a:ext cx="2036" cy="288"/>
                <a:chOff x="0" y="2976"/>
                <a:chExt cx="2036" cy="288"/>
              </a:xfrm>
            </p:grpSpPr>
            <p:sp>
              <p:nvSpPr>
                <p:cNvPr id="28760" name="Rectangle 88"/>
                <p:cNvSpPr>
                  <a:spLocks noChangeArrowheads="1"/>
                </p:cNvSpPr>
                <p:nvPr/>
              </p:nvSpPr>
              <p:spPr bwMode="auto">
                <a:xfrm>
                  <a:off x="0" y="2976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Dense Flint Glass</a:t>
                  </a:r>
                </a:p>
              </p:txBody>
            </p:sp>
            <p:sp>
              <p:nvSpPr>
                <p:cNvPr id="28761" name="Rectangle 89"/>
                <p:cNvSpPr>
                  <a:spLocks noChangeArrowheads="1"/>
                </p:cNvSpPr>
                <p:nvPr/>
              </p:nvSpPr>
              <p:spPr bwMode="auto">
                <a:xfrm>
                  <a:off x="0" y="2976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62" name="Group 90"/>
              <p:cNvGrpSpPr>
                <a:grpSpLocks/>
              </p:cNvGrpSpPr>
              <p:nvPr/>
            </p:nvGrpSpPr>
            <p:grpSpPr bwMode="auto">
              <a:xfrm>
                <a:off x="2036" y="2976"/>
                <a:ext cx="1525" cy="288"/>
                <a:chOff x="2036" y="2976"/>
                <a:chExt cx="1525" cy="288"/>
              </a:xfrm>
            </p:grpSpPr>
            <p:sp>
              <p:nvSpPr>
                <p:cNvPr id="28763" name="Rectangle 91"/>
                <p:cNvSpPr>
                  <a:spLocks noChangeArrowheads="1"/>
                </p:cNvSpPr>
                <p:nvPr/>
              </p:nvSpPr>
              <p:spPr bwMode="auto">
                <a:xfrm>
                  <a:off x="2036" y="2976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1.66</a:t>
                  </a:r>
                </a:p>
              </p:txBody>
            </p:sp>
            <p:sp>
              <p:nvSpPr>
                <p:cNvPr id="28764" name="Rectangle 92"/>
                <p:cNvSpPr>
                  <a:spLocks noChangeArrowheads="1"/>
                </p:cNvSpPr>
                <p:nvPr/>
              </p:nvSpPr>
              <p:spPr bwMode="auto">
                <a:xfrm>
                  <a:off x="2036" y="2976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65" name="Group 93"/>
              <p:cNvGrpSpPr>
                <a:grpSpLocks/>
              </p:cNvGrpSpPr>
              <p:nvPr/>
            </p:nvGrpSpPr>
            <p:grpSpPr bwMode="auto">
              <a:xfrm>
                <a:off x="3561" y="2976"/>
                <a:ext cx="2675" cy="288"/>
                <a:chOff x="3561" y="2976"/>
                <a:chExt cx="2675" cy="288"/>
              </a:xfrm>
            </p:grpSpPr>
            <p:sp>
              <p:nvSpPr>
                <p:cNvPr id="28766" name="Rectangle 94"/>
                <p:cNvSpPr>
                  <a:spLocks noChangeArrowheads="1"/>
                </p:cNvSpPr>
                <p:nvPr/>
              </p:nvSpPr>
              <p:spPr bwMode="auto">
                <a:xfrm>
                  <a:off x="3561" y="2976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67" name="Rectangle 95"/>
                <p:cNvSpPr>
                  <a:spLocks noChangeArrowheads="1"/>
                </p:cNvSpPr>
                <p:nvPr/>
              </p:nvSpPr>
              <p:spPr bwMode="auto">
                <a:xfrm>
                  <a:off x="3561" y="2976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68" name="Group 96"/>
              <p:cNvGrpSpPr>
                <a:grpSpLocks/>
              </p:cNvGrpSpPr>
              <p:nvPr/>
            </p:nvGrpSpPr>
            <p:grpSpPr bwMode="auto">
              <a:xfrm>
                <a:off x="0" y="3264"/>
                <a:ext cx="2036" cy="288"/>
                <a:chOff x="0" y="3264"/>
                <a:chExt cx="2036" cy="288"/>
              </a:xfrm>
            </p:grpSpPr>
            <p:sp>
              <p:nvSpPr>
                <p:cNvPr id="28769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3264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Zircon</a:t>
                  </a:r>
                </a:p>
              </p:txBody>
            </p:sp>
            <p:sp>
              <p:nvSpPr>
                <p:cNvPr id="28770" name="Rectangle 98"/>
                <p:cNvSpPr>
                  <a:spLocks noChangeArrowheads="1"/>
                </p:cNvSpPr>
                <p:nvPr/>
              </p:nvSpPr>
              <p:spPr bwMode="auto">
                <a:xfrm>
                  <a:off x="0" y="3264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71" name="Group 99"/>
              <p:cNvGrpSpPr>
                <a:grpSpLocks/>
              </p:cNvGrpSpPr>
              <p:nvPr/>
            </p:nvGrpSpPr>
            <p:grpSpPr bwMode="auto">
              <a:xfrm>
                <a:off x="2036" y="3264"/>
                <a:ext cx="1525" cy="288"/>
                <a:chOff x="2036" y="3264"/>
                <a:chExt cx="1525" cy="288"/>
              </a:xfrm>
            </p:grpSpPr>
            <p:sp>
              <p:nvSpPr>
                <p:cNvPr id="28772" name="Rectangle 100"/>
                <p:cNvSpPr>
                  <a:spLocks noChangeArrowheads="1"/>
                </p:cNvSpPr>
                <p:nvPr/>
              </p:nvSpPr>
              <p:spPr bwMode="auto">
                <a:xfrm>
                  <a:off x="2036" y="3264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1.923</a:t>
                  </a:r>
                </a:p>
              </p:txBody>
            </p:sp>
            <p:sp>
              <p:nvSpPr>
                <p:cNvPr id="28773" name="Rectangle 101"/>
                <p:cNvSpPr>
                  <a:spLocks noChangeArrowheads="1"/>
                </p:cNvSpPr>
                <p:nvPr/>
              </p:nvSpPr>
              <p:spPr bwMode="auto">
                <a:xfrm>
                  <a:off x="2036" y="3264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74" name="Group 102"/>
              <p:cNvGrpSpPr>
                <a:grpSpLocks/>
              </p:cNvGrpSpPr>
              <p:nvPr/>
            </p:nvGrpSpPr>
            <p:grpSpPr bwMode="auto">
              <a:xfrm>
                <a:off x="3561" y="3264"/>
                <a:ext cx="2675" cy="288"/>
                <a:chOff x="3561" y="3264"/>
                <a:chExt cx="2675" cy="288"/>
              </a:xfrm>
            </p:grpSpPr>
            <p:sp>
              <p:nvSpPr>
                <p:cNvPr id="28775" name="Rectangle 103"/>
                <p:cNvSpPr>
                  <a:spLocks noChangeArrowheads="1"/>
                </p:cNvSpPr>
                <p:nvPr/>
              </p:nvSpPr>
              <p:spPr bwMode="auto">
                <a:xfrm>
                  <a:off x="3561" y="3264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76" name="Rectangle 104"/>
                <p:cNvSpPr>
                  <a:spLocks noChangeArrowheads="1"/>
                </p:cNvSpPr>
                <p:nvPr/>
              </p:nvSpPr>
              <p:spPr bwMode="auto">
                <a:xfrm>
                  <a:off x="3561" y="3264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77" name="Group 105"/>
              <p:cNvGrpSpPr>
                <a:grpSpLocks/>
              </p:cNvGrpSpPr>
              <p:nvPr/>
            </p:nvGrpSpPr>
            <p:grpSpPr bwMode="auto">
              <a:xfrm>
                <a:off x="0" y="3552"/>
                <a:ext cx="2036" cy="288"/>
                <a:chOff x="0" y="3552"/>
                <a:chExt cx="2036" cy="288"/>
              </a:xfrm>
            </p:grpSpPr>
            <p:sp>
              <p:nvSpPr>
                <p:cNvPr id="28778" name="Rectangle 106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Diamond</a:t>
                  </a:r>
                </a:p>
              </p:txBody>
            </p:sp>
            <p:sp>
              <p:nvSpPr>
                <p:cNvPr id="28779" name="Rectangle 107"/>
                <p:cNvSpPr>
                  <a:spLocks noChangeArrowheads="1"/>
                </p:cNvSpPr>
                <p:nvPr/>
              </p:nvSpPr>
              <p:spPr bwMode="auto">
                <a:xfrm>
                  <a:off x="0" y="3552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80" name="Group 108"/>
              <p:cNvGrpSpPr>
                <a:grpSpLocks/>
              </p:cNvGrpSpPr>
              <p:nvPr/>
            </p:nvGrpSpPr>
            <p:grpSpPr bwMode="auto">
              <a:xfrm>
                <a:off x="2036" y="3552"/>
                <a:ext cx="1525" cy="288"/>
                <a:chOff x="2036" y="3552"/>
                <a:chExt cx="1525" cy="288"/>
              </a:xfrm>
            </p:grpSpPr>
            <p:sp>
              <p:nvSpPr>
                <p:cNvPr id="28781" name="Rectangle 109"/>
                <p:cNvSpPr>
                  <a:spLocks noChangeArrowheads="1"/>
                </p:cNvSpPr>
                <p:nvPr/>
              </p:nvSpPr>
              <p:spPr bwMode="auto">
                <a:xfrm>
                  <a:off x="2036" y="3552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2.417</a:t>
                  </a:r>
                </a:p>
              </p:txBody>
            </p:sp>
            <p:sp>
              <p:nvSpPr>
                <p:cNvPr id="28782" name="Rectangle 110"/>
                <p:cNvSpPr>
                  <a:spLocks noChangeArrowheads="1"/>
                </p:cNvSpPr>
                <p:nvPr/>
              </p:nvSpPr>
              <p:spPr bwMode="auto">
                <a:xfrm>
                  <a:off x="2036" y="3552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83" name="Group 111"/>
              <p:cNvGrpSpPr>
                <a:grpSpLocks/>
              </p:cNvGrpSpPr>
              <p:nvPr/>
            </p:nvGrpSpPr>
            <p:grpSpPr bwMode="auto">
              <a:xfrm>
                <a:off x="3561" y="3552"/>
                <a:ext cx="2675" cy="288"/>
                <a:chOff x="3561" y="3552"/>
                <a:chExt cx="2675" cy="288"/>
              </a:xfrm>
            </p:grpSpPr>
            <p:sp>
              <p:nvSpPr>
                <p:cNvPr id="28784" name="Rectangle 112"/>
                <p:cNvSpPr>
                  <a:spLocks noChangeArrowheads="1"/>
                </p:cNvSpPr>
                <p:nvPr/>
              </p:nvSpPr>
              <p:spPr bwMode="auto">
                <a:xfrm>
                  <a:off x="3561" y="3552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85" name="Rectangle 113"/>
                <p:cNvSpPr>
                  <a:spLocks noChangeArrowheads="1"/>
                </p:cNvSpPr>
                <p:nvPr/>
              </p:nvSpPr>
              <p:spPr bwMode="auto">
                <a:xfrm>
                  <a:off x="3561" y="3552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86" name="Group 114"/>
              <p:cNvGrpSpPr>
                <a:grpSpLocks/>
              </p:cNvGrpSpPr>
              <p:nvPr/>
            </p:nvGrpSpPr>
            <p:grpSpPr bwMode="auto">
              <a:xfrm>
                <a:off x="0" y="3840"/>
                <a:ext cx="2036" cy="288"/>
                <a:chOff x="0" y="3840"/>
                <a:chExt cx="2036" cy="288"/>
              </a:xfrm>
            </p:grpSpPr>
            <p:sp>
              <p:nvSpPr>
                <p:cNvPr id="28787" name="Rectangle 115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203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Rutile</a:t>
                  </a:r>
                </a:p>
              </p:txBody>
            </p:sp>
            <p:sp>
              <p:nvSpPr>
                <p:cNvPr id="28788" name="Rectangle 116"/>
                <p:cNvSpPr>
                  <a:spLocks noChangeArrowheads="1"/>
                </p:cNvSpPr>
                <p:nvPr/>
              </p:nvSpPr>
              <p:spPr bwMode="auto">
                <a:xfrm>
                  <a:off x="0" y="3840"/>
                  <a:ext cx="203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89" name="Group 117"/>
              <p:cNvGrpSpPr>
                <a:grpSpLocks/>
              </p:cNvGrpSpPr>
              <p:nvPr/>
            </p:nvGrpSpPr>
            <p:grpSpPr bwMode="auto">
              <a:xfrm>
                <a:off x="2036" y="3840"/>
                <a:ext cx="1525" cy="288"/>
                <a:chOff x="2036" y="3840"/>
                <a:chExt cx="1525" cy="288"/>
              </a:xfrm>
            </p:grpSpPr>
            <p:sp>
              <p:nvSpPr>
                <p:cNvPr id="28790" name="Rectangle 118"/>
                <p:cNvSpPr>
                  <a:spLocks noChangeArrowheads="1"/>
                </p:cNvSpPr>
                <p:nvPr/>
              </p:nvSpPr>
              <p:spPr bwMode="auto">
                <a:xfrm>
                  <a:off x="2036" y="3840"/>
                  <a:ext cx="152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2.907</a:t>
                  </a:r>
                </a:p>
              </p:txBody>
            </p:sp>
            <p:sp>
              <p:nvSpPr>
                <p:cNvPr id="2879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036" y="3840"/>
                  <a:ext cx="152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92" name="Group 120"/>
              <p:cNvGrpSpPr>
                <a:grpSpLocks/>
              </p:cNvGrpSpPr>
              <p:nvPr/>
            </p:nvGrpSpPr>
            <p:grpSpPr bwMode="auto">
              <a:xfrm>
                <a:off x="3561" y="3840"/>
                <a:ext cx="2675" cy="288"/>
                <a:chOff x="3561" y="3840"/>
                <a:chExt cx="2675" cy="288"/>
              </a:xfrm>
            </p:grpSpPr>
            <p:sp>
              <p:nvSpPr>
                <p:cNvPr id="28793" name="Rectangle 121"/>
                <p:cNvSpPr>
                  <a:spLocks noChangeArrowheads="1"/>
                </p:cNvSpPr>
                <p:nvPr/>
              </p:nvSpPr>
              <p:spPr bwMode="auto">
                <a:xfrm>
                  <a:off x="3561" y="3840"/>
                  <a:ext cx="267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794" name="Rectangle 122"/>
                <p:cNvSpPr>
                  <a:spLocks noChangeArrowheads="1"/>
                </p:cNvSpPr>
                <p:nvPr/>
              </p:nvSpPr>
              <p:spPr bwMode="auto">
                <a:xfrm>
                  <a:off x="3561" y="3840"/>
                  <a:ext cx="2675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95" name="Group 123"/>
              <p:cNvGrpSpPr>
                <a:grpSpLocks/>
              </p:cNvGrpSpPr>
              <p:nvPr/>
            </p:nvGrpSpPr>
            <p:grpSpPr bwMode="auto">
              <a:xfrm>
                <a:off x="0" y="4128"/>
                <a:ext cx="2036" cy="518"/>
                <a:chOff x="0" y="4128"/>
                <a:chExt cx="2036" cy="518"/>
              </a:xfrm>
            </p:grpSpPr>
            <p:sp>
              <p:nvSpPr>
                <p:cNvPr id="28796" name="Rectangle 124"/>
                <p:cNvSpPr>
                  <a:spLocks noChangeArrowheads="1"/>
                </p:cNvSpPr>
                <p:nvPr/>
              </p:nvSpPr>
              <p:spPr bwMode="auto">
                <a:xfrm>
                  <a:off x="0" y="4128"/>
                  <a:ext cx="2036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Gallium phosphide</a:t>
                  </a:r>
                </a:p>
              </p:txBody>
            </p:sp>
            <p:sp>
              <p:nvSpPr>
                <p:cNvPr id="28797" name="Rectangle 125"/>
                <p:cNvSpPr>
                  <a:spLocks noChangeArrowheads="1"/>
                </p:cNvSpPr>
                <p:nvPr/>
              </p:nvSpPr>
              <p:spPr bwMode="auto">
                <a:xfrm>
                  <a:off x="0" y="4128"/>
                  <a:ext cx="2036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798" name="Group 126"/>
              <p:cNvGrpSpPr>
                <a:grpSpLocks/>
              </p:cNvGrpSpPr>
              <p:nvPr/>
            </p:nvGrpSpPr>
            <p:grpSpPr bwMode="auto">
              <a:xfrm>
                <a:off x="2036" y="4128"/>
                <a:ext cx="1525" cy="518"/>
                <a:chOff x="2036" y="4128"/>
                <a:chExt cx="1525" cy="518"/>
              </a:xfrm>
            </p:grpSpPr>
            <p:sp>
              <p:nvSpPr>
                <p:cNvPr id="2879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036" y="4128"/>
                  <a:ext cx="152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hangingPunct="0">
                    <a:spcBef>
                      <a:spcPct val="0"/>
                    </a:spcBef>
                  </a:pPr>
                  <a:r>
                    <a:rPr lang="en-GB" altLang="en-US" sz="1600">
                      <a:latin typeface="Times New Roman" panose="02020603050405020304" pitchFamily="18" charset="0"/>
                    </a:rPr>
                    <a:t>3.50</a:t>
                  </a:r>
                </a:p>
              </p:txBody>
            </p:sp>
            <p:sp>
              <p:nvSpPr>
                <p:cNvPr id="28800" name="Rectangle 128"/>
                <p:cNvSpPr>
                  <a:spLocks noChangeArrowheads="1"/>
                </p:cNvSpPr>
                <p:nvPr/>
              </p:nvSpPr>
              <p:spPr bwMode="auto">
                <a:xfrm>
                  <a:off x="2036" y="4128"/>
                  <a:ext cx="152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801" name="Group 129"/>
              <p:cNvGrpSpPr>
                <a:grpSpLocks/>
              </p:cNvGrpSpPr>
              <p:nvPr/>
            </p:nvGrpSpPr>
            <p:grpSpPr bwMode="auto">
              <a:xfrm>
                <a:off x="3561" y="4128"/>
                <a:ext cx="2675" cy="518"/>
                <a:chOff x="3561" y="4128"/>
                <a:chExt cx="2675" cy="518"/>
              </a:xfrm>
            </p:grpSpPr>
            <p:sp>
              <p:nvSpPr>
                <p:cNvPr id="28802" name="Rectangle 130"/>
                <p:cNvSpPr>
                  <a:spLocks noChangeArrowheads="1"/>
                </p:cNvSpPr>
                <p:nvPr/>
              </p:nvSpPr>
              <p:spPr bwMode="auto">
                <a:xfrm>
                  <a:off x="3561" y="4128"/>
                  <a:ext cx="267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l" eaLnBrk="0" hangingPunct="0">
                    <a:spcBef>
                      <a:spcPct val="0"/>
                    </a:spcBef>
                  </a:pPr>
                  <a:r>
                    <a:rPr lang="en-GB" altLang="en-US" sz="1600">
                      <a:solidFill>
                        <a:srgbClr val="AF0000"/>
                      </a:solidFill>
                      <a:latin typeface="Times New Roman" panose="02020603050405020304" pitchFamily="18" charset="0"/>
                    </a:rPr>
                    <a:t>&lt;--highest optical density</a:t>
                  </a:r>
                  <a:endParaRPr lang="en-GB" altLang="en-US" sz="1600">
                    <a:latin typeface="Times New Roman" panose="02020603050405020304" pitchFamily="18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GB" altLang="en-US" sz="16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803" name="Rectangle 131"/>
                <p:cNvSpPr>
                  <a:spLocks noChangeArrowheads="1"/>
                </p:cNvSpPr>
                <p:nvPr/>
              </p:nvSpPr>
              <p:spPr bwMode="auto">
                <a:xfrm>
                  <a:off x="3561" y="4128"/>
                  <a:ext cx="2675" cy="51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8804" name="Rectangle 132"/>
            <p:cNvSpPr>
              <a:spLocks noChangeArrowheads="1"/>
            </p:cNvSpPr>
            <p:nvPr/>
          </p:nvSpPr>
          <p:spPr bwMode="auto">
            <a:xfrm>
              <a:off x="-8" y="-8"/>
              <a:ext cx="6252" cy="4662"/>
            </a:xfrm>
            <a:prstGeom prst="rect">
              <a:avLst/>
            </a:prstGeom>
            <a:noFill/>
            <a:ln w="26987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808" name="Text Box 136"/>
          <p:cNvSpPr txBox="1">
            <a:spLocks noChangeArrowheads="1"/>
          </p:cNvSpPr>
          <p:nvPr/>
        </p:nvSpPr>
        <p:spPr bwMode="auto">
          <a:xfrm>
            <a:off x="539750" y="6400800"/>
            <a:ext cx="784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altLang="en-US" sz="2000">
                <a:solidFill>
                  <a:schemeClr val="bg1"/>
                </a:solidFill>
                <a:latin typeface="Times New Roman" panose="02020603050405020304" pitchFamily="18" charset="0"/>
              </a:rPr>
              <a:t>You can try these refracted index values in POVRay.</a:t>
            </a:r>
            <a:endParaRPr lang="en-GB" altLang="en-US" sz="20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12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Visibility detection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Illumination Model</a:t>
            </a:r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Ray Tracing Summary</a:t>
            </a:r>
            <a:endParaRPr lang="en-US" altLang="en-US"/>
          </a:p>
        </p:txBody>
      </p:sp>
      <p:pic>
        <p:nvPicPr>
          <p:cNvPr id="29699" name="Picture 3" descr="Visibility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12875"/>
            <a:ext cx="6396037" cy="447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63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Ray Tracing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Apply ray tracing method for photorealistic rendering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885113" y="6583363"/>
            <a:ext cx="12588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IE" altLang="en-US"/>
              <a:t>© Gilles Tran        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1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lass~a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6" t="6322" r="7883" b="5453"/>
          <a:stretch>
            <a:fillRect/>
          </a:stretch>
        </p:blipFill>
        <p:spPr bwMode="auto">
          <a:xfrm>
            <a:off x="179388" y="1268413"/>
            <a:ext cx="4089400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metal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" t="6322" r="5486" b="5453"/>
          <a:stretch>
            <a:fillRect/>
          </a:stretch>
        </p:blipFill>
        <p:spPr bwMode="auto">
          <a:xfrm>
            <a:off x="4500563" y="1268413"/>
            <a:ext cx="4427537" cy="42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95288" y="5734050"/>
            <a:ext cx="87487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IE" altLang="en-US" sz="2400" dirty="0"/>
              <a:t>The </a:t>
            </a:r>
            <a:r>
              <a:rPr lang="en-IE" altLang="en-US" sz="2400" dirty="0" err="1"/>
              <a:t>Phong</a:t>
            </a:r>
            <a:r>
              <a:rPr lang="en-IE" altLang="en-US" sz="2400" dirty="0"/>
              <a:t> Illumination algorithm cannot generate images like these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9834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Rendering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What object (part) to be visible?</a:t>
            </a:r>
          </a:p>
          <a:p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Visibility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 </a:t>
            </a:r>
            <a:r>
              <a:rPr lang="en-US" dirty="0" smtClean="0"/>
              <a:t>Clipping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Occlusion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Illumination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Reflection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Refraction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Transparency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Idea</a:t>
            </a:r>
            <a:endParaRPr lang="en-US" altLang="en-US" dirty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28649" y="1825625"/>
            <a:ext cx="4664075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altLang="en-US" dirty="0" err="1"/>
              <a:t>Light_transport_from</a:t>
            </a:r>
            <a:r>
              <a:rPr lang="en-IE" altLang="en-US" dirty="0"/>
              <a:t> B to A:</a:t>
            </a:r>
          </a:p>
          <a:p>
            <a:pPr marL="714375" lvl="1" indent="-371475">
              <a:lnSpc>
                <a:spcPct val="90000"/>
              </a:lnSpc>
            </a:pPr>
            <a:r>
              <a:rPr lang="en-IE" altLang="en-US" dirty="0" err="1"/>
              <a:t>Emmitance</a:t>
            </a:r>
            <a:r>
              <a:rPr lang="en-IE" altLang="en-US" dirty="0"/>
              <a:t> of B</a:t>
            </a:r>
          </a:p>
          <a:p>
            <a:pPr marL="714375" lvl="1" indent="-371475">
              <a:lnSpc>
                <a:spcPct val="90000"/>
              </a:lnSpc>
            </a:pPr>
            <a:r>
              <a:rPr lang="en-IE" altLang="en-US" dirty="0"/>
              <a:t>Visibility of B from A</a:t>
            </a:r>
          </a:p>
          <a:p>
            <a:pPr marL="714375" lvl="1" indent="-371475">
              <a:lnSpc>
                <a:spcPct val="90000"/>
              </a:lnSpc>
            </a:pPr>
            <a:r>
              <a:rPr lang="en-IE" altLang="en-US" dirty="0"/>
              <a:t>Distance to B from A </a:t>
            </a:r>
          </a:p>
          <a:p>
            <a:pPr>
              <a:lnSpc>
                <a:spcPct val="90000"/>
              </a:lnSpc>
            </a:pPr>
            <a:r>
              <a:rPr lang="en-IE" altLang="en-US" dirty="0"/>
              <a:t>Also:</a:t>
            </a:r>
          </a:p>
          <a:p>
            <a:pPr marL="985838" lvl="1" indent="-300038">
              <a:lnSpc>
                <a:spcPct val="90000"/>
              </a:lnSpc>
            </a:pPr>
            <a:r>
              <a:rPr lang="en-IE" altLang="en-US" dirty="0"/>
              <a:t>Reflectance of B</a:t>
            </a:r>
          </a:p>
          <a:p>
            <a:pPr marL="985838" lvl="1" indent="-300038">
              <a:lnSpc>
                <a:spcPct val="90000"/>
              </a:lnSpc>
            </a:pPr>
            <a:r>
              <a:rPr lang="en-IE" altLang="en-US" dirty="0" err="1"/>
              <a:t>Light_transport_from</a:t>
            </a:r>
            <a:r>
              <a:rPr lang="en-IE" altLang="en-US" dirty="0"/>
              <a:t> C</a:t>
            </a:r>
            <a:r>
              <a:rPr lang="en-IE" altLang="en-US" baseline="-25000" dirty="0"/>
              <a:t>i</a:t>
            </a:r>
            <a:r>
              <a:rPr lang="en-IE" altLang="en-US" dirty="0"/>
              <a:t> to B</a:t>
            </a:r>
          </a:p>
          <a:p>
            <a:pPr marL="1257300" lvl="2" indent="-300038">
              <a:lnSpc>
                <a:spcPct val="90000"/>
              </a:lnSpc>
            </a:pPr>
            <a:r>
              <a:rPr lang="en-IE" altLang="en-US" dirty="0" err="1"/>
              <a:t>Emmitance</a:t>
            </a:r>
            <a:r>
              <a:rPr lang="en-IE" altLang="en-US" dirty="0"/>
              <a:t> of C</a:t>
            </a:r>
          </a:p>
          <a:p>
            <a:pPr marL="1257300" lvl="2" indent="-300038">
              <a:lnSpc>
                <a:spcPct val="90000"/>
              </a:lnSpc>
            </a:pPr>
            <a:r>
              <a:rPr lang="en-IE" altLang="en-US" dirty="0"/>
              <a:t>Visibility of C from B</a:t>
            </a:r>
          </a:p>
          <a:p>
            <a:pPr marL="1257300" lvl="2" indent="-300038">
              <a:lnSpc>
                <a:spcPct val="90000"/>
              </a:lnSpc>
            </a:pPr>
            <a:r>
              <a:rPr lang="en-IE" altLang="en-US" dirty="0"/>
              <a:t>Distance to C from B</a:t>
            </a:r>
            <a:endParaRPr lang="en-US" altLang="en-US" dirty="0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auto">
          <a:xfrm>
            <a:off x="8316913" y="3141663"/>
            <a:ext cx="144462" cy="14446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6804025" y="1916113"/>
            <a:ext cx="144463" cy="14446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 flipV="1">
            <a:off x="7019925" y="2133600"/>
            <a:ext cx="1152525" cy="935038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6732588" y="1628775"/>
            <a:ext cx="3603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A</a:t>
            </a:r>
            <a:endParaRPr lang="en-US" altLang="en-US"/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8316913" y="2852738"/>
            <a:ext cx="3603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B</a:t>
            </a:r>
            <a:endParaRPr lang="en-US" altLang="en-US"/>
          </a:p>
        </p:txBody>
      </p:sp>
      <p:sp>
        <p:nvSpPr>
          <p:cNvPr id="95243" name="Oval 11"/>
          <p:cNvSpPr>
            <a:spLocks noChangeArrowheads="1"/>
          </p:cNvSpPr>
          <p:nvPr/>
        </p:nvSpPr>
        <p:spPr bwMode="auto">
          <a:xfrm>
            <a:off x="7308850" y="4508500"/>
            <a:ext cx="144463" cy="144463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 flipV="1">
            <a:off x="7524750" y="3429000"/>
            <a:ext cx="719138" cy="100647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6948488" y="4292600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C</a:t>
            </a:r>
            <a:r>
              <a:rPr lang="en-IE" altLang="en-US" baseline="-25000"/>
              <a:t>1</a:t>
            </a:r>
            <a:endParaRPr lang="en-US" altLang="en-US" baseline="-25000"/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6804025" y="4003675"/>
            <a:ext cx="144463" cy="144463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V="1">
            <a:off x="7019925" y="3357563"/>
            <a:ext cx="1008063" cy="573087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6443663" y="3787775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C</a:t>
            </a:r>
            <a:r>
              <a:rPr lang="en-IE" altLang="en-US" baseline="-25000"/>
              <a:t>2</a:t>
            </a:r>
            <a:endParaRPr lang="en-US" altLang="en-US" baseline="-25000"/>
          </a:p>
        </p:txBody>
      </p:sp>
      <p:sp>
        <p:nvSpPr>
          <p:cNvPr id="95249" name="Oval 17"/>
          <p:cNvSpPr>
            <a:spLocks noChangeArrowheads="1"/>
          </p:cNvSpPr>
          <p:nvPr/>
        </p:nvSpPr>
        <p:spPr bwMode="auto">
          <a:xfrm>
            <a:off x="8243888" y="4508500"/>
            <a:ext cx="144462" cy="144463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0" name="Line 18"/>
          <p:cNvSpPr>
            <a:spLocks noChangeShapeType="1"/>
          </p:cNvSpPr>
          <p:nvPr/>
        </p:nvSpPr>
        <p:spPr bwMode="auto">
          <a:xfrm flipV="1">
            <a:off x="8316913" y="3500438"/>
            <a:ext cx="142875" cy="936625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8027988" y="4652963"/>
            <a:ext cx="504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C</a:t>
            </a:r>
            <a:r>
              <a:rPr lang="en-IE" altLang="en-US" baseline="-25000"/>
              <a:t>3</a:t>
            </a:r>
            <a:endParaRPr lang="en-US" altLang="en-US" baseline="-25000"/>
          </a:p>
        </p:txBody>
      </p:sp>
      <p:sp>
        <p:nvSpPr>
          <p:cNvPr id="95252" name="Oval 20"/>
          <p:cNvSpPr>
            <a:spLocks noChangeArrowheads="1"/>
          </p:cNvSpPr>
          <p:nvPr/>
        </p:nvSpPr>
        <p:spPr bwMode="auto">
          <a:xfrm>
            <a:off x="6084888" y="5373688"/>
            <a:ext cx="144462" cy="144462"/>
          </a:xfrm>
          <a:prstGeom prst="ellipse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3" name="Line 21"/>
          <p:cNvSpPr>
            <a:spLocks noChangeShapeType="1"/>
          </p:cNvSpPr>
          <p:nvPr/>
        </p:nvSpPr>
        <p:spPr bwMode="auto">
          <a:xfrm flipV="1">
            <a:off x="6300788" y="4724400"/>
            <a:ext cx="935037" cy="649288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6156325" y="5516563"/>
            <a:ext cx="5048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IE" altLang="en-US"/>
              <a:t>D</a:t>
            </a:r>
            <a:r>
              <a:rPr lang="en-IE" altLang="en-US" baseline="-25000"/>
              <a:t>1</a:t>
            </a:r>
            <a:endParaRPr lang="en-US" altLang="en-US" baseline="-25000"/>
          </a:p>
        </p:txBody>
      </p:sp>
    </p:spTree>
    <p:extLst>
      <p:ext uri="{BB962C8B-B14F-4D97-AF65-F5344CB8AC3E}">
        <p14:creationId xmlns:p14="http://schemas.microsoft.com/office/powerpoint/2010/main" val="95617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Assumptions</a:t>
            </a:r>
            <a:endParaRPr lang="en-GB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altLang="en-US" b="1" i="1" dirty="0"/>
              <a:t>I</a:t>
            </a:r>
            <a:r>
              <a:rPr lang="en-IE" altLang="en-US" dirty="0"/>
              <a:t> on both sides of the equation suggests an infinitely recursive path of light transfer.</a:t>
            </a:r>
          </a:p>
          <a:p>
            <a:pPr lvl="1">
              <a:lnSpc>
                <a:spcPct val="80000"/>
              </a:lnSpc>
            </a:pPr>
            <a:r>
              <a:rPr lang="en-IE" altLang="en-US" dirty="0"/>
              <a:t>We need to make some simplifying assumptions in order to solve this equation</a:t>
            </a:r>
          </a:p>
          <a:p>
            <a:pPr>
              <a:lnSpc>
                <a:spcPct val="80000"/>
              </a:lnSpc>
            </a:pPr>
            <a:endParaRPr lang="en-IE" altLang="en-US" dirty="0"/>
          </a:p>
          <a:p>
            <a:pPr>
              <a:lnSpc>
                <a:spcPct val="80000"/>
              </a:lnSpc>
            </a:pPr>
            <a:r>
              <a:rPr lang="en-IE" altLang="en-US" b="1" dirty="0"/>
              <a:t>Local Illumination</a:t>
            </a:r>
            <a:r>
              <a:rPr lang="en-IE" altLang="en-US" dirty="0"/>
              <a:t> algorithms assume light only “bounces” once travelling from light source to a point in the scene and then to the eye</a:t>
            </a:r>
          </a:p>
          <a:p>
            <a:pPr>
              <a:lnSpc>
                <a:spcPct val="80000"/>
              </a:lnSpc>
            </a:pPr>
            <a:endParaRPr lang="en-IE" altLang="en-US" b="1" dirty="0"/>
          </a:p>
          <a:p>
            <a:pPr>
              <a:lnSpc>
                <a:spcPct val="80000"/>
              </a:lnSpc>
            </a:pPr>
            <a:endParaRPr lang="en-IE" altLang="en-US" b="1" dirty="0" smtClean="0"/>
          </a:p>
          <a:p>
            <a:pPr>
              <a:lnSpc>
                <a:spcPct val="80000"/>
              </a:lnSpc>
            </a:pPr>
            <a:r>
              <a:rPr lang="en-IE" altLang="en-US" b="1" dirty="0" smtClean="0"/>
              <a:t>Global </a:t>
            </a:r>
            <a:r>
              <a:rPr lang="en-IE" altLang="en-US" b="1" dirty="0"/>
              <a:t>Illumination</a:t>
            </a:r>
            <a:r>
              <a:rPr lang="en-IE" altLang="en-US" dirty="0"/>
              <a:t> algorithms account for light transport between several points on the scene before reaching the eye (several bounces)</a:t>
            </a:r>
          </a:p>
          <a:p>
            <a:pPr lvl="1">
              <a:lnSpc>
                <a:spcPct val="80000"/>
              </a:lnSpc>
            </a:pPr>
            <a:r>
              <a:rPr lang="en-IE" altLang="en-US" dirty="0"/>
              <a:t>Thus can account for refraction, shadows, reflections etc.</a:t>
            </a:r>
          </a:p>
          <a:p>
            <a:pPr>
              <a:lnSpc>
                <a:spcPct val="80000"/>
              </a:lnSpc>
            </a:pPr>
            <a:endParaRPr lang="en-GB" alt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065213" y="6008688"/>
            <a:ext cx="7092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IE" altLang="en-US" sz="2000" dirty="0"/>
              <a:t>More expensive, usually used in off-line rendering</a:t>
            </a:r>
            <a:endParaRPr lang="en-US" altLang="en-US" sz="2000" dirty="0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93762" y="4217988"/>
            <a:ext cx="7092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IE" altLang="en-US" sz="2000" dirty="0"/>
              <a:t>Less realistic, usually used in real-time rendering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442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0" grpId="0"/>
      <p:bldP spid="143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vs. Global Illumination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52600"/>
            <a:ext cx="2909888" cy="2800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2928938" cy="28384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043113" y="4892675"/>
            <a:ext cx="803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Local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145213" y="4816475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Global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14338" y="5341938"/>
            <a:ext cx="4105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/>
              <a:t>Illumination depends on local object &amp;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1800"/>
              <a:t>light sources only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765675" y="5302250"/>
            <a:ext cx="3695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en-US" sz="1800"/>
              <a:t>Illumination at a point can depend</a:t>
            </a:r>
          </a:p>
          <a:p>
            <a:pPr eaLnBrk="0" hangingPunct="0">
              <a:spcBef>
                <a:spcPct val="0"/>
              </a:spcBef>
            </a:pPr>
            <a:r>
              <a:rPr lang="en-US" altLang="en-US" sz="1800"/>
              <a:t>on any other point in the scene</a:t>
            </a:r>
          </a:p>
        </p:txBody>
      </p:sp>
    </p:spTree>
    <p:extLst>
      <p:ext uri="{BB962C8B-B14F-4D97-AF65-F5344CB8AC3E}">
        <p14:creationId xmlns:p14="http://schemas.microsoft.com/office/powerpoint/2010/main" val="20568479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18797</TotalTime>
  <Words>819</Words>
  <Application>Microsoft Office PowerPoint</Application>
  <PresentationFormat>On-screen Show (4:3)</PresentationFormat>
  <Paragraphs>173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Droid Sans</vt:lpstr>
      <vt:lpstr>Palatino Linotype</vt:lpstr>
      <vt:lpstr>Segoe UI</vt:lpstr>
      <vt:lpstr>Symbol</vt:lpstr>
      <vt:lpstr>Times New Roman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PowerPoint Presentation</vt:lpstr>
      <vt:lpstr>PowerPoint Presentation</vt:lpstr>
      <vt:lpstr>Rendering Issues</vt:lpstr>
      <vt:lpstr>Idea</vt:lpstr>
      <vt:lpstr>Assumptions</vt:lpstr>
      <vt:lpstr>Local vs. Global Illumination</vt:lpstr>
      <vt:lpstr>Ray Tracing</vt:lpstr>
      <vt:lpstr>Ray Tracing from Eye</vt:lpstr>
      <vt:lpstr>Ray Casting</vt:lpstr>
      <vt:lpstr>Eye Ray and Object Intersection</vt:lpstr>
      <vt:lpstr>Computing Intersections </vt:lpstr>
      <vt:lpstr>Diffuse Term</vt:lpstr>
      <vt:lpstr>Reflection</vt:lpstr>
      <vt:lpstr>Refraction</vt:lpstr>
      <vt:lpstr>The Angle of Refraction</vt:lpstr>
      <vt:lpstr>Index of Refraction (ior)</vt:lpstr>
      <vt:lpstr>Ray Tracing 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530</cp:revision>
  <cp:lastPrinted>2016-03-16T00:33:24Z</cp:lastPrinted>
  <dcterms:created xsi:type="dcterms:W3CDTF">2015-07-15T04:13:21Z</dcterms:created>
  <dcterms:modified xsi:type="dcterms:W3CDTF">2016-04-23T04:21:51Z</dcterms:modified>
</cp:coreProperties>
</file>