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38"/>
  </p:notesMasterIdLst>
  <p:handoutMasterIdLst>
    <p:handoutMasterId r:id="rId39"/>
  </p:handoutMasterIdLst>
  <p:sldIdLst>
    <p:sldId id="256" r:id="rId2"/>
    <p:sldId id="324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313" r:id="rId32"/>
    <p:sldId id="314" r:id="rId33"/>
    <p:sldId id="321" r:id="rId34"/>
    <p:sldId id="296" r:id="rId35"/>
    <p:sldId id="322" r:id="rId36"/>
    <p:sldId id="26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van Dam" initials="avd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4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E576F-7609-44C6-B09A-51AB25D9D54F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5B7F-0502-402B-994A-14016919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7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4DDB9-D0E1-4D6C-881F-F350A5C90C9B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E94F6-4247-404F-8692-559D5438C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6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58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05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46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2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55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ln/>
          <a:extLst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46969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907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09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071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73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65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425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79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31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60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62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5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3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694C-9C83-4B84-904B-3319994E6F58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300A-0A1D-408C-9081-C4685DAEA39F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15DC-4161-48DA-A8B9-5EC61D447742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74320" lvl="0" indent="-27432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3FC7-833E-418C-A5A6-FF94D3B61103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A1AA-2A39-42C6-8288-57DC2FB4B921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D30C-FF75-4975-9782-BAA982674EC6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7F8E-EF61-48FD-91BC-BB02AFAD65AB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0E60-4539-428A-8326-EDA8A6DE08EA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603-BB15-4C2B-8509-ADC37EEBE99C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EDB4-8C26-46A8-A828-D8F8B45BA561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DC34-0C4A-4C80-83A7-F2AAC9FCB6FC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0000"/>
                </a:solidFill>
                <a:effectLst/>
                <a:uLnTx/>
                <a:uFillTx/>
                <a:latin typeface="Droid Sans"/>
                <a:ea typeface="+mj-ea"/>
                <a:cs typeface="Segoe UI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517B7-A7C6-4B3E-AD0D-DCC3CA548A45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en-US" sz="3200" b="1" kern="1200" spc="0" baseline="0" dirty="0">
          <a:solidFill>
            <a:srgbClr val="920000"/>
          </a:solidFill>
          <a:latin typeface="+mn-lt"/>
          <a:ea typeface="+mj-ea"/>
          <a:cs typeface="Segoe UI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Courier New" panose="02070309020205020404" pitchFamily="49" charset="0"/>
        <a:buChar char="o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50"/>
        </a:buClr>
        <a:buFont typeface="Wingdings" panose="05000000000000000000" pitchFamily="2" charset="2"/>
        <a:buChar char="§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kumimoji="0"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624639"/>
            <a:ext cx="8207062" cy="2387600"/>
          </a:xfrm>
        </p:spPr>
        <p:txBody>
          <a:bodyPr/>
          <a:lstStyle/>
          <a:p>
            <a:r>
              <a:rPr lang="en-GB" dirty="0" smtClean="0"/>
              <a:t>CS552: 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044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3: Introduction to 2D Graphics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286" y="1825624"/>
            <a:ext cx="8407774" cy="49113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Display updates</a:t>
            </a:r>
          </a:p>
          <a:p>
            <a:r>
              <a:rPr lang="en-US" dirty="0" smtClean="0"/>
              <a:t>Application must keep list of all primitives and their attributes</a:t>
            </a:r>
          </a:p>
          <a:p>
            <a:r>
              <a:rPr lang="en-US" dirty="0"/>
              <a:t>T</a:t>
            </a:r>
            <a:r>
              <a:rPr lang="en-US" dirty="0" smtClean="0"/>
              <a:t>ransitory “feedback animations,” only a display change</a:t>
            </a:r>
          </a:p>
          <a:p>
            <a:r>
              <a:rPr lang="en-US" dirty="0" smtClean="0"/>
              <a:t>Consider an </a:t>
            </a:r>
            <a:r>
              <a:rPr lang="en-US" b="1" dirty="0" smtClean="0"/>
              <a:t>interior-design layout application</a:t>
            </a:r>
          </a:p>
          <a:p>
            <a:pPr marL="712788" lvl="1" indent="-369888">
              <a:lnSpc>
                <a:spcPct val="150000"/>
              </a:lnSpc>
            </a:pPr>
            <a:r>
              <a:rPr lang="en-US" dirty="0" smtClean="0"/>
              <a:t>when user picks up an object and drags to new location (drag?)</a:t>
            </a:r>
          </a:p>
          <a:p>
            <a:pPr marL="712788" lvl="1" indent="-369888">
              <a:lnSpc>
                <a:spcPct val="150000"/>
              </a:lnSpc>
            </a:pPr>
            <a:r>
              <a:rPr lang="en-US" dirty="0" smtClean="0"/>
              <a:t>interim movements do not relate to data changes  (what?)</a:t>
            </a:r>
          </a:p>
          <a:p>
            <a:pPr marL="712788" lvl="1" indent="-369888">
              <a:lnSpc>
                <a:spcPct val="150000"/>
              </a:lnSpc>
            </a:pPr>
            <a:r>
              <a:rPr lang="en-US" dirty="0"/>
              <a:t>a</a:t>
            </a:r>
            <a:r>
              <a:rPr lang="en-US" dirty="0" smtClean="0"/>
              <a:t>pplication model only updated when user drops object (how?)</a:t>
            </a:r>
          </a:p>
          <a:p>
            <a:pPr marL="712788" lvl="1" indent="-369888">
              <a:lnSpc>
                <a:spcPct val="150000"/>
              </a:lnSpc>
            </a:pPr>
            <a:r>
              <a:rPr lang="en-US" dirty="0" smtClean="0"/>
              <a:t>in immediate mode, application must re-specify entire scene each time cursor moves</a:t>
            </a:r>
          </a:p>
          <a:p>
            <a:r>
              <a:rPr lang="en-US" dirty="0" smtClean="0"/>
              <a:t>Alternatively, use a </a:t>
            </a:r>
            <a:r>
              <a:rPr lang="en-US" b="1" i="1" dirty="0" smtClean="0"/>
              <a:t>retained mode </a:t>
            </a:r>
            <a:r>
              <a:rPr lang="en-US" dirty="0" smtClean="0"/>
              <a:t>platform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Called a display model to distinguish it from application model from which it is derived</a:t>
            </a: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Early Graphics Platforms (2/3)</a:t>
            </a:r>
          </a:p>
        </p:txBody>
      </p:sp>
    </p:spTree>
    <p:extLst>
      <p:ext uri="{BB962C8B-B14F-4D97-AF65-F5344CB8AC3E}">
        <p14:creationId xmlns:p14="http://schemas.microsoft.com/office/powerpoint/2010/main" val="103982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7315200" y="1143001"/>
            <a:ext cx="1498600" cy="139903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Early </a:t>
            </a:r>
            <a:r>
              <a:rPr lang="en-US" dirty="0"/>
              <a:t>Graphics </a:t>
            </a:r>
            <a:r>
              <a:rPr lang="en-US" dirty="0" smtClean="0"/>
              <a:t>Platforms (3/3)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Interaction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Consider a simple clock example:</a:t>
            </a:r>
          </a:p>
          <a:p>
            <a:r>
              <a:rPr lang="en-US" dirty="0" smtClean="0"/>
              <a:t>User clicks minute hand, location must be mapped to relevant application object; called </a:t>
            </a:r>
            <a:r>
              <a:rPr lang="en-US" b="1" i="1" dirty="0" smtClean="0">
                <a:solidFill>
                  <a:srgbClr val="7030A0"/>
                </a:solidFill>
              </a:rPr>
              <a:t>pick correlation</a:t>
            </a:r>
          </a:p>
          <a:p>
            <a:r>
              <a:rPr lang="en-US" dirty="0" smtClean="0"/>
              <a:t>Developer </a:t>
            </a:r>
            <a:r>
              <a:rPr lang="en-US" dirty="0"/>
              <a:t>responsible for </a:t>
            </a:r>
            <a:r>
              <a:rPr lang="en-US" i="1" dirty="0"/>
              <a:t>pick correlation </a:t>
            </a:r>
            <a:r>
              <a:rPr lang="en-US" dirty="0"/>
              <a:t>(usually some kind of "point-in-bounding box rectangle" test based on pick </a:t>
            </a:r>
            <a:r>
              <a:rPr lang="en-US" dirty="0" smtClean="0"/>
              <a:t>coordinates)</a:t>
            </a:r>
            <a:endParaRPr lang="en-US" dirty="0"/>
          </a:p>
          <a:p>
            <a:pPr lvl="1"/>
            <a:r>
              <a:rPr lang="en-US" dirty="0"/>
              <a:t>find top-most object at clicked location</a:t>
            </a:r>
          </a:p>
          <a:p>
            <a:pPr lvl="1"/>
            <a:r>
              <a:rPr lang="en-US" dirty="0"/>
              <a:t>may need to find entire composite object hierarchy from lowest-level primitive to highest level composite </a:t>
            </a:r>
          </a:p>
          <a:p>
            <a:pPr lvl="1"/>
            <a:r>
              <a:rPr lang="en-US" dirty="0"/>
              <a:t>e.g., </a:t>
            </a:r>
            <a:r>
              <a:rPr lang="en-US" dirty="0" smtClean="0"/>
              <a:t>triangle -&gt; </a:t>
            </a:r>
            <a:r>
              <a:rPr lang="en-US" dirty="0"/>
              <a:t>hand -&gt; </a:t>
            </a:r>
            <a:r>
              <a:rPr lang="en-US" dirty="0" smtClean="0"/>
              <a:t>clock</a:t>
            </a:r>
          </a:p>
          <a:p>
            <a:r>
              <a:rPr lang="en-US" dirty="0" smtClean="0"/>
              <a:t>Solution: </a:t>
            </a:r>
            <a:r>
              <a:rPr lang="en-US" b="1" i="1" dirty="0" smtClean="0"/>
              <a:t>retained mode </a:t>
            </a:r>
            <a:r>
              <a:rPr lang="en-US" dirty="0" smtClean="0"/>
              <a:t>can do </a:t>
            </a:r>
            <a:r>
              <a:rPr lang="en-US" i="1" dirty="0" smtClean="0"/>
              <a:t>pick correlation, </a:t>
            </a:r>
            <a:r>
              <a:rPr lang="en-US" dirty="0" smtClean="0"/>
              <a:t>as it has a representation of scene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0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799"/>
            <a:ext cx="8229600" cy="4867836"/>
          </a:xfrm>
        </p:spPr>
        <p:txBody>
          <a:bodyPr>
            <a:normAutofit/>
          </a:bodyPr>
          <a:lstStyle/>
          <a:p>
            <a:r>
              <a:rPr lang="en-US" dirty="0" smtClean="0"/>
              <a:t>Device-independent floating point coordinate system</a:t>
            </a:r>
          </a:p>
          <a:p>
            <a:pPr marL="712788" lvl="1" indent="-349250"/>
            <a:r>
              <a:rPr lang="en-US" dirty="0"/>
              <a:t>P</a:t>
            </a:r>
            <a:r>
              <a:rPr lang="en-US" dirty="0" smtClean="0"/>
              <a:t>ackages convert “</a:t>
            </a:r>
            <a:r>
              <a:rPr lang="en-US" b="1" u="sng" dirty="0" smtClean="0">
                <a:solidFill>
                  <a:srgbClr val="7030A0"/>
                </a:solidFill>
              </a:rPr>
              <a:t>application-space</a:t>
            </a:r>
            <a:r>
              <a:rPr lang="en-US" dirty="0" smtClean="0"/>
              <a:t>" to "</a:t>
            </a:r>
            <a:r>
              <a:rPr lang="en-US" b="1" u="sng" dirty="0" smtClean="0">
                <a:solidFill>
                  <a:srgbClr val="C00000"/>
                </a:solidFill>
              </a:rPr>
              <a:t>device-space</a:t>
            </a:r>
            <a:r>
              <a:rPr lang="en-US" dirty="0" smtClean="0"/>
              <a:t>" coordinates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Specification of</a:t>
            </a:r>
            <a:r>
              <a:rPr lang="en-US" b="1" dirty="0" smtClean="0"/>
              <a:t> </a:t>
            </a:r>
            <a:r>
              <a:rPr lang="en-US" sz="2200" b="1" dirty="0">
                <a:solidFill>
                  <a:srgbClr val="0070C0"/>
                </a:solidFill>
              </a:rPr>
              <a:t>hierarchy</a:t>
            </a:r>
          </a:p>
          <a:p>
            <a:pPr marL="712788" lvl="1" indent="-369888"/>
            <a:r>
              <a:rPr lang="en-US" dirty="0"/>
              <a:t>S</a:t>
            </a:r>
            <a:r>
              <a:rPr lang="en-US" dirty="0" smtClean="0"/>
              <a:t>upport building scenes as hierarchy of objects, </a:t>
            </a:r>
          </a:p>
          <a:p>
            <a:pPr marL="712788" lvl="1" indent="-369888"/>
            <a:r>
              <a:rPr lang="en-US" dirty="0" smtClean="0"/>
              <a:t>Using transforms (scale, rotate, translate) to place children into parents' coordinate systems</a:t>
            </a:r>
          </a:p>
          <a:p>
            <a:pPr marL="712788" lvl="1" indent="-369888"/>
            <a:r>
              <a:rPr lang="en-US" dirty="0" smtClean="0"/>
              <a:t>support manipulating composites as coherent objects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Smart Objects (Widgets, etc.)</a:t>
            </a:r>
          </a:p>
          <a:p>
            <a:pPr lvl="1"/>
            <a:r>
              <a:rPr lang="en-US" dirty="0" smtClean="0"/>
              <a:t>graphic objects have innate behaviors and interaction responses</a:t>
            </a:r>
          </a:p>
          <a:p>
            <a:pPr lvl="1"/>
            <a:r>
              <a:rPr lang="en-US" dirty="0" smtClean="0"/>
              <a:t>e.g., button that automatically highlights itself when cursor is over it  </a:t>
            </a: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Modern Graphics Platforms (1/2)</a:t>
            </a:r>
          </a:p>
        </p:txBody>
      </p:sp>
    </p:spTree>
    <p:extLst>
      <p:ext uri="{BB962C8B-B14F-4D97-AF65-F5344CB8AC3E}">
        <p14:creationId xmlns:p14="http://schemas.microsoft.com/office/powerpoint/2010/main" val="303866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Modern Graphics Platforms (2/2)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907" y="1523987"/>
            <a:ext cx="3277304" cy="481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6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Immediate Mode Vs Retained Mode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0070C0"/>
                </a:solidFill>
              </a:rPr>
              <a:t>Immediate Mode (OpenGL, MSFT’s DirectX)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Application model</a:t>
            </a:r>
            <a:r>
              <a:rPr lang="en-US" sz="1800" dirty="0"/>
              <a:t>: </a:t>
            </a:r>
            <a:endParaRPr lang="en-US" sz="1800" dirty="0" smtClean="0"/>
          </a:p>
          <a:p>
            <a:pPr lvl="1">
              <a:lnSpc>
                <a:spcPct val="150000"/>
              </a:lnSpc>
            </a:pPr>
            <a:r>
              <a:rPr lang="en-US" sz="1800" dirty="0"/>
              <a:t> </a:t>
            </a:r>
            <a:r>
              <a:rPr lang="en-US" sz="1800" dirty="0" smtClean="0"/>
              <a:t>stores geometric information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 non-geometric </a:t>
            </a:r>
            <a:r>
              <a:rPr lang="en-US" sz="1800" dirty="0"/>
              <a:t>information in </a:t>
            </a:r>
            <a:r>
              <a:rPr lang="en-US" sz="1800" b="1" dirty="0"/>
              <a:t>Application Database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Platform keeps no record of primitives that compose scene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394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Immediate Mode Vs Retained Mode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506538"/>
            <a:ext cx="8031256" cy="53514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Retained Mode (WPF, SVG, most game engines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 smtClean="0"/>
          </a:p>
          <a:p>
            <a:pPr>
              <a:lnSpc>
                <a:spcPct val="160000"/>
              </a:lnSpc>
              <a:spcAft>
                <a:spcPts val="200"/>
              </a:spcAft>
            </a:pPr>
            <a:r>
              <a:rPr lang="en-US" sz="1800" b="1" dirty="0" smtClean="0"/>
              <a:t>Application model (AM)</a:t>
            </a:r>
            <a:r>
              <a:rPr lang="en-US" sz="1800" dirty="0" smtClean="0"/>
              <a:t>  </a:t>
            </a:r>
            <a:r>
              <a:rPr lang="en-US" sz="1800" dirty="0"/>
              <a:t>in app and </a:t>
            </a:r>
            <a:r>
              <a:rPr lang="en-US" sz="1800" b="1" dirty="0"/>
              <a:t>Display model </a:t>
            </a:r>
            <a:r>
              <a:rPr lang="en-US" sz="1800" dirty="0"/>
              <a:t>in platform</a:t>
            </a:r>
            <a:endParaRPr lang="en-US" sz="1800" b="1" dirty="0"/>
          </a:p>
          <a:p>
            <a:pPr>
              <a:lnSpc>
                <a:spcPct val="160000"/>
              </a:lnSpc>
              <a:spcAft>
                <a:spcPts val="200"/>
              </a:spcAft>
            </a:pPr>
            <a:r>
              <a:rPr lang="en-US" sz="1800" b="1" dirty="0"/>
              <a:t>Display model </a:t>
            </a:r>
            <a:r>
              <a:rPr lang="en-US" sz="1800" dirty="0"/>
              <a:t>contains information that defines geometry to be viewed</a:t>
            </a:r>
          </a:p>
          <a:p>
            <a:pPr>
              <a:lnSpc>
                <a:spcPct val="160000"/>
              </a:lnSpc>
              <a:spcAft>
                <a:spcPts val="200"/>
              </a:spcAft>
            </a:pPr>
            <a:r>
              <a:rPr lang="en-US" sz="1800" b="1" dirty="0"/>
              <a:t>Display model</a:t>
            </a:r>
            <a:r>
              <a:rPr lang="en-US" sz="1800" dirty="0"/>
              <a:t> is a geometric subset of </a:t>
            </a:r>
            <a:r>
              <a:rPr lang="en-US" sz="1800" b="1" dirty="0" smtClean="0"/>
              <a:t>AM </a:t>
            </a:r>
            <a:r>
              <a:rPr lang="en-US" sz="1800" dirty="0" smtClean="0"/>
              <a:t>(</a:t>
            </a:r>
            <a:r>
              <a:rPr lang="en-US" sz="1800" b="1" u="sng" dirty="0" smtClean="0">
                <a:solidFill>
                  <a:srgbClr val="C00000"/>
                </a:solidFill>
              </a:rPr>
              <a:t>scene </a:t>
            </a:r>
            <a:r>
              <a:rPr lang="en-US" sz="1800" b="1" u="sng" dirty="0">
                <a:solidFill>
                  <a:srgbClr val="C00000"/>
                </a:solidFill>
              </a:rPr>
              <a:t>graph</a:t>
            </a:r>
            <a:r>
              <a:rPr lang="en-US" sz="1800" dirty="0"/>
              <a:t>)</a:t>
            </a:r>
            <a:endParaRPr lang="en-US" sz="1800" b="1" dirty="0"/>
          </a:p>
          <a:p>
            <a:pPr>
              <a:lnSpc>
                <a:spcPct val="160000"/>
              </a:lnSpc>
              <a:spcAft>
                <a:spcPts val="200"/>
              </a:spcAft>
            </a:pPr>
            <a:r>
              <a:rPr lang="en-US" sz="1800" dirty="0"/>
              <a:t>Simple drawing application </a:t>
            </a:r>
            <a:r>
              <a:rPr lang="en-US" sz="1800" dirty="0" smtClean="0"/>
              <a:t>doesn’t </a:t>
            </a:r>
            <a:r>
              <a:rPr lang="en-US" sz="1800" dirty="0"/>
              <a:t>need </a:t>
            </a:r>
            <a:r>
              <a:rPr lang="en-US" sz="1800" b="1" dirty="0" smtClean="0"/>
              <a:t>AM </a:t>
            </a:r>
            <a:r>
              <a:rPr lang="en-US" sz="1800" dirty="0" smtClean="0"/>
              <a:t>(e.g</a:t>
            </a:r>
            <a:r>
              <a:rPr lang="en-US" sz="1800" dirty="0"/>
              <a:t>., clock example)</a:t>
            </a:r>
          </a:p>
          <a:p>
            <a:pPr>
              <a:lnSpc>
                <a:spcPct val="160000"/>
              </a:lnSpc>
              <a:spcAft>
                <a:spcPts val="200"/>
              </a:spcAft>
            </a:pPr>
            <a:r>
              <a:rPr lang="en-US" sz="1800" b="1" dirty="0">
                <a:solidFill>
                  <a:srgbClr val="00B050"/>
                </a:solidFill>
              </a:rPr>
              <a:t>No right answer on which to use </a:t>
            </a:r>
            <a:r>
              <a:rPr lang="en-US" sz="1800" dirty="0"/>
              <a:t>– context-dependent </a:t>
            </a:r>
            <a:r>
              <a:rPr lang="en-US" sz="1800" dirty="0" smtClean="0"/>
              <a:t>tradeoffs</a:t>
            </a:r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743" y="1886755"/>
            <a:ext cx="6386513" cy="163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727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Cartesian coordinates in math, engineering</a:t>
            </a:r>
          </a:p>
          <a:p>
            <a:pPr lvl="1"/>
            <a:r>
              <a:rPr lang="en-US" dirty="0" smtClean="0"/>
              <a:t>typically modeled as floating point</a:t>
            </a:r>
          </a:p>
          <a:p>
            <a:pPr lvl="1"/>
            <a:r>
              <a:rPr lang="en-US" dirty="0" smtClean="0"/>
              <a:t>typically X increasing right, Y increasing up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Display (physical) coordinates</a:t>
            </a:r>
          </a:p>
          <a:p>
            <a:pPr lvl="1"/>
            <a:r>
              <a:rPr lang="en-US" dirty="0" smtClean="0"/>
              <a:t>integer only</a:t>
            </a:r>
          </a:p>
          <a:p>
            <a:pPr lvl="1"/>
            <a:r>
              <a:rPr lang="en-US" dirty="0" smtClean="0"/>
              <a:t>typically X increasing right, Y increasing down</a:t>
            </a:r>
          </a:p>
          <a:p>
            <a:pPr lvl="1"/>
            <a:r>
              <a:rPr lang="en-US" dirty="0" smtClean="0"/>
              <a:t>1 unit = 1 pixel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But we want to be insulated from physical display (pixel) coordinates</a:t>
            </a:r>
          </a:p>
          <a:p>
            <a:pPr lvl="1"/>
            <a:r>
              <a:rPr lang="en-US" dirty="0" smtClean="0"/>
              <a:t>OpenGL is the intermediary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32"/>
          <a:stretch/>
        </p:blipFill>
        <p:spPr bwMode="auto">
          <a:xfrm>
            <a:off x="6712825" y="3341735"/>
            <a:ext cx="2065303" cy="1552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Coordinate Systems (1/3)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511"/>
          <a:stretch/>
        </p:blipFill>
        <p:spPr bwMode="auto">
          <a:xfrm>
            <a:off x="6380257" y="1122730"/>
            <a:ext cx="2660650" cy="201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03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500" y="264998"/>
            <a:ext cx="2515087" cy="2773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161365" y="1666152"/>
            <a:ext cx="8686800" cy="51918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OpenGL Coordinates (which it maps to the window)</a:t>
            </a:r>
          </a:p>
          <a:p>
            <a:pPr lvl="1"/>
            <a:r>
              <a:rPr lang="en-US" dirty="0" smtClean="0"/>
              <a:t>Choose a convention</a:t>
            </a:r>
          </a:p>
          <a:p>
            <a:pPr lvl="2"/>
            <a:r>
              <a:rPr lang="en-US" dirty="0" smtClean="0"/>
              <a:t>For us: X increases right, Y increases up</a:t>
            </a:r>
          </a:p>
          <a:p>
            <a:pPr lvl="1"/>
            <a:r>
              <a:rPr lang="en-US" dirty="0" smtClean="0"/>
              <a:t>Units are based on the size of the window or screen</a:t>
            </a:r>
          </a:p>
          <a:p>
            <a:pPr lvl="2"/>
            <a:r>
              <a:rPr lang="en-US" dirty="0" smtClean="0"/>
              <a:t>Visible area stretches to fill window</a:t>
            </a:r>
          </a:p>
          <a:p>
            <a:pPr lvl="2"/>
            <a:r>
              <a:rPr lang="en-US" dirty="0" smtClean="0"/>
              <a:t>Units are </a:t>
            </a:r>
            <a:r>
              <a:rPr lang="en-US" dirty="0" smtClean="0">
                <a:solidFill>
                  <a:srgbClr val="FF0000"/>
                </a:solidFill>
              </a:rPr>
              <a:t>percentage</a:t>
            </a:r>
            <a:r>
              <a:rPr lang="en-US" dirty="0" smtClean="0"/>
              <a:t> of window size, don’t correspond to physical units or pixels</a:t>
            </a:r>
          </a:p>
          <a:p>
            <a:r>
              <a:rPr lang="en-US" dirty="0" smtClean="0"/>
              <a:t>Define coordinate system using the </a:t>
            </a:r>
            <a:r>
              <a:rPr lang="en-US" b="1" dirty="0" smtClean="0"/>
              <a:t>projection matrix</a:t>
            </a:r>
            <a:r>
              <a:rPr lang="en-US" dirty="0" smtClean="0"/>
              <a:t>. Supply it to shader as a uniform variable (the term </a:t>
            </a:r>
            <a:r>
              <a:rPr lang="en-US" b="1" dirty="0" smtClean="0"/>
              <a:t>projection matrix</a:t>
            </a:r>
            <a:r>
              <a:rPr lang="en-US" dirty="0" smtClean="0"/>
              <a:t> will become clear)</a:t>
            </a:r>
          </a:p>
          <a:p>
            <a:pPr lvl="1"/>
            <a:r>
              <a:rPr lang="en-US" dirty="0" smtClean="0"/>
              <a:t>Note: 3d </a:t>
            </a:r>
            <a:r>
              <a:rPr lang="en-US" dirty="0" err="1" smtClean="0"/>
              <a:t>glm</a:t>
            </a:r>
            <a:r>
              <a:rPr lang="en-US" dirty="0" smtClean="0"/>
              <a:t> functions still work in the special case of 2D – just use our defaults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glm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::mat4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projectionMat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Our projection matrix is a 4x4 matrix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projectionMat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glm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ortho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(-1,     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X coordinate of left edge</a:t>
            </a:r>
            <a:br>
              <a:rPr lang="en-US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                   1,     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X coordinate of right edge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                  -1,     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Y coordinate of bottom edge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600" dirty="0"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                   1,     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Y coordinate of top edge</a:t>
            </a:r>
            <a:br>
              <a:rPr lang="en-US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                   1,     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Z coordinate of the “near” plane</a:t>
            </a:r>
            <a:br>
              <a:rPr lang="en-US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600" dirty="0">
                <a:latin typeface="Consolas" pitchFamily="49" charset="0"/>
                <a:cs typeface="Consolas" pitchFamily="49" charset="0"/>
              </a:rPr>
              <a:t>                               -1);    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Z coordinate of the “far” plane</a:t>
            </a:r>
          </a:p>
          <a:p>
            <a:pPr lvl="1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Coordinate Systems (2/3)</a:t>
            </a:r>
          </a:p>
        </p:txBody>
      </p:sp>
    </p:spTree>
    <p:extLst>
      <p:ext uri="{BB962C8B-B14F-4D97-AF65-F5344CB8AC3E}">
        <p14:creationId xmlns:p14="http://schemas.microsoft.com/office/powerpoint/2010/main" val="87295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Coordinate Systems (</a:t>
            </a:r>
            <a:r>
              <a:rPr lang="en-US" dirty="0" smtClean="0"/>
              <a:t>3/3)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586937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Two choices on how to </a:t>
            </a:r>
            <a:r>
              <a:rPr lang="en-US" dirty="0" smtClean="0"/>
              <a:t>think</a:t>
            </a:r>
          </a:p>
          <a:p>
            <a:pPr marL="712788" lvl="1" indent="-349250"/>
            <a:r>
              <a:rPr lang="en-US" dirty="0" smtClean="0"/>
              <a:t>Draw everything in OpenGL coordinate system</a:t>
            </a:r>
          </a:p>
          <a:p>
            <a:pPr marL="712788" lvl="1" indent="-349250"/>
            <a:r>
              <a:rPr lang="en-US" dirty="0" smtClean="0"/>
              <a:t>Choose your own abstract coordinate system natural for your app</a:t>
            </a:r>
          </a:p>
          <a:p>
            <a:pPr marL="712788" lvl="1" indent="-349250"/>
            <a:r>
              <a:rPr lang="en-US" dirty="0" smtClean="0"/>
              <a:t>Then specify all app’s primitives to OpenGL using your coordinates.  </a:t>
            </a:r>
          </a:p>
          <a:p>
            <a:pPr marL="712788" lvl="1" indent="-349250"/>
            <a:r>
              <a:rPr lang="en-US" dirty="0" smtClean="0"/>
              <a:t>Must also specify a </a:t>
            </a:r>
            <a:r>
              <a:rPr lang="en-US" b="1" dirty="0" smtClean="0"/>
              <a:t>transformation</a:t>
            </a:r>
            <a:r>
              <a:rPr lang="en-US" dirty="0" smtClean="0"/>
              <a:t> to map the application coordinates to OpenGL coordinates</a:t>
            </a:r>
          </a:p>
          <a:p>
            <a:r>
              <a:rPr lang="en-US" dirty="0" smtClean="0"/>
              <a:t>“</a:t>
            </a:r>
            <a:r>
              <a:rPr lang="en-US" b="1" dirty="0" smtClean="0"/>
              <a:t>Transformation” </a:t>
            </a:r>
            <a:r>
              <a:rPr lang="en-US" dirty="0" smtClean="0"/>
              <a:t>usually mean a composition of scale, rotate and translate transforms</a:t>
            </a:r>
          </a:p>
          <a:p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337470"/>
            <a:ext cx="4286250" cy="121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86569" y="4761484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Application</a:t>
            </a:r>
          </a:p>
          <a:p>
            <a:pPr algn="r"/>
            <a:r>
              <a:rPr lang="en-US" dirty="0"/>
              <a:t>Coordinates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72225" y="594424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Display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34369" y="5094173"/>
            <a:ext cx="1012371" cy="765810"/>
          </a:xfrm>
          <a:prstGeom prst="straightConnector1">
            <a:avLst/>
          </a:prstGeom>
          <a:ln w="44450" cap="rnd">
            <a:round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52657" y="6433332"/>
            <a:ext cx="260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OGL Coordinates</a:t>
            </a:r>
          </a:p>
        </p:txBody>
      </p:sp>
    </p:spTree>
    <p:extLst>
      <p:ext uri="{BB962C8B-B14F-4D97-AF65-F5344CB8AC3E}">
        <p14:creationId xmlns:p14="http://schemas.microsoft.com/office/powerpoint/2010/main" val="118580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Winding Order (1/2)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844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Order is important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Vertices must be specified in </a:t>
            </a:r>
            <a:r>
              <a:rPr lang="en-US" b="1" dirty="0" smtClean="0"/>
              <a:t>counter-clockwise</a:t>
            </a:r>
            <a:r>
              <a:rPr lang="en-US" dirty="0" smtClean="0"/>
              <a:t> order relative to the viewer.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Otherwise nothing shows up!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 Winding order determines the direction of the normal vector used in the “</a:t>
            </a:r>
            <a:r>
              <a:rPr lang="en-US" b="1" dirty="0" smtClean="0"/>
              <a:t>lighting calculation</a:t>
            </a:r>
            <a:r>
              <a:rPr lang="en-US" dirty="0" smtClean="0"/>
              <a:t>”;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If the normal is pointing the wrong way, we won’t see anything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 Counter-clockwise winding consistent with the “right-hand rule”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9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What is OpenGL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How to install and configure OpenGL in Windows and Linux</a:t>
            </a:r>
          </a:p>
          <a:p>
            <a:endParaRPr lang="en-US" dirty="0"/>
          </a:p>
          <a:p>
            <a:r>
              <a:rPr lang="en-US" dirty="0" smtClean="0"/>
              <a:t> OpenGL rendering pipeline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0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6371209" y="188705"/>
            <a:ext cx="2705555" cy="2679070"/>
            <a:chOff x="3639796" y="451587"/>
            <a:chExt cx="4540249" cy="4495800"/>
          </a:xfrm>
        </p:grpSpPr>
        <p:pic>
          <p:nvPicPr>
            <p:cNvPr id="18" name="Picture 17" descr="Screen Shot 2013-09-04 at 12.20.46 A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6145" y="451587"/>
              <a:ext cx="4533900" cy="4495800"/>
            </a:xfrm>
            <a:prstGeom prst="rect">
              <a:avLst/>
            </a:prstGeom>
          </p:spPr>
        </p:pic>
        <p:pic>
          <p:nvPicPr>
            <p:cNvPr id="21" name="Picture 20" descr="Screen Shot 2013-09-04 at 12.20.46 AM.png"/>
            <p:cNvPicPr>
              <a:picLocks noChangeAspect="1"/>
            </p:cNvPicPr>
            <p:nvPr/>
          </p:nvPicPr>
          <p:blipFill>
            <a:blip r:embed="rId3"/>
            <a:srcRect r="96807" b="87458"/>
            <a:stretch>
              <a:fillRect/>
            </a:stretch>
          </p:blipFill>
          <p:spPr>
            <a:xfrm>
              <a:off x="3639796" y="3015131"/>
              <a:ext cx="144871" cy="564282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4807387" y="4821194"/>
            <a:ext cx="3274295" cy="1888887"/>
            <a:chOff x="5279231" y="3270521"/>
            <a:chExt cx="2928938" cy="1476768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9231" y="3270521"/>
              <a:ext cx="2928938" cy="1307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096001" y="3530450"/>
              <a:ext cx="1295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Webdings" pitchFamily="18" charset="2"/>
                </a:rPr>
                <a:t>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79573" y="3546960"/>
              <a:ext cx="1600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X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182659" y="2436082"/>
            <a:ext cx="3258481" cy="1880424"/>
            <a:chOff x="963390" y="3287024"/>
            <a:chExt cx="2928938" cy="1443755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3390" y="3287024"/>
              <a:ext cx="2928938" cy="1307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775820" y="3530329"/>
              <a:ext cx="12953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Webdings" pitchFamily="18" charset="2"/>
                </a:rPr>
                <a:t>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86000" y="3530450"/>
              <a:ext cx="1600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>
                  <a:solidFill>
                    <a:srgbClr val="008000"/>
                  </a:solidFill>
                </a:rPr>
                <a:t>✓</a:t>
              </a: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Winding Order (2/2)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 bwMode="auto">
          <a:xfrm>
            <a:off x="628649" y="1911093"/>
            <a:ext cx="4212291" cy="914400"/>
          </a:xfrm>
          <a:prstGeom prst="rect">
            <a:avLst/>
          </a:prstGeom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itchFamily="49" charset="0"/>
                <a:ea typeface="Calibri"/>
                <a:cs typeface="Consolas" pitchFamily="49" charset="0"/>
              </a:rPr>
              <a:t>GLfloat vertexData[] =  {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itchFamily="49" charset="0"/>
                <a:ea typeface="Calibri"/>
                <a:cs typeface="Consolas" pitchFamily="49" charset="0"/>
              </a:rPr>
              <a:t>   -.7, -.7,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itchFamily="49" charset="0"/>
                <a:ea typeface="Calibri"/>
                <a:cs typeface="Consolas" pitchFamily="49" charset="0"/>
              </a:rPr>
              <a:t>    .7, -.7,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itchFamily="49" charset="0"/>
                <a:ea typeface="Calibri"/>
                <a:cs typeface="Consolas" pitchFamily="49" charset="0"/>
              </a:rPr>
              <a:t>    .7,  .7,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itchFamily="49" charset="0"/>
                <a:ea typeface="Calibri"/>
                <a:cs typeface="Consolas" pitchFamily="49" charset="0"/>
              </a:rPr>
              <a:t>   -.7,  .7, };</a:t>
            </a:r>
          </a:p>
        </p:txBody>
      </p:sp>
      <p:sp>
        <p:nvSpPr>
          <p:cNvPr id="19" name="Content Placeholder 2"/>
          <p:cNvSpPr>
            <a:spLocks noGrp="1"/>
          </p:cNvSpPr>
          <p:nvPr/>
        </p:nvSpPr>
        <p:spPr bwMode="auto">
          <a:xfrm>
            <a:off x="628648" y="4645179"/>
            <a:ext cx="3820655" cy="914400"/>
          </a:xfrm>
          <a:prstGeom prst="rect">
            <a:avLst/>
          </a:prstGeom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itchFamily="49" charset="0"/>
                <a:ea typeface="Calibri"/>
                <a:cs typeface="Consolas" pitchFamily="49" charset="0"/>
              </a:rPr>
              <a:t>GLfloat vertexData[] =  {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itchFamily="49" charset="0"/>
                <a:ea typeface="Calibri"/>
                <a:cs typeface="Consolas" pitchFamily="49" charset="0"/>
              </a:rPr>
              <a:t>   -.7, -.7,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itchFamily="49" charset="0"/>
                <a:ea typeface="Calibri"/>
                <a:cs typeface="Consolas" pitchFamily="49" charset="0"/>
              </a:rPr>
              <a:t>   -.7,  .7,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itchFamily="49" charset="0"/>
                <a:ea typeface="Calibri"/>
                <a:cs typeface="Consolas" pitchFamily="49" charset="0"/>
              </a:rPr>
              <a:t>    .7,  .7, 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noProof="1">
                <a:latin typeface="Consolas" pitchFamily="49" charset="0"/>
                <a:ea typeface="Calibri"/>
                <a:cs typeface="Consolas" pitchFamily="49" charset="0"/>
              </a:rPr>
              <a:t>    .7, -.7, };</a:t>
            </a:r>
          </a:p>
        </p:txBody>
      </p:sp>
    </p:spTree>
    <p:extLst>
      <p:ext uri="{BB962C8B-B14F-4D97-AF65-F5344CB8AC3E}">
        <p14:creationId xmlns:p14="http://schemas.microsoft.com/office/powerpoint/2010/main" val="387218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dirty="0"/>
              <a:t>Matrix Math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Is there a difference between possible representations?</a:t>
            </a:r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4287838" y="3294063"/>
            <a:ext cx="261937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endParaRPr lang="en-US" altLang="en-US"/>
          </a:p>
        </p:txBody>
      </p:sp>
      <p:grpSp>
        <p:nvGrpSpPr>
          <p:cNvPr id="9261" name="Group 45"/>
          <p:cNvGrpSpPr>
            <a:grpSpLocks/>
          </p:cNvGrpSpPr>
          <p:nvPr/>
        </p:nvGrpSpPr>
        <p:grpSpPr bwMode="auto">
          <a:xfrm>
            <a:off x="4470400" y="3125788"/>
            <a:ext cx="966788" cy="728662"/>
            <a:chOff x="2816" y="1969"/>
            <a:chExt cx="609" cy="459"/>
          </a:xfrm>
        </p:grpSpPr>
        <p:sp>
          <p:nvSpPr>
            <p:cNvPr id="9228" name="Rectangle 12"/>
            <p:cNvSpPr>
              <a:spLocks noChangeArrowheads="1"/>
            </p:cNvSpPr>
            <p:nvPr/>
          </p:nvSpPr>
          <p:spPr bwMode="auto">
            <a:xfrm>
              <a:off x="3284" y="2118"/>
              <a:ext cx="14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>
                  <a:solidFill>
                    <a:srgbClr val="000000"/>
                  </a:solidFill>
                  <a:latin typeface="Symbol" panose="05050102010706020507" pitchFamily="18" charset="2"/>
                </a:rPr>
                <a:t>ú</a:t>
              </a:r>
              <a:endParaRPr lang="en-US" altLang="en-US"/>
            </a:p>
          </p:txBody>
        </p:sp>
        <p:sp>
          <p:nvSpPr>
            <p:cNvPr id="9229" name="Rectangle 13"/>
            <p:cNvSpPr>
              <a:spLocks noChangeArrowheads="1"/>
            </p:cNvSpPr>
            <p:nvPr/>
          </p:nvSpPr>
          <p:spPr bwMode="auto">
            <a:xfrm>
              <a:off x="3284" y="2220"/>
              <a:ext cx="14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>
                  <a:solidFill>
                    <a:srgbClr val="000000"/>
                  </a:solidFill>
                  <a:latin typeface="Symbol" panose="05050102010706020507" pitchFamily="18" charset="2"/>
                </a:rPr>
                <a:t>û</a:t>
              </a:r>
              <a:endParaRPr lang="en-US" altLang="en-US"/>
            </a:p>
          </p:txBody>
        </p:sp>
        <p:sp>
          <p:nvSpPr>
            <p:cNvPr id="9230" name="Rectangle 14"/>
            <p:cNvSpPr>
              <a:spLocks noChangeArrowheads="1"/>
            </p:cNvSpPr>
            <p:nvPr/>
          </p:nvSpPr>
          <p:spPr bwMode="auto">
            <a:xfrm>
              <a:off x="3284" y="1980"/>
              <a:ext cx="14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>
                  <a:solidFill>
                    <a:srgbClr val="000000"/>
                  </a:solidFill>
                  <a:latin typeface="Symbol" panose="05050102010706020507" pitchFamily="18" charset="2"/>
                </a:rPr>
                <a:t>ù</a:t>
              </a:r>
              <a:endParaRPr lang="en-US" altLang="en-US"/>
            </a:p>
          </p:txBody>
        </p:sp>
        <p:sp>
          <p:nvSpPr>
            <p:cNvPr id="9231" name="Rectangle 15"/>
            <p:cNvSpPr>
              <a:spLocks noChangeArrowheads="1"/>
            </p:cNvSpPr>
            <p:nvPr/>
          </p:nvSpPr>
          <p:spPr bwMode="auto">
            <a:xfrm>
              <a:off x="2816" y="2118"/>
              <a:ext cx="14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>
                  <a:solidFill>
                    <a:srgbClr val="000000"/>
                  </a:solidFill>
                  <a:latin typeface="Symbol" panose="05050102010706020507" pitchFamily="18" charset="2"/>
                </a:rPr>
                <a:t>ê</a:t>
              </a:r>
              <a:endParaRPr lang="en-US" altLang="en-US"/>
            </a:p>
          </p:txBody>
        </p:sp>
        <p:sp>
          <p:nvSpPr>
            <p:cNvPr id="9232" name="Rectangle 16"/>
            <p:cNvSpPr>
              <a:spLocks noChangeArrowheads="1"/>
            </p:cNvSpPr>
            <p:nvPr/>
          </p:nvSpPr>
          <p:spPr bwMode="auto">
            <a:xfrm>
              <a:off x="2816" y="2220"/>
              <a:ext cx="14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>
                  <a:solidFill>
                    <a:srgbClr val="000000"/>
                  </a:solidFill>
                  <a:latin typeface="Symbol" panose="05050102010706020507" pitchFamily="18" charset="2"/>
                </a:rPr>
                <a:t>ë</a:t>
              </a:r>
              <a:endParaRPr lang="en-US" altLang="en-US"/>
            </a:p>
          </p:txBody>
        </p:sp>
        <p:sp>
          <p:nvSpPr>
            <p:cNvPr id="9233" name="Rectangle 17"/>
            <p:cNvSpPr>
              <a:spLocks noChangeArrowheads="1"/>
            </p:cNvSpPr>
            <p:nvPr/>
          </p:nvSpPr>
          <p:spPr bwMode="auto">
            <a:xfrm>
              <a:off x="2816" y="1980"/>
              <a:ext cx="14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>
                  <a:solidFill>
                    <a:srgbClr val="000000"/>
                  </a:solidFill>
                  <a:latin typeface="Symbol" panose="05050102010706020507" pitchFamily="18" charset="2"/>
                </a:rPr>
                <a:t>é</a:t>
              </a:r>
              <a:endParaRPr lang="en-US" altLang="en-US"/>
            </a:p>
          </p:txBody>
        </p:sp>
        <p:sp>
          <p:nvSpPr>
            <p:cNvPr id="9234" name="Rectangle 18"/>
            <p:cNvSpPr>
              <a:spLocks noChangeArrowheads="1"/>
            </p:cNvSpPr>
            <p:nvPr/>
          </p:nvSpPr>
          <p:spPr bwMode="auto">
            <a:xfrm>
              <a:off x="3026" y="2185"/>
              <a:ext cx="165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en-US"/>
            </a:p>
          </p:txBody>
        </p:sp>
        <p:sp>
          <p:nvSpPr>
            <p:cNvPr id="9235" name="Rectangle 19"/>
            <p:cNvSpPr>
              <a:spLocks noChangeArrowheads="1"/>
            </p:cNvSpPr>
            <p:nvPr/>
          </p:nvSpPr>
          <p:spPr bwMode="auto">
            <a:xfrm>
              <a:off x="3034" y="1969"/>
              <a:ext cx="165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en-US"/>
            </a:p>
          </p:txBody>
        </p:sp>
        <p:sp>
          <p:nvSpPr>
            <p:cNvPr id="9250" name="Rectangle 34"/>
            <p:cNvSpPr>
              <a:spLocks noChangeArrowheads="1"/>
            </p:cNvSpPr>
            <p:nvPr/>
          </p:nvSpPr>
          <p:spPr bwMode="auto">
            <a:xfrm>
              <a:off x="3132" y="2202"/>
              <a:ext cx="1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 i="1">
                  <a:solidFill>
                    <a:srgbClr val="000000"/>
                  </a:solidFill>
                </a:rPr>
                <a:t>df</a:t>
              </a:r>
              <a:endParaRPr lang="en-US" altLang="en-US"/>
            </a:p>
          </p:txBody>
        </p:sp>
        <p:sp>
          <p:nvSpPr>
            <p:cNvPr id="9251" name="Rectangle 35"/>
            <p:cNvSpPr>
              <a:spLocks noChangeArrowheads="1"/>
            </p:cNvSpPr>
            <p:nvPr/>
          </p:nvSpPr>
          <p:spPr bwMode="auto">
            <a:xfrm>
              <a:off x="2876" y="2202"/>
              <a:ext cx="1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 i="1">
                  <a:solidFill>
                    <a:srgbClr val="000000"/>
                  </a:solidFill>
                </a:rPr>
                <a:t>ce</a:t>
              </a:r>
              <a:endParaRPr lang="en-US" altLang="en-US"/>
            </a:p>
          </p:txBody>
        </p:sp>
        <p:sp>
          <p:nvSpPr>
            <p:cNvPr id="9252" name="Rectangle 36"/>
            <p:cNvSpPr>
              <a:spLocks noChangeArrowheads="1"/>
            </p:cNvSpPr>
            <p:nvPr/>
          </p:nvSpPr>
          <p:spPr bwMode="auto">
            <a:xfrm>
              <a:off x="3135" y="1986"/>
              <a:ext cx="17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 i="1">
                  <a:solidFill>
                    <a:srgbClr val="000000"/>
                  </a:solidFill>
                </a:rPr>
                <a:t>bf</a:t>
              </a:r>
              <a:endParaRPr lang="en-US" altLang="en-US"/>
            </a:p>
          </p:txBody>
        </p:sp>
        <p:sp>
          <p:nvSpPr>
            <p:cNvPr id="9253" name="Rectangle 37"/>
            <p:cNvSpPr>
              <a:spLocks noChangeArrowheads="1"/>
            </p:cNvSpPr>
            <p:nvPr/>
          </p:nvSpPr>
          <p:spPr bwMode="auto">
            <a:xfrm>
              <a:off x="2875" y="1986"/>
              <a:ext cx="1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 i="1">
                  <a:solidFill>
                    <a:srgbClr val="000000"/>
                  </a:solidFill>
                </a:rPr>
                <a:t>ae</a:t>
              </a:r>
              <a:endParaRPr lang="en-US" altLang="en-US"/>
            </a:p>
          </p:txBody>
        </p:sp>
      </p:grpSp>
      <p:grpSp>
        <p:nvGrpSpPr>
          <p:cNvPr id="9260" name="Group 44"/>
          <p:cNvGrpSpPr>
            <a:grpSpLocks/>
          </p:cNvGrpSpPr>
          <p:nvPr/>
        </p:nvGrpSpPr>
        <p:grpSpPr bwMode="auto">
          <a:xfrm>
            <a:off x="3046413" y="3143250"/>
            <a:ext cx="1319212" cy="711200"/>
            <a:chOff x="1919" y="1980"/>
            <a:chExt cx="831" cy="448"/>
          </a:xfrm>
        </p:grpSpPr>
        <p:sp>
          <p:nvSpPr>
            <p:cNvPr id="9237" name="Rectangle 21"/>
            <p:cNvSpPr>
              <a:spLocks noChangeArrowheads="1"/>
            </p:cNvSpPr>
            <p:nvPr/>
          </p:nvSpPr>
          <p:spPr bwMode="auto">
            <a:xfrm>
              <a:off x="2609" y="2118"/>
              <a:ext cx="14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>
                  <a:solidFill>
                    <a:srgbClr val="000000"/>
                  </a:solidFill>
                  <a:latin typeface="Symbol" panose="05050102010706020507" pitchFamily="18" charset="2"/>
                </a:rPr>
                <a:t>ú</a:t>
              </a:r>
              <a:endParaRPr lang="en-US" altLang="en-US"/>
            </a:p>
          </p:txBody>
        </p:sp>
        <p:sp>
          <p:nvSpPr>
            <p:cNvPr id="9238" name="Rectangle 22"/>
            <p:cNvSpPr>
              <a:spLocks noChangeArrowheads="1"/>
            </p:cNvSpPr>
            <p:nvPr/>
          </p:nvSpPr>
          <p:spPr bwMode="auto">
            <a:xfrm>
              <a:off x="2609" y="2220"/>
              <a:ext cx="14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>
                  <a:solidFill>
                    <a:srgbClr val="000000"/>
                  </a:solidFill>
                  <a:latin typeface="Symbol" panose="05050102010706020507" pitchFamily="18" charset="2"/>
                </a:rPr>
                <a:t>û</a:t>
              </a:r>
              <a:endParaRPr lang="en-US" altLang="en-US"/>
            </a:p>
          </p:txBody>
        </p:sp>
        <p:sp>
          <p:nvSpPr>
            <p:cNvPr id="9239" name="Rectangle 23"/>
            <p:cNvSpPr>
              <a:spLocks noChangeArrowheads="1"/>
            </p:cNvSpPr>
            <p:nvPr/>
          </p:nvSpPr>
          <p:spPr bwMode="auto">
            <a:xfrm>
              <a:off x="2609" y="1980"/>
              <a:ext cx="14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>
                  <a:solidFill>
                    <a:srgbClr val="000000"/>
                  </a:solidFill>
                  <a:latin typeface="Symbol" panose="05050102010706020507" pitchFamily="18" charset="2"/>
                </a:rPr>
                <a:t>ù</a:t>
              </a:r>
              <a:endParaRPr lang="en-US" altLang="en-US"/>
            </a:p>
          </p:txBody>
        </p:sp>
        <p:sp>
          <p:nvSpPr>
            <p:cNvPr id="9240" name="Rectangle 24"/>
            <p:cNvSpPr>
              <a:spLocks noChangeArrowheads="1"/>
            </p:cNvSpPr>
            <p:nvPr/>
          </p:nvSpPr>
          <p:spPr bwMode="auto">
            <a:xfrm>
              <a:off x="2447" y="2118"/>
              <a:ext cx="14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>
                  <a:solidFill>
                    <a:srgbClr val="000000"/>
                  </a:solidFill>
                  <a:latin typeface="Symbol" panose="05050102010706020507" pitchFamily="18" charset="2"/>
                </a:rPr>
                <a:t>ê</a:t>
              </a:r>
              <a:endParaRPr lang="en-US" altLang="en-US"/>
            </a:p>
          </p:txBody>
        </p:sp>
        <p:sp>
          <p:nvSpPr>
            <p:cNvPr id="9241" name="Rectangle 25"/>
            <p:cNvSpPr>
              <a:spLocks noChangeArrowheads="1"/>
            </p:cNvSpPr>
            <p:nvPr/>
          </p:nvSpPr>
          <p:spPr bwMode="auto">
            <a:xfrm>
              <a:off x="2447" y="2220"/>
              <a:ext cx="14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>
                  <a:solidFill>
                    <a:srgbClr val="000000"/>
                  </a:solidFill>
                  <a:latin typeface="Symbol" panose="05050102010706020507" pitchFamily="18" charset="2"/>
                </a:rPr>
                <a:t>ë</a:t>
              </a:r>
              <a:endParaRPr lang="en-US" altLang="en-US"/>
            </a:p>
          </p:txBody>
        </p:sp>
        <p:sp>
          <p:nvSpPr>
            <p:cNvPr id="9242" name="Rectangle 26"/>
            <p:cNvSpPr>
              <a:spLocks noChangeArrowheads="1"/>
            </p:cNvSpPr>
            <p:nvPr/>
          </p:nvSpPr>
          <p:spPr bwMode="auto">
            <a:xfrm>
              <a:off x="2447" y="1980"/>
              <a:ext cx="14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>
                  <a:solidFill>
                    <a:srgbClr val="000000"/>
                  </a:solidFill>
                  <a:latin typeface="Symbol" panose="05050102010706020507" pitchFamily="18" charset="2"/>
                </a:rPr>
                <a:t>é</a:t>
              </a:r>
              <a:endParaRPr lang="en-US" altLang="en-US"/>
            </a:p>
          </p:txBody>
        </p:sp>
        <p:sp>
          <p:nvSpPr>
            <p:cNvPr id="9243" name="Rectangle 27"/>
            <p:cNvSpPr>
              <a:spLocks noChangeArrowheads="1"/>
            </p:cNvSpPr>
            <p:nvPr/>
          </p:nvSpPr>
          <p:spPr bwMode="auto">
            <a:xfrm>
              <a:off x="2357" y="2075"/>
              <a:ext cx="153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>
                  <a:solidFill>
                    <a:srgbClr val="000000"/>
                  </a:solidFill>
                  <a:latin typeface="Symbol" panose="05050102010706020507" pitchFamily="18" charset="2"/>
                </a:rPr>
                <a:t>·</a:t>
              </a:r>
              <a:endParaRPr lang="en-US" altLang="en-US"/>
            </a:p>
          </p:txBody>
        </p:sp>
        <p:sp>
          <p:nvSpPr>
            <p:cNvPr id="9244" name="Rectangle 28"/>
            <p:cNvSpPr>
              <a:spLocks noChangeArrowheads="1"/>
            </p:cNvSpPr>
            <p:nvPr/>
          </p:nvSpPr>
          <p:spPr bwMode="auto">
            <a:xfrm>
              <a:off x="2279" y="2118"/>
              <a:ext cx="14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>
                  <a:solidFill>
                    <a:srgbClr val="000000"/>
                  </a:solidFill>
                  <a:latin typeface="Symbol" panose="05050102010706020507" pitchFamily="18" charset="2"/>
                </a:rPr>
                <a:t>ú</a:t>
              </a:r>
              <a:endParaRPr lang="en-US" altLang="en-US"/>
            </a:p>
          </p:txBody>
        </p:sp>
        <p:sp>
          <p:nvSpPr>
            <p:cNvPr id="9245" name="Rectangle 29"/>
            <p:cNvSpPr>
              <a:spLocks noChangeArrowheads="1"/>
            </p:cNvSpPr>
            <p:nvPr/>
          </p:nvSpPr>
          <p:spPr bwMode="auto">
            <a:xfrm>
              <a:off x="2279" y="2220"/>
              <a:ext cx="14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>
                  <a:solidFill>
                    <a:srgbClr val="000000"/>
                  </a:solidFill>
                  <a:latin typeface="Symbol" panose="05050102010706020507" pitchFamily="18" charset="2"/>
                </a:rPr>
                <a:t>û</a:t>
              </a:r>
              <a:endParaRPr lang="en-US" altLang="en-US"/>
            </a:p>
          </p:txBody>
        </p:sp>
        <p:sp>
          <p:nvSpPr>
            <p:cNvPr id="9246" name="Rectangle 30"/>
            <p:cNvSpPr>
              <a:spLocks noChangeArrowheads="1"/>
            </p:cNvSpPr>
            <p:nvPr/>
          </p:nvSpPr>
          <p:spPr bwMode="auto">
            <a:xfrm>
              <a:off x="2279" y="1980"/>
              <a:ext cx="14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>
                  <a:solidFill>
                    <a:srgbClr val="000000"/>
                  </a:solidFill>
                  <a:latin typeface="Symbol" panose="05050102010706020507" pitchFamily="18" charset="2"/>
                </a:rPr>
                <a:t>ù</a:t>
              </a:r>
              <a:endParaRPr lang="en-US" altLang="en-US"/>
            </a:p>
          </p:txBody>
        </p:sp>
        <p:sp>
          <p:nvSpPr>
            <p:cNvPr id="9247" name="Rectangle 31"/>
            <p:cNvSpPr>
              <a:spLocks noChangeArrowheads="1"/>
            </p:cNvSpPr>
            <p:nvPr/>
          </p:nvSpPr>
          <p:spPr bwMode="auto">
            <a:xfrm>
              <a:off x="1919" y="2118"/>
              <a:ext cx="14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>
                  <a:solidFill>
                    <a:srgbClr val="000000"/>
                  </a:solidFill>
                  <a:latin typeface="Symbol" panose="05050102010706020507" pitchFamily="18" charset="2"/>
                </a:rPr>
                <a:t>ê</a:t>
              </a:r>
              <a:endParaRPr lang="en-US" altLang="en-US"/>
            </a:p>
          </p:txBody>
        </p:sp>
        <p:sp>
          <p:nvSpPr>
            <p:cNvPr id="9248" name="Rectangle 32"/>
            <p:cNvSpPr>
              <a:spLocks noChangeArrowheads="1"/>
            </p:cNvSpPr>
            <p:nvPr/>
          </p:nvSpPr>
          <p:spPr bwMode="auto">
            <a:xfrm>
              <a:off x="1919" y="2220"/>
              <a:ext cx="14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>
                  <a:solidFill>
                    <a:srgbClr val="000000"/>
                  </a:solidFill>
                  <a:latin typeface="Symbol" panose="05050102010706020507" pitchFamily="18" charset="2"/>
                </a:rPr>
                <a:t>ë</a:t>
              </a:r>
              <a:endParaRPr lang="en-US" altLang="en-US"/>
            </a:p>
          </p:txBody>
        </p:sp>
        <p:sp>
          <p:nvSpPr>
            <p:cNvPr id="9249" name="Rectangle 33"/>
            <p:cNvSpPr>
              <a:spLocks noChangeArrowheads="1"/>
            </p:cNvSpPr>
            <p:nvPr/>
          </p:nvSpPr>
          <p:spPr bwMode="auto">
            <a:xfrm>
              <a:off x="1919" y="1980"/>
              <a:ext cx="14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>
                  <a:solidFill>
                    <a:srgbClr val="000000"/>
                  </a:solidFill>
                  <a:latin typeface="Symbol" panose="05050102010706020507" pitchFamily="18" charset="2"/>
                </a:rPr>
                <a:t>é</a:t>
              </a:r>
              <a:endParaRPr lang="en-US" altLang="en-US"/>
            </a:p>
          </p:txBody>
        </p:sp>
        <p:sp>
          <p:nvSpPr>
            <p:cNvPr id="9254" name="Rectangle 38"/>
            <p:cNvSpPr>
              <a:spLocks noChangeArrowheads="1"/>
            </p:cNvSpPr>
            <p:nvPr/>
          </p:nvSpPr>
          <p:spPr bwMode="auto">
            <a:xfrm>
              <a:off x="2533" y="2202"/>
              <a:ext cx="9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 i="1">
                  <a:solidFill>
                    <a:srgbClr val="000000"/>
                  </a:solidFill>
                </a:rPr>
                <a:t>f</a:t>
              </a:r>
              <a:endParaRPr lang="en-US" altLang="en-US"/>
            </a:p>
          </p:txBody>
        </p:sp>
        <p:sp>
          <p:nvSpPr>
            <p:cNvPr id="9255" name="Rectangle 39"/>
            <p:cNvSpPr>
              <a:spLocks noChangeArrowheads="1"/>
            </p:cNvSpPr>
            <p:nvPr/>
          </p:nvSpPr>
          <p:spPr bwMode="auto">
            <a:xfrm>
              <a:off x="2523" y="1986"/>
              <a:ext cx="121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 i="1">
                  <a:solidFill>
                    <a:srgbClr val="000000"/>
                  </a:solidFill>
                </a:rPr>
                <a:t>e</a:t>
              </a:r>
              <a:endParaRPr lang="en-US" altLang="en-US"/>
            </a:p>
          </p:txBody>
        </p:sp>
        <p:sp>
          <p:nvSpPr>
            <p:cNvPr id="9256" name="Rectangle 40"/>
            <p:cNvSpPr>
              <a:spLocks noChangeArrowheads="1"/>
            </p:cNvSpPr>
            <p:nvPr/>
          </p:nvSpPr>
          <p:spPr bwMode="auto">
            <a:xfrm>
              <a:off x="2189" y="2202"/>
              <a:ext cx="13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 i="1">
                  <a:solidFill>
                    <a:srgbClr val="000000"/>
                  </a:solidFill>
                </a:rPr>
                <a:t>d</a:t>
              </a:r>
              <a:endParaRPr lang="en-US" altLang="en-US"/>
            </a:p>
          </p:txBody>
        </p:sp>
        <p:sp>
          <p:nvSpPr>
            <p:cNvPr id="9257" name="Rectangle 41"/>
            <p:cNvSpPr>
              <a:spLocks noChangeArrowheads="1"/>
            </p:cNvSpPr>
            <p:nvPr/>
          </p:nvSpPr>
          <p:spPr bwMode="auto">
            <a:xfrm>
              <a:off x="1981" y="2202"/>
              <a:ext cx="121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 i="1">
                  <a:solidFill>
                    <a:srgbClr val="000000"/>
                  </a:solidFill>
                </a:rPr>
                <a:t>c</a:t>
              </a:r>
              <a:endParaRPr lang="en-US" altLang="en-US"/>
            </a:p>
          </p:txBody>
        </p:sp>
        <p:sp>
          <p:nvSpPr>
            <p:cNvPr id="9258" name="Rectangle 42"/>
            <p:cNvSpPr>
              <a:spLocks noChangeArrowheads="1"/>
            </p:cNvSpPr>
            <p:nvPr/>
          </p:nvSpPr>
          <p:spPr bwMode="auto">
            <a:xfrm>
              <a:off x="2193" y="1986"/>
              <a:ext cx="13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 i="1">
                  <a:solidFill>
                    <a:srgbClr val="000000"/>
                  </a:solidFill>
                </a:rPr>
                <a:t>b</a:t>
              </a:r>
              <a:endParaRPr lang="en-US" altLang="en-US"/>
            </a:p>
          </p:txBody>
        </p:sp>
        <p:sp>
          <p:nvSpPr>
            <p:cNvPr id="9259" name="Rectangle 43"/>
            <p:cNvSpPr>
              <a:spLocks noChangeArrowheads="1"/>
            </p:cNvSpPr>
            <p:nvPr/>
          </p:nvSpPr>
          <p:spPr bwMode="auto">
            <a:xfrm>
              <a:off x="1977" y="1986"/>
              <a:ext cx="13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 i="1">
                  <a:solidFill>
                    <a:srgbClr val="000000"/>
                  </a:solidFill>
                </a:rPr>
                <a:t>a</a:t>
              </a:r>
              <a:endParaRPr lang="en-US" altLang="en-US"/>
            </a:p>
          </p:txBody>
        </p:sp>
      </p:grpSp>
      <p:grpSp>
        <p:nvGrpSpPr>
          <p:cNvPr id="9287" name="Group 71"/>
          <p:cNvGrpSpPr>
            <a:grpSpLocks/>
          </p:cNvGrpSpPr>
          <p:nvPr/>
        </p:nvGrpSpPr>
        <p:grpSpPr bwMode="auto">
          <a:xfrm>
            <a:off x="4189413" y="4124325"/>
            <a:ext cx="1771650" cy="458788"/>
            <a:chOff x="2639" y="2598"/>
            <a:chExt cx="1116" cy="289"/>
          </a:xfrm>
        </p:grpSpPr>
        <p:sp>
          <p:nvSpPr>
            <p:cNvPr id="9264" name="Rectangle 48"/>
            <p:cNvSpPr>
              <a:spLocks noChangeArrowheads="1"/>
            </p:cNvSpPr>
            <p:nvPr/>
          </p:nvSpPr>
          <p:spPr bwMode="auto">
            <a:xfrm>
              <a:off x="2639" y="2598"/>
              <a:ext cx="13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 b="0">
                  <a:solidFill>
                    <a:srgbClr val="000000"/>
                  </a:solidFill>
                  <a:latin typeface="Symbol" panose="05050102010706020507" pitchFamily="18" charset="2"/>
                </a:rPr>
                <a:t>[</a:t>
              </a:r>
              <a:endParaRPr lang="en-US" altLang="en-US"/>
            </a:p>
          </p:txBody>
        </p:sp>
        <p:sp>
          <p:nvSpPr>
            <p:cNvPr id="9265" name="Rectangle 49"/>
            <p:cNvSpPr>
              <a:spLocks noChangeArrowheads="1"/>
            </p:cNvSpPr>
            <p:nvPr/>
          </p:nvSpPr>
          <p:spPr bwMode="auto">
            <a:xfrm>
              <a:off x="3623" y="2598"/>
              <a:ext cx="13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 b="0">
                  <a:solidFill>
                    <a:srgbClr val="000000"/>
                  </a:solidFill>
                  <a:latin typeface="Symbol" panose="05050102010706020507" pitchFamily="18" charset="2"/>
                </a:rPr>
                <a:t>]</a:t>
              </a:r>
              <a:endParaRPr lang="en-US" altLang="en-US"/>
            </a:p>
          </p:txBody>
        </p:sp>
        <p:sp>
          <p:nvSpPr>
            <p:cNvPr id="9266" name="Rectangle 50"/>
            <p:cNvSpPr>
              <a:spLocks noChangeArrowheads="1"/>
            </p:cNvSpPr>
            <p:nvPr/>
          </p:nvSpPr>
          <p:spPr bwMode="auto">
            <a:xfrm>
              <a:off x="3475" y="2668"/>
              <a:ext cx="1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 i="1">
                  <a:solidFill>
                    <a:srgbClr val="000000"/>
                  </a:solidFill>
                </a:rPr>
                <a:t>df</a:t>
              </a:r>
              <a:endParaRPr lang="en-US" altLang="en-US"/>
            </a:p>
          </p:txBody>
        </p:sp>
        <p:sp>
          <p:nvSpPr>
            <p:cNvPr id="9267" name="Rectangle 51"/>
            <p:cNvSpPr>
              <a:spLocks noChangeArrowheads="1"/>
            </p:cNvSpPr>
            <p:nvPr/>
          </p:nvSpPr>
          <p:spPr bwMode="auto">
            <a:xfrm>
              <a:off x="3210" y="2668"/>
              <a:ext cx="19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 i="1">
                  <a:solidFill>
                    <a:srgbClr val="000000"/>
                  </a:solidFill>
                </a:rPr>
                <a:t>be</a:t>
              </a:r>
              <a:endParaRPr lang="en-US" altLang="en-US"/>
            </a:p>
          </p:txBody>
        </p:sp>
        <p:sp>
          <p:nvSpPr>
            <p:cNvPr id="9268" name="Rectangle 52"/>
            <p:cNvSpPr>
              <a:spLocks noChangeArrowheads="1"/>
            </p:cNvSpPr>
            <p:nvPr/>
          </p:nvSpPr>
          <p:spPr bwMode="auto">
            <a:xfrm>
              <a:off x="2942" y="2668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 i="1">
                  <a:solidFill>
                    <a:srgbClr val="000000"/>
                  </a:solidFill>
                </a:rPr>
                <a:t>cf</a:t>
              </a:r>
              <a:endParaRPr lang="en-US" altLang="en-US"/>
            </a:p>
          </p:txBody>
        </p:sp>
        <p:sp>
          <p:nvSpPr>
            <p:cNvPr id="9269" name="Rectangle 53"/>
            <p:cNvSpPr>
              <a:spLocks noChangeArrowheads="1"/>
            </p:cNvSpPr>
            <p:nvPr/>
          </p:nvSpPr>
          <p:spPr bwMode="auto">
            <a:xfrm>
              <a:off x="2679" y="2668"/>
              <a:ext cx="1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 i="1">
                  <a:solidFill>
                    <a:srgbClr val="000000"/>
                  </a:solidFill>
                </a:rPr>
                <a:t>ae</a:t>
              </a:r>
              <a:endParaRPr lang="en-US" altLang="en-US"/>
            </a:p>
          </p:txBody>
        </p:sp>
        <p:sp>
          <p:nvSpPr>
            <p:cNvPr id="9276" name="Rectangle 60"/>
            <p:cNvSpPr>
              <a:spLocks noChangeArrowheads="1"/>
            </p:cNvSpPr>
            <p:nvPr/>
          </p:nvSpPr>
          <p:spPr bwMode="auto">
            <a:xfrm>
              <a:off x="3370" y="2651"/>
              <a:ext cx="165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en-US"/>
            </a:p>
          </p:txBody>
        </p:sp>
        <p:sp>
          <p:nvSpPr>
            <p:cNvPr id="9277" name="Rectangle 61"/>
            <p:cNvSpPr>
              <a:spLocks noChangeArrowheads="1"/>
            </p:cNvSpPr>
            <p:nvPr/>
          </p:nvSpPr>
          <p:spPr bwMode="auto">
            <a:xfrm>
              <a:off x="2839" y="2651"/>
              <a:ext cx="165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en-US"/>
            </a:p>
          </p:txBody>
        </p:sp>
      </p:grpSp>
      <p:sp>
        <p:nvSpPr>
          <p:cNvPr id="9278" name="Rectangle 62"/>
          <p:cNvSpPr>
            <a:spLocks noChangeArrowheads="1"/>
          </p:cNvSpPr>
          <p:nvPr/>
        </p:nvSpPr>
        <p:spPr bwMode="auto">
          <a:xfrm>
            <a:off x="4021138" y="4208463"/>
            <a:ext cx="261937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endParaRPr lang="en-US" altLang="en-US"/>
          </a:p>
        </p:txBody>
      </p:sp>
      <p:grpSp>
        <p:nvGrpSpPr>
          <p:cNvPr id="9286" name="Group 70"/>
          <p:cNvGrpSpPr>
            <a:grpSpLocks/>
          </p:cNvGrpSpPr>
          <p:nvPr/>
        </p:nvGrpSpPr>
        <p:grpSpPr bwMode="auto">
          <a:xfrm>
            <a:off x="2540000" y="4057650"/>
            <a:ext cx="1558925" cy="711200"/>
            <a:chOff x="1600" y="2556"/>
            <a:chExt cx="982" cy="448"/>
          </a:xfrm>
        </p:grpSpPr>
        <p:sp>
          <p:nvSpPr>
            <p:cNvPr id="9262" name="Rectangle 46"/>
            <p:cNvSpPr>
              <a:spLocks noChangeArrowheads="1"/>
            </p:cNvSpPr>
            <p:nvPr/>
          </p:nvSpPr>
          <p:spPr bwMode="auto">
            <a:xfrm>
              <a:off x="1600" y="2598"/>
              <a:ext cx="13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 b="0">
                  <a:solidFill>
                    <a:srgbClr val="000000"/>
                  </a:solidFill>
                  <a:latin typeface="Symbol" panose="05050102010706020507" pitchFamily="18" charset="2"/>
                </a:rPr>
                <a:t>[</a:t>
              </a:r>
              <a:endParaRPr lang="en-US" altLang="en-US"/>
            </a:p>
          </p:txBody>
        </p:sp>
        <p:sp>
          <p:nvSpPr>
            <p:cNvPr id="9263" name="Rectangle 47"/>
            <p:cNvSpPr>
              <a:spLocks noChangeArrowheads="1"/>
            </p:cNvSpPr>
            <p:nvPr/>
          </p:nvSpPr>
          <p:spPr bwMode="auto">
            <a:xfrm>
              <a:off x="1940" y="2598"/>
              <a:ext cx="13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 b="0">
                  <a:solidFill>
                    <a:srgbClr val="000000"/>
                  </a:solidFill>
                  <a:latin typeface="Symbol" panose="05050102010706020507" pitchFamily="18" charset="2"/>
                </a:rPr>
                <a:t>]</a:t>
              </a:r>
              <a:endParaRPr lang="en-US" altLang="en-US"/>
            </a:p>
          </p:txBody>
        </p:sp>
        <p:sp>
          <p:nvSpPr>
            <p:cNvPr id="9270" name="Rectangle 54"/>
            <p:cNvSpPr>
              <a:spLocks noChangeArrowheads="1"/>
            </p:cNvSpPr>
            <p:nvPr/>
          </p:nvSpPr>
          <p:spPr bwMode="auto">
            <a:xfrm>
              <a:off x="2351" y="2778"/>
              <a:ext cx="13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 i="1">
                  <a:solidFill>
                    <a:srgbClr val="000000"/>
                  </a:solidFill>
                </a:rPr>
                <a:t>d</a:t>
              </a:r>
              <a:endParaRPr lang="en-US" altLang="en-US"/>
            </a:p>
          </p:txBody>
        </p:sp>
        <p:sp>
          <p:nvSpPr>
            <p:cNvPr id="9271" name="Rectangle 55"/>
            <p:cNvSpPr>
              <a:spLocks noChangeArrowheads="1"/>
            </p:cNvSpPr>
            <p:nvPr/>
          </p:nvSpPr>
          <p:spPr bwMode="auto">
            <a:xfrm>
              <a:off x="2143" y="2778"/>
              <a:ext cx="121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 i="1">
                  <a:solidFill>
                    <a:srgbClr val="000000"/>
                  </a:solidFill>
                </a:rPr>
                <a:t>c</a:t>
              </a:r>
              <a:endParaRPr lang="en-US" altLang="en-US"/>
            </a:p>
          </p:txBody>
        </p:sp>
        <p:sp>
          <p:nvSpPr>
            <p:cNvPr id="9272" name="Rectangle 56"/>
            <p:cNvSpPr>
              <a:spLocks noChangeArrowheads="1"/>
            </p:cNvSpPr>
            <p:nvPr/>
          </p:nvSpPr>
          <p:spPr bwMode="auto">
            <a:xfrm>
              <a:off x="2355" y="2562"/>
              <a:ext cx="13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 i="1">
                  <a:solidFill>
                    <a:srgbClr val="000000"/>
                  </a:solidFill>
                </a:rPr>
                <a:t>b</a:t>
              </a:r>
              <a:endParaRPr lang="en-US" altLang="en-US"/>
            </a:p>
          </p:txBody>
        </p:sp>
        <p:sp>
          <p:nvSpPr>
            <p:cNvPr id="9273" name="Rectangle 57"/>
            <p:cNvSpPr>
              <a:spLocks noChangeArrowheads="1"/>
            </p:cNvSpPr>
            <p:nvPr/>
          </p:nvSpPr>
          <p:spPr bwMode="auto">
            <a:xfrm>
              <a:off x="2140" y="2562"/>
              <a:ext cx="13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 i="1">
                  <a:solidFill>
                    <a:srgbClr val="000000"/>
                  </a:solidFill>
                </a:rPr>
                <a:t>a</a:t>
              </a:r>
              <a:endParaRPr lang="en-US" altLang="en-US"/>
            </a:p>
          </p:txBody>
        </p:sp>
        <p:sp>
          <p:nvSpPr>
            <p:cNvPr id="9274" name="Rectangle 58"/>
            <p:cNvSpPr>
              <a:spLocks noChangeArrowheads="1"/>
            </p:cNvSpPr>
            <p:nvPr/>
          </p:nvSpPr>
          <p:spPr bwMode="auto">
            <a:xfrm>
              <a:off x="1865" y="2668"/>
              <a:ext cx="9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 i="1">
                  <a:solidFill>
                    <a:srgbClr val="000000"/>
                  </a:solidFill>
                </a:rPr>
                <a:t>f</a:t>
              </a:r>
              <a:endParaRPr lang="en-US" altLang="en-US"/>
            </a:p>
          </p:txBody>
        </p:sp>
        <p:sp>
          <p:nvSpPr>
            <p:cNvPr id="9275" name="Rectangle 59"/>
            <p:cNvSpPr>
              <a:spLocks noChangeArrowheads="1"/>
            </p:cNvSpPr>
            <p:nvPr/>
          </p:nvSpPr>
          <p:spPr bwMode="auto">
            <a:xfrm>
              <a:off x="1638" y="2668"/>
              <a:ext cx="121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 i="1">
                  <a:solidFill>
                    <a:srgbClr val="000000"/>
                  </a:solidFill>
                </a:rPr>
                <a:t>e</a:t>
              </a:r>
              <a:endParaRPr lang="en-US" altLang="en-US"/>
            </a:p>
          </p:txBody>
        </p:sp>
        <p:sp>
          <p:nvSpPr>
            <p:cNvPr id="9279" name="Rectangle 63"/>
            <p:cNvSpPr>
              <a:spLocks noChangeArrowheads="1"/>
            </p:cNvSpPr>
            <p:nvPr/>
          </p:nvSpPr>
          <p:spPr bwMode="auto">
            <a:xfrm>
              <a:off x="2441" y="2694"/>
              <a:ext cx="14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>
                  <a:solidFill>
                    <a:srgbClr val="000000"/>
                  </a:solidFill>
                  <a:latin typeface="Symbol" panose="05050102010706020507" pitchFamily="18" charset="2"/>
                </a:rPr>
                <a:t>ú</a:t>
              </a:r>
              <a:endParaRPr lang="en-US" altLang="en-US"/>
            </a:p>
          </p:txBody>
        </p:sp>
        <p:sp>
          <p:nvSpPr>
            <p:cNvPr id="9280" name="Rectangle 64"/>
            <p:cNvSpPr>
              <a:spLocks noChangeArrowheads="1"/>
            </p:cNvSpPr>
            <p:nvPr/>
          </p:nvSpPr>
          <p:spPr bwMode="auto">
            <a:xfrm>
              <a:off x="2441" y="2796"/>
              <a:ext cx="14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>
                  <a:solidFill>
                    <a:srgbClr val="000000"/>
                  </a:solidFill>
                  <a:latin typeface="Symbol" panose="05050102010706020507" pitchFamily="18" charset="2"/>
                </a:rPr>
                <a:t>û</a:t>
              </a:r>
              <a:endParaRPr lang="en-US" altLang="en-US"/>
            </a:p>
          </p:txBody>
        </p:sp>
        <p:sp>
          <p:nvSpPr>
            <p:cNvPr id="9281" name="Rectangle 65"/>
            <p:cNvSpPr>
              <a:spLocks noChangeArrowheads="1"/>
            </p:cNvSpPr>
            <p:nvPr/>
          </p:nvSpPr>
          <p:spPr bwMode="auto">
            <a:xfrm>
              <a:off x="2441" y="2556"/>
              <a:ext cx="14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>
                  <a:solidFill>
                    <a:srgbClr val="000000"/>
                  </a:solidFill>
                  <a:latin typeface="Symbol" panose="05050102010706020507" pitchFamily="18" charset="2"/>
                </a:rPr>
                <a:t>ù</a:t>
              </a:r>
              <a:endParaRPr lang="en-US" altLang="en-US"/>
            </a:p>
          </p:txBody>
        </p:sp>
        <p:sp>
          <p:nvSpPr>
            <p:cNvPr id="9282" name="Rectangle 66"/>
            <p:cNvSpPr>
              <a:spLocks noChangeArrowheads="1"/>
            </p:cNvSpPr>
            <p:nvPr/>
          </p:nvSpPr>
          <p:spPr bwMode="auto">
            <a:xfrm>
              <a:off x="2081" y="2694"/>
              <a:ext cx="14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>
                  <a:solidFill>
                    <a:srgbClr val="000000"/>
                  </a:solidFill>
                  <a:latin typeface="Symbol" panose="05050102010706020507" pitchFamily="18" charset="2"/>
                </a:rPr>
                <a:t>ê</a:t>
              </a:r>
              <a:endParaRPr lang="en-US" altLang="en-US"/>
            </a:p>
          </p:txBody>
        </p:sp>
        <p:sp>
          <p:nvSpPr>
            <p:cNvPr id="9283" name="Rectangle 67"/>
            <p:cNvSpPr>
              <a:spLocks noChangeArrowheads="1"/>
            </p:cNvSpPr>
            <p:nvPr/>
          </p:nvSpPr>
          <p:spPr bwMode="auto">
            <a:xfrm>
              <a:off x="2081" y="2796"/>
              <a:ext cx="14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>
                  <a:solidFill>
                    <a:srgbClr val="000000"/>
                  </a:solidFill>
                  <a:latin typeface="Symbol" panose="05050102010706020507" pitchFamily="18" charset="2"/>
                </a:rPr>
                <a:t>ë</a:t>
              </a:r>
              <a:endParaRPr lang="en-US" altLang="en-US"/>
            </a:p>
          </p:txBody>
        </p:sp>
        <p:sp>
          <p:nvSpPr>
            <p:cNvPr id="9284" name="Rectangle 68"/>
            <p:cNvSpPr>
              <a:spLocks noChangeArrowheads="1"/>
            </p:cNvSpPr>
            <p:nvPr/>
          </p:nvSpPr>
          <p:spPr bwMode="auto">
            <a:xfrm>
              <a:off x="2081" y="2556"/>
              <a:ext cx="14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>
                  <a:solidFill>
                    <a:srgbClr val="000000"/>
                  </a:solidFill>
                  <a:latin typeface="Symbol" panose="05050102010706020507" pitchFamily="18" charset="2"/>
                </a:rPr>
                <a:t>é</a:t>
              </a:r>
              <a:endParaRPr lang="en-US" altLang="en-US"/>
            </a:p>
          </p:txBody>
        </p:sp>
        <p:sp>
          <p:nvSpPr>
            <p:cNvPr id="9285" name="Rectangle 69"/>
            <p:cNvSpPr>
              <a:spLocks noChangeArrowheads="1"/>
            </p:cNvSpPr>
            <p:nvPr/>
          </p:nvSpPr>
          <p:spPr bwMode="auto">
            <a:xfrm>
              <a:off x="1991" y="2651"/>
              <a:ext cx="15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>
                  <a:solidFill>
                    <a:srgbClr val="000000"/>
                  </a:solidFill>
                  <a:latin typeface="Symbol" panose="05050102010706020507" pitchFamily="18" charset="2"/>
                </a:rPr>
                <a:t>·</a:t>
              </a:r>
              <a:endParaRPr lang="en-US" altLang="en-US"/>
            </a:p>
          </p:txBody>
        </p:sp>
      </p:grpSp>
      <p:sp>
        <p:nvSpPr>
          <p:cNvPr id="9290" name="Rectangle 74"/>
          <p:cNvSpPr>
            <a:spLocks noChangeArrowheads="1"/>
          </p:cNvSpPr>
          <p:nvPr/>
        </p:nvSpPr>
        <p:spPr bwMode="auto">
          <a:xfrm>
            <a:off x="4189413" y="5038725"/>
            <a:ext cx="2095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500" b="0">
                <a:solidFill>
                  <a:srgbClr val="000000"/>
                </a:solidFill>
                <a:latin typeface="Symbol" panose="05050102010706020507" pitchFamily="18" charset="2"/>
              </a:rPr>
              <a:t>[</a:t>
            </a:r>
            <a:endParaRPr lang="en-US" altLang="en-US"/>
          </a:p>
        </p:txBody>
      </p:sp>
      <p:grpSp>
        <p:nvGrpSpPr>
          <p:cNvPr id="9313" name="Group 97"/>
          <p:cNvGrpSpPr>
            <a:grpSpLocks/>
          </p:cNvGrpSpPr>
          <p:nvPr/>
        </p:nvGrpSpPr>
        <p:grpSpPr bwMode="auto">
          <a:xfrm>
            <a:off x="4252913" y="5038725"/>
            <a:ext cx="1708150" cy="458788"/>
            <a:chOff x="2679" y="3174"/>
            <a:chExt cx="1076" cy="289"/>
          </a:xfrm>
        </p:grpSpPr>
        <p:sp>
          <p:nvSpPr>
            <p:cNvPr id="9291" name="Rectangle 75"/>
            <p:cNvSpPr>
              <a:spLocks noChangeArrowheads="1"/>
            </p:cNvSpPr>
            <p:nvPr/>
          </p:nvSpPr>
          <p:spPr bwMode="auto">
            <a:xfrm>
              <a:off x="3623" y="3174"/>
              <a:ext cx="13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 b="0">
                  <a:solidFill>
                    <a:srgbClr val="000000"/>
                  </a:solidFill>
                  <a:latin typeface="Symbol" panose="05050102010706020507" pitchFamily="18" charset="2"/>
                </a:rPr>
                <a:t>]</a:t>
              </a:r>
              <a:endParaRPr lang="en-US" altLang="en-US"/>
            </a:p>
          </p:txBody>
        </p:sp>
        <p:sp>
          <p:nvSpPr>
            <p:cNvPr id="9292" name="Rectangle 76"/>
            <p:cNvSpPr>
              <a:spLocks noChangeArrowheads="1"/>
            </p:cNvSpPr>
            <p:nvPr/>
          </p:nvSpPr>
          <p:spPr bwMode="auto">
            <a:xfrm>
              <a:off x="3475" y="3244"/>
              <a:ext cx="1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 i="1">
                  <a:solidFill>
                    <a:srgbClr val="000000"/>
                  </a:solidFill>
                </a:rPr>
                <a:t>df</a:t>
              </a:r>
              <a:endParaRPr lang="en-US" altLang="en-US"/>
            </a:p>
          </p:txBody>
        </p:sp>
        <p:sp>
          <p:nvSpPr>
            <p:cNvPr id="9293" name="Rectangle 77"/>
            <p:cNvSpPr>
              <a:spLocks noChangeArrowheads="1"/>
            </p:cNvSpPr>
            <p:nvPr/>
          </p:nvSpPr>
          <p:spPr bwMode="auto">
            <a:xfrm>
              <a:off x="3219" y="3244"/>
              <a:ext cx="1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 i="1">
                  <a:solidFill>
                    <a:srgbClr val="000000"/>
                  </a:solidFill>
                </a:rPr>
                <a:t>ce</a:t>
              </a:r>
              <a:endParaRPr lang="en-US" altLang="en-US"/>
            </a:p>
          </p:txBody>
        </p:sp>
        <p:sp>
          <p:nvSpPr>
            <p:cNvPr id="9294" name="Rectangle 78"/>
            <p:cNvSpPr>
              <a:spLocks noChangeArrowheads="1"/>
            </p:cNvSpPr>
            <p:nvPr/>
          </p:nvSpPr>
          <p:spPr bwMode="auto">
            <a:xfrm>
              <a:off x="2940" y="3244"/>
              <a:ext cx="17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 i="1">
                  <a:solidFill>
                    <a:srgbClr val="000000"/>
                  </a:solidFill>
                </a:rPr>
                <a:t>bf</a:t>
              </a:r>
              <a:endParaRPr lang="en-US" altLang="en-US"/>
            </a:p>
          </p:txBody>
        </p:sp>
        <p:sp>
          <p:nvSpPr>
            <p:cNvPr id="9295" name="Rectangle 79"/>
            <p:cNvSpPr>
              <a:spLocks noChangeArrowheads="1"/>
            </p:cNvSpPr>
            <p:nvPr/>
          </p:nvSpPr>
          <p:spPr bwMode="auto">
            <a:xfrm>
              <a:off x="2679" y="3244"/>
              <a:ext cx="1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 i="1">
                  <a:solidFill>
                    <a:srgbClr val="000000"/>
                  </a:solidFill>
                </a:rPr>
                <a:t>ae</a:t>
              </a:r>
              <a:endParaRPr lang="en-US" altLang="en-US"/>
            </a:p>
          </p:txBody>
        </p:sp>
        <p:sp>
          <p:nvSpPr>
            <p:cNvPr id="9302" name="Rectangle 86"/>
            <p:cNvSpPr>
              <a:spLocks noChangeArrowheads="1"/>
            </p:cNvSpPr>
            <p:nvPr/>
          </p:nvSpPr>
          <p:spPr bwMode="auto">
            <a:xfrm>
              <a:off x="3370" y="3227"/>
              <a:ext cx="165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en-US"/>
            </a:p>
          </p:txBody>
        </p:sp>
        <p:sp>
          <p:nvSpPr>
            <p:cNvPr id="9303" name="Rectangle 87"/>
            <p:cNvSpPr>
              <a:spLocks noChangeArrowheads="1"/>
            </p:cNvSpPr>
            <p:nvPr/>
          </p:nvSpPr>
          <p:spPr bwMode="auto">
            <a:xfrm>
              <a:off x="2839" y="3227"/>
              <a:ext cx="165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en-US"/>
            </a:p>
          </p:txBody>
        </p:sp>
      </p:grpSp>
      <p:sp>
        <p:nvSpPr>
          <p:cNvPr id="9304" name="Rectangle 88"/>
          <p:cNvSpPr>
            <a:spLocks noChangeArrowheads="1"/>
          </p:cNvSpPr>
          <p:nvPr/>
        </p:nvSpPr>
        <p:spPr bwMode="auto">
          <a:xfrm>
            <a:off x="4021138" y="5122863"/>
            <a:ext cx="261937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endParaRPr lang="en-US" altLang="en-US"/>
          </a:p>
        </p:txBody>
      </p:sp>
      <p:grpSp>
        <p:nvGrpSpPr>
          <p:cNvPr id="9312" name="Group 96"/>
          <p:cNvGrpSpPr>
            <a:grpSpLocks/>
          </p:cNvGrpSpPr>
          <p:nvPr/>
        </p:nvGrpSpPr>
        <p:grpSpPr bwMode="auto">
          <a:xfrm>
            <a:off x="2540000" y="4972050"/>
            <a:ext cx="1558925" cy="711200"/>
            <a:chOff x="1600" y="3132"/>
            <a:chExt cx="982" cy="448"/>
          </a:xfrm>
        </p:grpSpPr>
        <p:sp>
          <p:nvSpPr>
            <p:cNvPr id="9288" name="Rectangle 72"/>
            <p:cNvSpPr>
              <a:spLocks noChangeArrowheads="1"/>
            </p:cNvSpPr>
            <p:nvPr/>
          </p:nvSpPr>
          <p:spPr bwMode="auto">
            <a:xfrm>
              <a:off x="1600" y="3174"/>
              <a:ext cx="13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 b="0">
                  <a:solidFill>
                    <a:srgbClr val="000000"/>
                  </a:solidFill>
                  <a:latin typeface="Symbol" panose="05050102010706020507" pitchFamily="18" charset="2"/>
                </a:rPr>
                <a:t>[</a:t>
              </a:r>
              <a:endParaRPr lang="en-US" altLang="en-US"/>
            </a:p>
          </p:txBody>
        </p:sp>
        <p:sp>
          <p:nvSpPr>
            <p:cNvPr id="9289" name="Rectangle 73"/>
            <p:cNvSpPr>
              <a:spLocks noChangeArrowheads="1"/>
            </p:cNvSpPr>
            <p:nvPr/>
          </p:nvSpPr>
          <p:spPr bwMode="auto">
            <a:xfrm>
              <a:off x="1940" y="3174"/>
              <a:ext cx="13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500" b="0">
                  <a:solidFill>
                    <a:srgbClr val="000000"/>
                  </a:solidFill>
                  <a:latin typeface="Symbol" panose="05050102010706020507" pitchFamily="18" charset="2"/>
                </a:rPr>
                <a:t>]</a:t>
              </a:r>
              <a:endParaRPr lang="en-US" altLang="en-US"/>
            </a:p>
          </p:txBody>
        </p:sp>
        <p:sp>
          <p:nvSpPr>
            <p:cNvPr id="9296" name="Rectangle 80"/>
            <p:cNvSpPr>
              <a:spLocks noChangeArrowheads="1"/>
            </p:cNvSpPr>
            <p:nvPr/>
          </p:nvSpPr>
          <p:spPr bwMode="auto">
            <a:xfrm>
              <a:off x="2351" y="3354"/>
              <a:ext cx="13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 i="1">
                  <a:solidFill>
                    <a:srgbClr val="000000"/>
                  </a:solidFill>
                </a:rPr>
                <a:t>d</a:t>
              </a:r>
              <a:endParaRPr lang="en-US" altLang="en-US"/>
            </a:p>
          </p:txBody>
        </p:sp>
        <p:sp>
          <p:nvSpPr>
            <p:cNvPr id="9297" name="Rectangle 81"/>
            <p:cNvSpPr>
              <a:spLocks noChangeArrowheads="1"/>
            </p:cNvSpPr>
            <p:nvPr/>
          </p:nvSpPr>
          <p:spPr bwMode="auto">
            <a:xfrm>
              <a:off x="2138" y="3354"/>
              <a:ext cx="13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 i="1">
                  <a:solidFill>
                    <a:srgbClr val="000000"/>
                  </a:solidFill>
                </a:rPr>
                <a:t>b</a:t>
              </a:r>
              <a:endParaRPr lang="en-US" altLang="en-US"/>
            </a:p>
          </p:txBody>
        </p:sp>
        <p:sp>
          <p:nvSpPr>
            <p:cNvPr id="9298" name="Rectangle 82"/>
            <p:cNvSpPr>
              <a:spLocks noChangeArrowheads="1"/>
            </p:cNvSpPr>
            <p:nvPr/>
          </p:nvSpPr>
          <p:spPr bwMode="auto">
            <a:xfrm>
              <a:off x="2360" y="3138"/>
              <a:ext cx="121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 i="1">
                  <a:solidFill>
                    <a:srgbClr val="000000"/>
                  </a:solidFill>
                </a:rPr>
                <a:t>c</a:t>
              </a:r>
              <a:endParaRPr lang="en-US" altLang="en-US"/>
            </a:p>
          </p:txBody>
        </p:sp>
        <p:sp>
          <p:nvSpPr>
            <p:cNvPr id="9299" name="Rectangle 83"/>
            <p:cNvSpPr>
              <a:spLocks noChangeArrowheads="1"/>
            </p:cNvSpPr>
            <p:nvPr/>
          </p:nvSpPr>
          <p:spPr bwMode="auto">
            <a:xfrm>
              <a:off x="2140" y="3138"/>
              <a:ext cx="13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 i="1">
                  <a:solidFill>
                    <a:srgbClr val="000000"/>
                  </a:solidFill>
                </a:rPr>
                <a:t>a</a:t>
              </a:r>
              <a:endParaRPr lang="en-US" altLang="en-US"/>
            </a:p>
          </p:txBody>
        </p:sp>
        <p:sp>
          <p:nvSpPr>
            <p:cNvPr id="9300" name="Rectangle 84"/>
            <p:cNvSpPr>
              <a:spLocks noChangeArrowheads="1"/>
            </p:cNvSpPr>
            <p:nvPr/>
          </p:nvSpPr>
          <p:spPr bwMode="auto">
            <a:xfrm>
              <a:off x="1865" y="3244"/>
              <a:ext cx="9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 i="1">
                  <a:solidFill>
                    <a:srgbClr val="000000"/>
                  </a:solidFill>
                </a:rPr>
                <a:t>f</a:t>
              </a:r>
              <a:endParaRPr lang="en-US" altLang="en-US"/>
            </a:p>
          </p:txBody>
        </p:sp>
        <p:sp>
          <p:nvSpPr>
            <p:cNvPr id="9301" name="Rectangle 85"/>
            <p:cNvSpPr>
              <a:spLocks noChangeArrowheads="1"/>
            </p:cNvSpPr>
            <p:nvPr/>
          </p:nvSpPr>
          <p:spPr bwMode="auto">
            <a:xfrm>
              <a:off x="1638" y="3244"/>
              <a:ext cx="121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 i="1">
                  <a:solidFill>
                    <a:srgbClr val="000000"/>
                  </a:solidFill>
                </a:rPr>
                <a:t>e</a:t>
              </a:r>
              <a:endParaRPr lang="en-US" altLang="en-US"/>
            </a:p>
          </p:txBody>
        </p:sp>
        <p:sp>
          <p:nvSpPr>
            <p:cNvPr id="9305" name="Rectangle 89"/>
            <p:cNvSpPr>
              <a:spLocks noChangeArrowheads="1"/>
            </p:cNvSpPr>
            <p:nvPr/>
          </p:nvSpPr>
          <p:spPr bwMode="auto">
            <a:xfrm>
              <a:off x="2441" y="3270"/>
              <a:ext cx="14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>
                  <a:solidFill>
                    <a:srgbClr val="000000"/>
                  </a:solidFill>
                  <a:latin typeface="Symbol" panose="05050102010706020507" pitchFamily="18" charset="2"/>
                </a:rPr>
                <a:t>ú</a:t>
              </a:r>
              <a:endParaRPr lang="en-US" altLang="en-US"/>
            </a:p>
          </p:txBody>
        </p:sp>
        <p:sp>
          <p:nvSpPr>
            <p:cNvPr id="9306" name="Rectangle 90"/>
            <p:cNvSpPr>
              <a:spLocks noChangeArrowheads="1"/>
            </p:cNvSpPr>
            <p:nvPr/>
          </p:nvSpPr>
          <p:spPr bwMode="auto">
            <a:xfrm>
              <a:off x="2441" y="3372"/>
              <a:ext cx="14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>
                  <a:solidFill>
                    <a:srgbClr val="000000"/>
                  </a:solidFill>
                  <a:latin typeface="Symbol" panose="05050102010706020507" pitchFamily="18" charset="2"/>
                </a:rPr>
                <a:t>û</a:t>
              </a:r>
              <a:endParaRPr lang="en-US" altLang="en-US"/>
            </a:p>
          </p:txBody>
        </p:sp>
        <p:sp>
          <p:nvSpPr>
            <p:cNvPr id="9307" name="Rectangle 91"/>
            <p:cNvSpPr>
              <a:spLocks noChangeArrowheads="1"/>
            </p:cNvSpPr>
            <p:nvPr/>
          </p:nvSpPr>
          <p:spPr bwMode="auto">
            <a:xfrm>
              <a:off x="2441" y="3132"/>
              <a:ext cx="14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>
                  <a:solidFill>
                    <a:srgbClr val="000000"/>
                  </a:solidFill>
                  <a:latin typeface="Symbol" panose="05050102010706020507" pitchFamily="18" charset="2"/>
                </a:rPr>
                <a:t>ù</a:t>
              </a:r>
              <a:endParaRPr lang="en-US" altLang="en-US"/>
            </a:p>
          </p:txBody>
        </p:sp>
        <p:sp>
          <p:nvSpPr>
            <p:cNvPr id="9308" name="Rectangle 92"/>
            <p:cNvSpPr>
              <a:spLocks noChangeArrowheads="1"/>
            </p:cNvSpPr>
            <p:nvPr/>
          </p:nvSpPr>
          <p:spPr bwMode="auto">
            <a:xfrm>
              <a:off x="2081" y="3270"/>
              <a:ext cx="14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>
                  <a:solidFill>
                    <a:srgbClr val="000000"/>
                  </a:solidFill>
                  <a:latin typeface="Symbol" panose="05050102010706020507" pitchFamily="18" charset="2"/>
                </a:rPr>
                <a:t>ê</a:t>
              </a:r>
              <a:endParaRPr lang="en-US" altLang="en-US"/>
            </a:p>
          </p:txBody>
        </p:sp>
        <p:sp>
          <p:nvSpPr>
            <p:cNvPr id="9309" name="Rectangle 93"/>
            <p:cNvSpPr>
              <a:spLocks noChangeArrowheads="1"/>
            </p:cNvSpPr>
            <p:nvPr/>
          </p:nvSpPr>
          <p:spPr bwMode="auto">
            <a:xfrm>
              <a:off x="2081" y="3372"/>
              <a:ext cx="14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>
                  <a:solidFill>
                    <a:srgbClr val="000000"/>
                  </a:solidFill>
                  <a:latin typeface="Symbol" panose="05050102010706020507" pitchFamily="18" charset="2"/>
                </a:rPr>
                <a:t>ë</a:t>
              </a:r>
              <a:endParaRPr lang="en-US" altLang="en-US"/>
            </a:p>
          </p:txBody>
        </p:sp>
        <p:sp>
          <p:nvSpPr>
            <p:cNvPr id="9310" name="Rectangle 94"/>
            <p:cNvSpPr>
              <a:spLocks noChangeArrowheads="1"/>
            </p:cNvSpPr>
            <p:nvPr/>
          </p:nvSpPr>
          <p:spPr bwMode="auto">
            <a:xfrm>
              <a:off x="2081" y="3132"/>
              <a:ext cx="141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>
                  <a:solidFill>
                    <a:srgbClr val="000000"/>
                  </a:solidFill>
                  <a:latin typeface="Symbol" panose="05050102010706020507" pitchFamily="18" charset="2"/>
                </a:rPr>
                <a:t>é</a:t>
              </a:r>
              <a:endParaRPr lang="en-US" altLang="en-US"/>
            </a:p>
          </p:txBody>
        </p:sp>
        <p:sp>
          <p:nvSpPr>
            <p:cNvPr id="9311" name="Rectangle 95"/>
            <p:cNvSpPr>
              <a:spLocks noChangeArrowheads="1"/>
            </p:cNvSpPr>
            <p:nvPr/>
          </p:nvSpPr>
          <p:spPr bwMode="auto">
            <a:xfrm>
              <a:off x="1991" y="3227"/>
              <a:ext cx="15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 b="0">
                  <a:solidFill>
                    <a:srgbClr val="000000"/>
                  </a:solidFill>
                  <a:latin typeface="Symbol" panose="05050102010706020507" pitchFamily="18" charset="2"/>
                </a:rPr>
                <a:t>·</a:t>
              </a:r>
              <a:endParaRPr lang="en-US" altLang="en-US"/>
            </a:p>
          </p:txBody>
        </p:sp>
      </p:grp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5943600" y="2514600"/>
            <a:ext cx="9144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858000" y="3962400"/>
            <a:ext cx="16764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7162800" y="5257800"/>
            <a:ext cx="16764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9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We’ll use the column-vector representation for a point.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Which implies that we use </a:t>
            </a:r>
            <a:r>
              <a:rPr lang="en-US" altLang="en-US" b="1" dirty="0">
                <a:solidFill>
                  <a:srgbClr val="0000FF"/>
                </a:solidFill>
              </a:rPr>
              <a:t>pre-multiplication</a:t>
            </a:r>
            <a:r>
              <a:rPr lang="en-US" altLang="en-US" dirty="0"/>
              <a:t> of the </a:t>
            </a:r>
            <a:r>
              <a:rPr lang="en-US" altLang="en-US" dirty="0" smtClean="0"/>
              <a:t>transformation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It </a:t>
            </a:r>
            <a:r>
              <a:rPr lang="en-US" altLang="en-US" dirty="0"/>
              <a:t>appears before the point to be transformed in the equation.</a:t>
            </a:r>
          </a:p>
          <a:p>
            <a:pPr lvl="1">
              <a:lnSpc>
                <a:spcPct val="15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15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/>
              <a:t>What if we needed to switch to the other convention?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en-US" dirty="0"/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753057"/>
              </p:ext>
            </p:extLst>
          </p:nvPr>
        </p:nvGraphicFramePr>
        <p:xfrm>
          <a:off x="3021806" y="4409364"/>
          <a:ext cx="3100388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3" imgW="1650960" imgH="457200" progId="Equation.3">
                  <p:embed/>
                </p:oleObj>
              </mc:Choice>
              <mc:Fallback>
                <p:oleObj name="Equation" r:id="rId3" imgW="1650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806" y="4409364"/>
                        <a:ext cx="3100388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dirty="0"/>
              <a:t>Matrix Math</a:t>
            </a:r>
          </a:p>
        </p:txBody>
      </p:sp>
    </p:spTree>
    <p:extLst>
      <p:ext uri="{BB962C8B-B14F-4D97-AF65-F5344CB8AC3E}">
        <p14:creationId xmlns:p14="http://schemas.microsoft.com/office/powerpoint/2010/main" val="228226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Translation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 sz="2000" dirty="0">
                <a:latin typeface="Arial" panose="020B0604020202020204" pitchFamily="34" charset="0"/>
              </a:rPr>
              <a:t>A translation moves all </a:t>
            </a:r>
            <a:r>
              <a:rPr lang="en-US" alt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points</a:t>
            </a:r>
            <a:r>
              <a:rPr lang="en-US" altLang="en-US" sz="2000" dirty="0">
                <a:latin typeface="Arial" panose="020B0604020202020204" pitchFamily="34" charset="0"/>
              </a:rPr>
              <a:t> in an object along the same straight-line path to new </a:t>
            </a:r>
            <a:r>
              <a:rPr lang="en-US" altLang="en-US" sz="2000" dirty="0">
                <a:solidFill>
                  <a:srgbClr val="FF3300"/>
                </a:solidFill>
                <a:latin typeface="Arial" panose="020B0604020202020204" pitchFamily="34" charset="0"/>
              </a:rPr>
              <a:t>positions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r>
              <a:rPr lang="en-US" altLang="en-US" sz="2000" dirty="0">
                <a:latin typeface="Arial" panose="020B0604020202020204" pitchFamily="34" charset="0"/>
              </a:rPr>
              <a:t>The path is represented by a vector, called the </a:t>
            </a:r>
            <a:r>
              <a:rPr lang="en-US" altLang="en-US" sz="2000" b="1" dirty="0">
                <a:solidFill>
                  <a:srgbClr val="C00000"/>
                </a:solidFill>
                <a:latin typeface="Arial" panose="020B0604020202020204" pitchFamily="34" charset="0"/>
              </a:rPr>
              <a:t>translation</a:t>
            </a:r>
            <a:r>
              <a:rPr lang="en-US" altLang="en-US" sz="2000" dirty="0">
                <a:latin typeface="Arial" panose="020B0604020202020204" pitchFamily="34" charset="0"/>
              </a:rPr>
              <a:t> or </a:t>
            </a: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shift vector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r>
              <a:rPr lang="en-US" altLang="en-US" sz="2000" dirty="0">
                <a:latin typeface="Arial" panose="020B0604020202020204" pitchFamily="34" charset="0"/>
              </a:rPr>
              <a:t>We can write the components:</a:t>
            </a:r>
          </a:p>
          <a:p>
            <a:pPr algn="ctr">
              <a:buFontTx/>
              <a:buNone/>
            </a:pPr>
            <a:r>
              <a:rPr lang="en-US" altLang="en-US" sz="2000" i="1" dirty="0" err="1">
                <a:solidFill>
                  <a:srgbClr val="FF3300"/>
                </a:solidFill>
                <a:latin typeface="Arial" panose="020B0604020202020204" pitchFamily="34" charset="0"/>
              </a:rPr>
              <a:t>p</a:t>
            </a:r>
            <a:r>
              <a:rPr lang="en-US" altLang="en-US" sz="2000" dirty="0" err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en-US" sz="2000" i="1" baseline="-25000" dirty="0" err="1">
                <a:solidFill>
                  <a:srgbClr val="FF3300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000" i="1" baseline="-25000" dirty="0">
                <a:solidFill>
                  <a:srgbClr val="66FF33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</a:rPr>
              <a:t>= </a:t>
            </a:r>
            <a:r>
              <a:rPr lang="en-US" altLang="en-US" sz="2000" i="1" dirty="0" err="1">
                <a:solidFill>
                  <a:schemeClr val="accent2"/>
                </a:solidFill>
                <a:latin typeface="Arial" panose="020B0604020202020204" pitchFamily="34" charset="0"/>
              </a:rPr>
              <a:t>p</a:t>
            </a:r>
            <a:r>
              <a:rPr lang="en-US" altLang="en-US" sz="2000" i="1" baseline="-25000" dirty="0" err="1">
                <a:solidFill>
                  <a:schemeClr val="accent2"/>
                </a:solidFill>
                <a:latin typeface="Arial" panose="020B0604020202020204" pitchFamily="34" charset="0"/>
              </a:rPr>
              <a:t>x</a:t>
            </a:r>
            <a:r>
              <a:rPr lang="en-US" altLang="en-US" sz="2000" i="1" baseline="-25000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</a:rPr>
              <a:t>+ </a:t>
            </a:r>
            <a:r>
              <a:rPr lang="en-US" altLang="en-US" b="1" dirty="0" err="1">
                <a:solidFill>
                  <a:srgbClr val="C00000"/>
                </a:solidFill>
                <a:latin typeface="Arial" panose="020B0604020202020204" pitchFamily="34" charset="0"/>
              </a:rPr>
              <a:t>t</a:t>
            </a:r>
            <a:r>
              <a:rPr lang="en-US" altLang="en-US" b="1" baseline="-25000" dirty="0" err="1">
                <a:solidFill>
                  <a:srgbClr val="C00000"/>
                </a:solidFill>
                <a:latin typeface="Arial" panose="020B0604020202020204" pitchFamily="34" charset="0"/>
              </a:rPr>
              <a:t>x</a:t>
            </a:r>
            <a:endParaRPr lang="en-US" altLang="en-US" b="1" baseline="-250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algn="ctr">
              <a:buFontTx/>
              <a:buNone/>
            </a:pPr>
            <a:r>
              <a:rPr lang="en-US" altLang="en-US" sz="2000" i="1" dirty="0" err="1">
                <a:solidFill>
                  <a:srgbClr val="FF3300"/>
                </a:solidFill>
                <a:latin typeface="Arial" panose="020B0604020202020204" pitchFamily="34" charset="0"/>
              </a:rPr>
              <a:t>p</a:t>
            </a:r>
            <a:r>
              <a:rPr lang="en-US" altLang="en-US" sz="2000" dirty="0" err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en-US" sz="2000" i="1" baseline="-25000" dirty="0" err="1">
                <a:solidFill>
                  <a:srgbClr val="FF3300"/>
                </a:solidFill>
                <a:latin typeface="Arial" panose="020B0604020202020204" pitchFamily="34" charset="0"/>
              </a:rPr>
              <a:t>y</a:t>
            </a:r>
            <a:r>
              <a:rPr lang="en-US" altLang="en-US" sz="2000" i="1" baseline="-25000" dirty="0">
                <a:solidFill>
                  <a:srgbClr val="66FF33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</a:rPr>
              <a:t>= </a:t>
            </a:r>
            <a:r>
              <a:rPr lang="en-US" altLang="en-US" sz="2000" i="1" dirty="0" err="1">
                <a:solidFill>
                  <a:schemeClr val="accent2"/>
                </a:solidFill>
                <a:latin typeface="Arial" panose="020B0604020202020204" pitchFamily="34" charset="0"/>
              </a:rPr>
              <a:t>p</a:t>
            </a:r>
            <a:r>
              <a:rPr lang="en-US" altLang="en-US" sz="2000" i="1" baseline="-25000" dirty="0" err="1">
                <a:solidFill>
                  <a:schemeClr val="accent2"/>
                </a:solidFill>
                <a:latin typeface="Arial" panose="020B0604020202020204" pitchFamily="34" charset="0"/>
              </a:rPr>
              <a:t>y</a:t>
            </a:r>
            <a:r>
              <a:rPr lang="en-US" altLang="en-US" sz="2000" i="1" baseline="-25000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</a:rPr>
              <a:t>+ </a:t>
            </a: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t</a:t>
            </a:r>
            <a:r>
              <a:rPr lang="en-US" altLang="en-US" b="1" baseline="-25000" dirty="0">
                <a:solidFill>
                  <a:srgbClr val="C00000"/>
                </a:solidFill>
                <a:latin typeface="Arial" panose="020B0604020202020204" pitchFamily="34" charset="0"/>
              </a:rPr>
              <a:t>y</a:t>
            </a:r>
            <a:r>
              <a:rPr lang="en-US" altLang="en-US" sz="2000" i="1" baseline="-25000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endParaRPr lang="en-US" altLang="en-US" sz="2000" i="1" baseline="-25000" dirty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r>
              <a:rPr lang="en-US" altLang="en-US" sz="2000" dirty="0">
                <a:latin typeface="Arial" panose="020B0604020202020204" pitchFamily="34" charset="0"/>
              </a:rPr>
              <a:t>or in matrix form:</a:t>
            </a:r>
          </a:p>
          <a:p>
            <a:pPr algn="ctr">
              <a:buFontTx/>
              <a:buNone/>
            </a:pPr>
            <a:r>
              <a:rPr lang="en-US" altLang="en-US" sz="2000" dirty="0">
                <a:solidFill>
                  <a:srgbClr val="FF3300"/>
                </a:solidFill>
                <a:latin typeface="Arial" panose="020B0604020202020204" pitchFamily="34" charset="0"/>
              </a:rPr>
              <a:t>P</a:t>
            </a:r>
            <a:r>
              <a:rPr lang="en-US" altLang="en-US" sz="2000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en-US" sz="2000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</a:rPr>
              <a:t>= </a:t>
            </a:r>
            <a:r>
              <a:rPr lang="en-US" alt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P</a:t>
            </a:r>
            <a:r>
              <a:rPr lang="en-US" altLang="en-US" sz="2000" dirty="0">
                <a:solidFill>
                  <a:srgbClr val="66FF33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</a:rPr>
              <a:t>+</a:t>
            </a:r>
            <a:r>
              <a:rPr lang="en-US" alt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T</a:t>
            </a:r>
          </a:p>
        </p:txBody>
      </p:sp>
      <p:grpSp>
        <p:nvGrpSpPr>
          <p:cNvPr id="11277" name="Group 13"/>
          <p:cNvGrpSpPr>
            <a:grpSpLocks/>
          </p:cNvGrpSpPr>
          <p:nvPr/>
        </p:nvGrpSpPr>
        <p:grpSpPr bwMode="auto">
          <a:xfrm>
            <a:off x="5619750" y="3240880"/>
            <a:ext cx="3276600" cy="2948316"/>
            <a:chOff x="3120" y="1200"/>
            <a:chExt cx="2064" cy="1920"/>
          </a:xfrm>
        </p:grpSpPr>
        <p:sp>
          <p:nvSpPr>
            <p:cNvPr id="11278" name="Line 14"/>
            <p:cNvSpPr>
              <a:spLocks noChangeShapeType="1"/>
            </p:cNvSpPr>
            <p:nvPr/>
          </p:nvSpPr>
          <p:spPr bwMode="auto">
            <a:xfrm>
              <a:off x="3120" y="1200"/>
              <a:ext cx="0" cy="19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9" name="Line 15"/>
            <p:cNvSpPr>
              <a:spLocks noChangeShapeType="1"/>
            </p:cNvSpPr>
            <p:nvPr/>
          </p:nvSpPr>
          <p:spPr bwMode="auto">
            <a:xfrm>
              <a:off x="3120" y="3120"/>
              <a:ext cx="20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80" name="Line 16"/>
          <p:cNvSpPr>
            <a:spLocks noChangeShapeType="1"/>
          </p:cNvSpPr>
          <p:nvPr/>
        </p:nvSpPr>
        <p:spPr bwMode="auto">
          <a:xfrm>
            <a:off x="5924550" y="3240880"/>
            <a:ext cx="0" cy="29483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6229350" y="3240880"/>
            <a:ext cx="0" cy="29483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6534150" y="3240880"/>
            <a:ext cx="0" cy="29483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>
            <a:off x="6838950" y="3240880"/>
            <a:ext cx="0" cy="29483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7143750" y="3240880"/>
            <a:ext cx="0" cy="29483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>
            <a:off x="7448550" y="3240880"/>
            <a:ext cx="0" cy="29483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>
            <a:off x="7753350" y="3240880"/>
            <a:ext cx="0" cy="29483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>
            <a:off x="8058150" y="3240880"/>
            <a:ext cx="0" cy="29483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>
            <a:off x="8362950" y="3240880"/>
            <a:ext cx="0" cy="29483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>
            <a:off x="8667750" y="3240880"/>
            <a:ext cx="0" cy="29483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>
            <a:off x="5619750" y="5934238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>
            <a:off x="5619750" y="5629438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>
            <a:off x="5619750" y="5324638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>
            <a:off x="5619750" y="5019838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>
            <a:off x="5619750" y="4715038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5619750" y="4410238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5619750" y="4105438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5619750" y="3800638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619750" y="3495838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9" name="Oval 35"/>
          <p:cNvSpPr>
            <a:spLocks noChangeAspect="1" noChangeArrowheads="1"/>
          </p:cNvSpPr>
          <p:nvPr/>
        </p:nvSpPr>
        <p:spPr bwMode="auto">
          <a:xfrm>
            <a:off x="6261100" y="5361714"/>
            <a:ext cx="228600" cy="221124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Oval 36"/>
          <p:cNvSpPr>
            <a:spLocks noChangeAspect="1" noChangeArrowheads="1"/>
          </p:cNvSpPr>
          <p:nvPr/>
        </p:nvSpPr>
        <p:spPr bwMode="auto">
          <a:xfrm>
            <a:off x="8091488" y="4142514"/>
            <a:ext cx="228600" cy="221124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01" name="Line 37"/>
          <p:cNvSpPr>
            <a:spLocks noChangeShapeType="1"/>
          </p:cNvSpPr>
          <p:nvPr/>
        </p:nvSpPr>
        <p:spPr bwMode="auto">
          <a:xfrm flipV="1">
            <a:off x="6381750" y="4277775"/>
            <a:ext cx="1828800" cy="1179326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313" name="Group 49"/>
          <p:cNvGrpSpPr>
            <a:grpSpLocks/>
          </p:cNvGrpSpPr>
          <p:nvPr/>
        </p:nvGrpSpPr>
        <p:grpSpPr bwMode="auto">
          <a:xfrm>
            <a:off x="6534150" y="5418439"/>
            <a:ext cx="1676400" cy="400785"/>
            <a:chOff x="3696" y="2599"/>
            <a:chExt cx="1056" cy="261"/>
          </a:xfrm>
        </p:grpSpPr>
        <p:sp>
          <p:nvSpPr>
            <p:cNvPr id="11302" name="Line 38"/>
            <p:cNvSpPr>
              <a:spLocks noChangeShapeType="1"/>
            </p:cNvSpPr>
            <p:nvPr/>
          </p:nvSpPr>
          <p:spPr bwMode="auto">
            <a:xfrm>
              <a:off x="3696" y="264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4" name="Text Box 40"/>
            <p:cNvSpPr txBox="1">
              <a:spLocks noChangeArrowheads="1"/>
            </p:cNvSpPr>
            <p:nvPr/>
          </p:nvSpPr>
          <p:spPr bwMode="auto">
            <a:xfrm>
              <a:off x="4069" y="2599"/>
              <a:ext cx="274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 </a:t>
              </a:r>
              <a:r>
                <a:rPr lang="en-US" altLang="en-US" sz="2000" b="1" dirty="0" err="1">
                  <a:solidFill>
                    <a:srgbClr val="C00000"/>
                  </a:solidFill>
                  <a:latin typeface="Arial" panose="020B0604020202020204" pitchFamily="34" charset="0"/>
                </a:rPr>
                <a:t>t</a:t>
              </a:r>
              <a:r>
                <a:rPr lang="en-US" altLang="en-US" sz="2000" b="1" baseline="-25000" dirty="0" err="1">
                  <a:solidFill>
                    <a:srgbClr val="C00000"/>
                  </a:solidFill>
                  <a:latin typeface="Arial" panose="020B0604020202020204" pitchFamily="34" charset="0"/>
                </a:rPr>
                <a:t>x</a:t>
              </a:r>
              <a:endParaRPr lang="en-US" altLang="en-US" sz="2000" b="1" baseline="-25000" dirty="0">
                <a:solidFill>
                  <a:srgbClr val="C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314" name="Group 50"/>
          <p:cNvGrpSpPr>
            <a:grpSpLocks/>
          </p:cNvGrpSpPr>
          <p:nvPr/>
        </p:nvGrpSpPr>
        <p:grpSpPr bwMode="auto">
          <a:xfrm>
            <a:off x="8210570" y="4426437"/>
            <a:ext cx="569914" cy="958202"/>
            <a:chOff x="4752" y="1968"/>
            <a:chExt cx="359" cy="624"/>
          </a:xfrm>
        </p:grpSpPr>
        <p:sp>
          <p:nvSpPr>
            <p:cNvPr id="11303" name="Line 39"/>
            <p:cNvSpPr>
              <a:spLocks noChangeShapeType="1"/>
            </p:cNvSpPr>
            <p:nvPr/>
          </p:nvSpPr>
          <p:spPr bwMode="auto">
            <a:xfrm flipV="1">
              <a:off x="4752" y="196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5" name="Text Box 41"/>
            <p:cNvSpPr txBox="1">
              <a:spLocks noChangeArrowheads="1"/>
            </p:cNvSpPr>
            <p:nvPr/>
          </p:nvSpPr>
          <p:spPr bwMode="auto">
            <a:xfrm>
              <a:off x="4762" y="2167"/>
              <a:ext cx="3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latin typeface="Arial" panose="020B0604020202020204" pitchFamily="34" charset="0"/>
                </a:rPr>
                <a:t> </a:t>
              </a:r>
              <a:r>
                <a:rPr lang="en-US" altLang="en-US" sz="2000" b="1" dirty="0" smtClean="0">
                  <a:solidFill>
                    <a:srgbClr val="C00000"/>
                  </a:solidFill>
                  <a:latin typeface="Arial" panose="020B0604020202020204" pitchFamily="34" charset="0"/>
                </a:rPr>
                <a:t>t</a:t>
              </a:r>
              <a:r>
                <a:rPr lang="en-US" altLang="en-US" sz="2000" b="1" baseline="-25000" dirty="0">
                  <a:solidFill>
                    <a:srgbClr val="C00000"/>
                  </a:solidFill>
                  <a:latin typeface="Arial" panose="020B0604020202020204" pitchFamily="34" charset="0"/>
                </a:rPr>
                <a:t>y</a:t>
              </a:r>
              <a:r>
                <a:rPr lang="en-US" altLang="en-US" sz="2000" i="1" baseline="-25000" dirty="0" smtClean="0">
                  <a:solidFill>
                    <a:schemeClr val="accent2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2000" dirty="0" smtClean="0">
                  <a:latin typeface="Arial" panose="020B0604020202020204" pitchFamily="34" charset="0"/>
                </a:rPr>
                <a:t> 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</p:grpSp>
      <p:sp>
        <p:nvSpPr>
          <p:cNvPr id="11306" name="AutoShape 42"/>
          <p:cNvSpPr>
            <a:spLocks noChangeArrowheads="1"/>
          </p:cNvSpPr>
          <p:nvPr/>
        </p:nvSpPr>
        <p:spPr bwMode="auto">
          <a:xfrm>
            <a:off x="1600200" y="5292725"/>
            <a:ext cx="457200" cy="914400"/>
          </a:xfrm>
          <a:prstGeom prst="bracketPair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7" name="Text Box 43"/>
          <p:cNvSpPr txBox="1">
            <a:spLocks noChangeArrowheads="1"/>
          </p:cNvSpPr>
          <p:nvPr/>
        </p:nvSpPr>
        <p:spPr bwMode="auto">
          <a:xfrm>
            <a:off x="1676400" y="5257800"/>
            <a:ext cx="438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x’</a:t>
            </a:r>
          </a:p>
          <a:p>
            <a:r>
              <a:rPr lang="en-US" altLang="en-US">
                <a:solidFill>
                  <a:srgbClr val="FF3300"/>
                </a:solidFill>
              </a:rPr>
              <a:t>y’</a:t>
            </a:r>
          </a:p>
        </p:txBody>
      </p:sp>
      <p:sp>
        <p:nvSpPr>
          <p:cNvPr id="11308" name="AutoShape 44"/>
          <p:cNvSpPr>
            <a:spLocks noChangeArrowheads="1"/>
          </p:cNvSpPr>
          <p:nvPr/>
        </p:nvSpPr>
        <p:spPr bwMode="auto">
          <a:xfrm>
            <a:off x="2514600" y="5307678"/>
            <a:ext cx="457200" cy="884494"/>
          </a:xfrm>
          <a:prstGeom prst="bracketPair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9" name="Text Box 45"/>
          <p:cNvSpPr txBox="1">
            <a:spLocks noChangeArrowheads="1"/>
          </p:cNvSpPr>
          <p:nvPr/>
        </p:nvSpPr>
        <p:spPr bwMode="auto">
          <a:xfrm>
            <a:off x="2590800" y="5257800"/>
            <a:ext cx="336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x</a:t>
            </a:r>
          </a:p>
          <a:p>
            <a:r>
              <a:rPr lang="en-US" altLang="en-US">
                <a:solidFill>
                  <a:schemeClr val="accent2"/>
                </a:solidFill>
              </a:rPr>
              <a:t>y</a:t>
            </a:r>
          </a:p>
        </p:txBody>
      </p:sp>
      <p:sp>
        <p:nvSpPr>
          <p:cNvPr id="11310" name="AutoShape 46"/>
          <p:cNvSpPr>
            <a:spLocks noChangeArrowheads="1"/>
          </p:cNvSpPr>
          <p:nvPr/>
        </p:nvSpPr>
        <p:spPr bwMode="auto">
          <a:xfrm>
            <a:off x="3352800" y="5292725"/>
            <a:ext cx="457200" cy="914400"/>
          </a:xfrm>
          <a:prstGeom prst="bracketPair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1" name="Text Box 47"/>
          <p:cNvSpPr txBox="1">
            <a:spLocks noChangeArrowheads="1"/>
          </p:cNvSpPr>
          <p:nvPr/>
        </p:nvSpPr>
        <p:spPr bwMode="auto">
          <a:xfrm>
            <a:off x="3401704" y="5372078"/>
            <a:ext cx="41229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000" b="1" i="1" dirty="0" err="1">
                <a:solidFill>
                  <a:srgbClr val="C00000"/>
                </a:solidFill>
                <a:latin typeface="Arial" panose="020B0604020202020204" pitchFamily="34" charset="0"/>
              </a:rPr>
              <a:t>t</a:t>
            </a:r>
            <a:r>
              <a:rPr lang="en-US" altLang="en-US" sz="2000" b="1" i="1" baseline="-25000" dirty="0" err="1">
                <a:solidFill>
                  <a:srgbClr val="C00000"/>
                </a:solidFill>
                <a:latin typeface="Arial" panose="020B0604020202020204" pitchFamily="34" charset="0"/>
              </a:rPr>
              <a:t>x</a:t>
            </a:r>
            <a:endParaRPr lang="en-US" altLang="en-US" sz="2000" b="1" i="1" baseline="-250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000" b="1" i="1" dirty="0">
                <a:solidFill>
                  <a:srgbClr val="C00000"/>
                </a:solidFill>
                <a:latin typeface="Arial" panose="020B0604020202020204" pitchFamily="34" charset="0"/>
              </a:rPr>
              <a:t>t</a:t>
            </a:r>
            <a:r>
              <a:rPr lang="en-US" altLang="en-US" sz="2000" b="1" i="1" baseline="-25000" dirty="0">
                <a:solidFill>
                  <a:srgbClr val="C00000"/>
                </a:solidFill>
                <a:latin typeface="Arial" panose="020B0604020202020204" pitchFamily="34" charset="0"/>
              </a:rPr>
              <a:t>y 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11312" name="Text Box 48"/>
          <p:cNvSpPr txBox="1">
            <a:spLocks noChangeArrowheads="1"/>
          </p:cNvSpPr>
          <p:nvPr/>
        </p:nvSpPr>
        <p:spPr bwMode="auto">
          <a:xfrm>
            <a:off x="2133600" y="55626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=         +</a:t>
            </a:r>
          </a:p>
        </p:txBody>
      </p:sp>
      <p:grpSp>
        <p:nvGrpSpPr>
          <p:cNvPr id="11320" name="Group 56"/>
          <p:cNvGrpSpPr>
            <a:grpSpLocks/>
          </p:cNvGrpSpPr>
          <p:nvPr/>
        </p:nvGrpSpPr>
        <p:grpSpPr bwMode="auto">
          <a:xfrm>
            <a:off x="5984888" y="3759614"/>
            <a:ext cx="3081344" cy="2080712"/>
            <a:chOff x="3350" y="1536"/>
            <a:chExt cx="1941" cy="1355"/>
          </a:xfrm>
        </p:grpSpPr>
        <p:grpSp>
          <p:nvGrpSpPr>
            <p:cNvPr id="11318" name="Group 54"/>
            <p:cNvGrpSpPr>
              <a:grpSpLocks/>
            </p:cNvGrpSpPr>
            <p:nvPr/>
          </p:nvGrpSpPr>
          <p:grpSpPr bwMode="auto">
            <a:xfrm>
              <a:off x="3350" y="2160"/>
              <a:ext cx="1941" cy="731"/>
              <a:chOff x="3350" y="2160"/>
              <a:chExt cx="1941" cy="731"/>
            </a:xfrm>
          </p:grpSpPr>
          <p:sp>
            <p:nvSpPr>
              <p:cNvPr id="11315" name="Text Box 51"/>
              <p:cNvSpPr txBox="1">
                <a:spLocks noChangeArrowheads="1"/>
              </p:cNvSpPr>
              <p:nvPr/>
            </p:nvSpPr>
            <p:spPr bwMode="auto">
              <a:xfrm>
                <a:off x="3350" y="2679"/>
                <a:ext cx="39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(2, 2)</a:t>
                </a:r>
              </a:p>
            </p:txBody>
          </p:sp>
          <p:sp>
            <p:nvSpPr>
              <p:cNvPr id="11316" name="Text Box 52"/>
              <p:cNvSpPr txBox="1">
                <a:spLocks noChangeArrowheads="1"/>
              </p:cNvSpPr>
              <p:nvPr/>
            </p:nvSpPr>
            <p:spPr bwMode="auto">
              <a:xfrm>
                <a:off x="4278" y="2619"/>
                <a:ext cx="345" cy="2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 dirty="0"/>
                  <a:t>= 6</a:t>
                </a:r>
              </a:p>
            </p:txBody>
          </p:sp>
          <p:sp>
            <p:nvSpPr>
              <p:cNvPr id="11317" name="Text Box 53"/>
              <p:cNvSpPr txBox="1">
                <a:spLocks noChangeArrowheads="1"/>
              </p:cNvSpPr>
              <p:nvPr/>
            </p:nvSpPr>
            <p:spPr bwMode="auto">
              <a:xfrm>
                <a:off x="4991" y="2160"/>
                <a:ext cx="300" cy="2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 dirty="0"/>
                  <a:t>=4</a:t>
                </a:r>
                <a:endParaRPr lang="en-US" altLang="en-US" sz="1600" b="1" dirty="0"/>
              </a:p>
            </p:txBody>
          </p:sp>
        </p:grpSp>
        <p:sp>
          <p:nvSpPr>
            <p:cNvPr id="11319" name="Text Box 55"/>
            <p:cNvSpPr txBox="1">
              <a:spLocks noChangeArrowheads="1"/>
            </p:cNvSpPr>
            <p:nvPr/>
          </p:nvSpPr>
          <p:spPr bwMode="auto">
            <a:xfrm>
              <a:off x="4704" y="153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601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9" grpId="0" animBg="1"/>
      <p:bldP spid="11300" grpId="0" animBg="1"/>
      <p:bldP spid="1130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8" name="Oval 40"/>
          <p:cNvSpPr>
            <a:spLocks noChangeAspect="1" noChangeArrowheads="1"/>
          </p:cNvSpPr>
          <p:nvPr/>
        </p:nvSpPr>
        <p:spPr bwMode="auto">
          <a:xfrm>
            <a:off x="4517091" y="455407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7" name="Oval 39"/>
          <p:cNvSpPr>
            <a:spLocks noChangeAspect="1" noChangeArrowheads="1"/>
          </p:cNvSpPr>
          <p:nvPr/>
        </p:nvSpPr>
        <p:spPr bwMode="auto">
          <a:xfrm>
            <a:off x="4136091" y="424927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6" name="Oval 38"/>
          <p:cNvSpPr>
            <a:spLocks noChangeAspect="1" noChangeArrowheads="1"/>
          </p:cNvSpPr>
          <p:nvPr/>
        </p:nvSpPr>
        <p:spPr bwMode="auto">
          <a:xfrm>
            <a:off x="4898091" y="501127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Rotation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dirty="0"/>
              <a:t>A rotation repositions all points in an object along a circular path in the plane centered at the pivot point.</a:t>
            </a:r>
          </a:p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dirty="0"/>
              <a:t>First, we’ll assume the pivot is at the origin.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grpSp>
        <p:nvGrpSpPr>
          <p:cNvPr id="12293" name="Group 5"/>
          <p:cNvGrpSpPr>
            <a:grpSpLocks/>
          </p:cNvGrpSpPr>
          <p:nvPr/>
        </p:nvGrpSpPr>
        <p:grpSpPr bwMode="auto">
          <a:xfrm>
            <a:off x="2993091" y="3411070"/>
            <a:ext cx="3276600" cy="3048000"/>
            <a:chOff x="3120" y="1200"/>
            <a:chExt cx="2064" cy="1920"/>
          </a:xfrm>
        </p:grpSpPr>
        <p:grpSp>
          <p:nvGrpSpPr>
            <p:cNvPr id="12294" name="Group 6"/>
            <p:cNvGrpSpPr>
              <a:grpSpLocks/>
            </p:cNvGrpSpPr>
            <p:nvPr/>
          </p:nvGrpSpPr>
          <p:grpSpPr bwMode="auto">
            <a:xfrm>
              <a:off x="3120" y="1200"/>
              <a:ext cx="2064" cy="1920"/>
              <a:chOff x="3120" y="1200"/>
              <a:chExt cx="2064" cy="1920"/>
            </a:xfrm>
          </p:grpSpPr>
          <p:sp>
            <p:nvSpPr>
              <p:cNvPr id="12295" name="Line 7"/>
              <p:cNvSpPr>
                <a:spLocks noChangeShapeType="1"/>
              </p:cNvSpPr>
              <p:nvPr/>
            </p:nvSpPr>
            <p:spPr bwMode="auto">
              <a:xfrm>
                <a:off x="3120" y="1200"/>
                <a:ext cx="0" cy="19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6" name="Line 8"/>
              <p:cNvSpPr>
                <a:spLocks noChangeShapeType="1"/>
              </p:cNvSpPr>
              <p:nvPr/>
            </p:nvSpPr>
            <p:spPr bwMode="auto">
              <a:xfrm>
                <a:off x="3120" y="312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>
              <a:off x="3312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Line 10"/>
            <p:cNvSpPr>
              <a:spLocks noChangeShapeType="1"/>
            </p:cNvSpPr>
            <p:nvPr/>
          </p:nvSpPr>
          <p:spPr bwMode="auto">
            <a:xfrm>
              <a:off x="3504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>
              <a:off x="3696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Line 12"/>
            <p:cNvSpPr>
              <a:spLocks noChangeShapeType="1"/>
            </p:cNvSpPr>
            <p:nvPr/>
          </p:nvSpPr>
          <p:spPr bwMode="auto">
            <a:xfrm>
              <a:off x="3888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4080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Line 14"/>
            <p:cNvSpPr>
              <a:spLocks noChangeShapeType="1"/>
            </p:cNvSpPr>
            <p:nvPr/>
          </p:nvSpPr>
          <p:spPr bwMode="auto">
            <a:xfrm>
              <a:off x="4272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3" name="Line 15"/>
            <p:cNvSpPr>
              <a:spLocks noChangeShapeType="1"/>
            </p:cNvSpPr>
            <p:nvPr/>
          </p:nvSpPr>
          <p:spPr bwMode="auto">
            <a:xfrm>
              <a:off x="4464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Line 16"/>
            <p:cNvSpPr>
              <a:spLocks noChangeShapeType="1"/>
            </p:cNvSpPr>
            <p:nvPr/>
          </p:nvSpPr>
          <p:spPr bwMode="auto">
            <a:xfrm>
              <a:off x="4656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>
              <a:off x="4848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>
              <a:off x="5040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>
              <a:off x="3120" y="292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Line 20"/>
            <p:cNvSpPr>
              <a:spLocks noChangeShapeType="1"/>
            </p:cNvSpPr>
            <p:nvPr/>
          </p:nvSpPr>
          <p:spPr bwMode="auto">
            <a:xfrm>
              <a:off x="3120" y="273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Line 21"/>
            <p:cNvSpPr>
              <a:spLocks noChangeShapeType="1"/>
            </p:cNvSpPr>
            <p:nvPr/>
          </p:nvSpPr>
          <p:spPr bwMode="auto">
            <a:xfrm>
              <a:off x="3120" y="2544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Line 22"/>
            <p:cNvSpPr>
              <a:spLocks noChangeShapeType="1"/>
            </p:cNvSpPr>
            <p:nvPr/>
          </p:nvSpPr>
          <p:spPr bwMode="auto">
            <a:xfrm>
              <a:off x="3120" y="2352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Line 23"/>
            <p:cNvSpPr>
              <a:spLocks noChangeShapeType="1"/>
            </p:cNvSpPr>
            <p:nvPr/>
          </p:nvSpPr>
          <p:spPr bwMode="auto">
            <a:xfrm>
              <a:off x="3120" y="2160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24"/>
            <p:cNvSpPr>
              <a:spLocks noChangeShapeType="1"/>
            </p:cNvSpPr>
            <p:nvPr/>
          </p:nvSpPr>
          <p:spPr bwMode="auto">
            <a:xfrm>
              <a:off x="3120" y="196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Line 25"/>
            <p:cNvSpPr>
              <a:spLocks noChangeShapeType="1"/>
            </p:cNvSpPr>
            <p:nvPr/>
          </p:nvSpPr>
          <p:spPr bwMode="auto">
            <a:xfrm>
              <a:off x="3120" y="177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4" name="Line 26"/>
            <p:cNvSpPr>
              <a:spLocks noChangeShapeType="1"/>
            </p:cNvSpPr>
            <p:nvPr/>
          </p:nvSpPr>
          <p:spPr bwMode="auto">
            <a:xfrm>
              <a:off x="3120" y="1584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Line 27"/>
            <p:cNvSpPr>
              <a:spLocks noChangeShapeType="1"/>
            </p:cNvSpPr>
            <p:nvPr/>
          </p:nvSpPr>
          <p:spPr bwMode="auto">
            <a:xfrm>
              <a:off x="3120" y="1392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16" name="Oval 28"/>
          <p:cNvSpPr>
            <a:spLocks noChangeAspect="1" noChangeArrowheads="1"/>
          </p:cNvSpPr>
          <p:nvPr/>
        </p:nvSpPr>
        <p:spPr bwMode="auto">
          <a:xfrm>
            <a:off x="5158441" y="5578008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Oval 29"/>
          <p:cNvSpPr>
            <a:spLocks noChangeAspect="1" noChangeArrowheads="1"/>
          </p:cNvSpPr>
          <p:nvPr/>
        </p:nvSpPr>
        <p:spPr bwMode="auto">
          <a:xfrm>
            <a:off x="3636029" y="4054008"/>
            <a:ext cx="228600" cy="2286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4747279" y="4568358"/>
            <a:ext cx="303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</a:t>
            </a:r>
            <a:endParaRPr lang="en-US" altLang="en-US" sz="1800">
              <a:solidFill>
                <a:srgbClr val="00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321" name="Freeform 33"/>
          <p:cNvSpPr>
            <a:spLocks/>
          </p:cNvSpPr>
          <p:nvPr/>
        </p:nvSpPr>
        <p:spPr bwMode="auto">
          <a:xfrm>
            <a:off x="3761441" y="4166720"/>
            <a:ext cx="1524000" cy="1547813"/>
          </a:xfrm>
          <a:custGeom>
            <a:avLst/>
            <a:gdLst>
              <a:gd name="T0" fmla="*/ 960 w 960"/>
              <a:gd name="T1" fmla="*/ 975 h 975"/>
              <a:gd name="T2" fmla="*/ 572 w 960"/>
              <a:gd name="T3" fmla="*/ 340 h 975"/>
              <a:gd name="T4" fmla="*/ 0 w 960"/>
              <a:gd name="T5" fmla="*/ 0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975">
                <a:moveTo>
                  <a:pt x="960" y="975"/>
                </a:moveTo>
                <a:cubicBezTo>
                  <a:pt x="938" y="805"/>
                  <a:pt x="775" y="525"/>
                  <a:pt x="572" y="340"/>
                </a:cubicBezTo>
                <a:cubicBezTo>
                  <a:pt x="369" y="155"/>
                  <a:pt x="184" y="45"/>
                  <a:pt x="0" y="0"/>
                </a:cubicBezTo>
              </a:path>
            </a:pathLst>
          </a:cu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2" name="Line 34"/>
          <p:cNvSpPr>
            <a:spLocks noChangeShapeType="1"/>
          </p:cNvSpPr>
          <p:nvPr/>
        </p:nvSpPr>
        <p:spPr bwMode="auto">
          <a:xfrm flipV="1">
            <a:off x="2993091" y="5697070"/>
            <a:ext cx="2286000" cy="7620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3" name="Line 35"/>
          <p:cNvSpPr>
            <a:spLocks noChangeShapeType="1"/>
          </p:cNvSpPr>
          <p:nvPr/>
        </p:nvSpPr>
        <p:spPr bwMode="auto">
          <a:xfrm flipV="1">
            <a:off x="2993091" y="4173070"/>
            <a:ext cx="762000" cy="22860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4" name="Text Box 36"/>
          <p:cNvSpPr txBox="1">
            <a:spLocks noChangeArrowheads="1"/>
          </p:cNvSpPr>
          <p:nvPr/>
        </p:nvSpPr>
        <p:spPr bwMode="auto">
          <a:xfrm>
            <a:off x="5126691" y="5204945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accent2"/>
                </a:solidFill>
              </a:rPr>
              <a:t>P</a:t>
            </a:r>
          </a:p>
        </p:txBody>
      </p:sp>
      <p:sp>
        <p:nvSpPr>
          <p:cNvPr id="12325" name="Text Box 37"/>
          <p:cNvSpPr txBox="1">
            <a:spLocks noChangeArrowheads="1"/>
          </p:cNvSpPr>
          <p:nvPr/>
        </p:nvSpPr>
        <p:spPr bwMode="auto">
          <a:xfrm>
            <a:off x="3526491" y="3639670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P’</a:t>
            </a:r>
          </a:p>
        </p:txBody>
      </p:sp>
    </p:spTree>
    <p:extLst>
      <p:ext uri="{BB962C8B-B14F-4D97-AF65-F5344CB8AC3E}">
        <p14:creationId xmlns:p14="http://schemas.microsoft.com/office/powerpoint/2010/main" val="343574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8" grpId="0" animBg="1"/>
      <p:bldP spid="12327" grpId="0" animBg="1"/>
      <p:bldP spid="12326" grpId="0" animBg="1"/>
      <p:bldP spid="12316" grpId="0" animBg="1"/>
      <p:bldP spid="123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96702" y="1213318"/>
            <a:ext cx="44196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 b="0" dirty="0">
                <a:latin typeface="+mn-lt"/>
              </a:rPr>
              <a:t>Review Trigonometry</a:t>
            </a:r>
          </a:p>
          <a:p>
            <a:pPr>
              <a:spcBef>
                <a:spcPct val="20000"/>
              </a:spcBef>
            </a:pPr>
            <a:r>
              <a:rPr lang="en-US" altLang="en-US" sz="2000" b="0" dirty="0">
                <a:latin typeface="+mn-lt"/>
              </a:rPr>
              <a:t>  	=&gt; cos </a:t>
            </a:r>
            <a:r>
              <a:rPr lang="en-US" altLang="en-US" sz="2000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 = x/</a:t>
            </a:r>
            <a:r>
              <a:rPr lang="en-US" altLang="en-US" sz="20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r , </a:t>
            </a:r>
            <a:r>
              <a:rPr lang="en-US" altLang="en-US" sz="2000" b="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sin </a:t>
            </a:r>
            <a:r>
              <a:rPr lang="en-US" altLang="en-US" sz="2000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en-US" sz="2000" b="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sz="2000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en-US" sz="2000" b="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en-US" altLang="en-US" sz="20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sz="2000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 = r. </a:t>
            </a:r>
            <a:r>
              <a:rPr lang="en-US" altLang="en-US" sz="2000" b="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en-US" sz="2000" b="0" dirty="0">
                <a:latin typeface="+mn-lt"/>
              </a:rPr>
              <a:t>os </a:t>
            </a:r>
            <a:r>
              <a:rPr lang="en-US" altLang="en-US" sz="2000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, y = </a:t>
            </a:r>
            <a:r>
              <a:rPr lang="en-US" altLang="en-US" sz="2000" dirty="0" err="1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r.</a:t>
            </a:r>
            <a:r>
              <a:rPr lang="en-US" altLang="en-US" sz="2000" b="0" dirty="0" err="1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sin</a:t>
            </a:r>
            <a:r>
              <a:rPr lang="en-US" altLang="en-US" sz="2000" b="0" dirty="0"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+mn-lt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</a:p>
          <a:p>
            <a:pPr lvl="1">
              <a:spcBef>
                <a:spcPct val="20000"/>
              </a:spcBef>
              <a:buFontTx/>
              <a:buChar char="•"/>
            </a:pPr>
            <a:endParaRPr lang="en-US" altLang="en-US" sz="2000" b="0" dirty="0">
              <a:latin typeface="+mn-lt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5486400" y="1098551"/>
            <a:ext cx="3276600" cy="3048000"/>
            <a:chOff x="3120" y="1200"/>
            <a:chExt cx="2064" cy="1920"/>
          </a:xfrm>
        </p:grpSpPr>
        <p:grpSp>
          <p:nvGrpSpPr>
            <p:cNvPr id="13317" name="Group 5"/>
            <p:cNvGrpSpPr>
              <a:grpSpLocks/>
            </p:cNvGrpSpPr>
            <p:nvPr/>
          </p:nvGrpSpPr>
          <p:grpSpPr bwMode="auto">
            <a:xfrm>
              <a:off x="3120" y="1200"/>
              <a:ext cx="2064" cy="1920"/>
              <a:chOff x="3120" y="1200"/>
              <a:chExt cx="2064" cy="1920"/>
            </a:xfrm>
          </p:grpSpPr>
          <p:sp>
            <p:nvSpPr>
              <p:cNvPr id="13318" name="Line 6"/>
              <p:cNvSpPr>
                <a:spLocks noChangeShapeType="1"/>
              </p:cNvSpPr>
              <p:nvPr/>
            </p:nvSpPr>
            <p:spPr bwMode="auto">
              <a:xfrm>
                <a:off x="3120" y="1200"/>
                <a:ext cx="0" cy="1920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3319" name="Line 7"/>
              <p:cNvSpPr>
                <a:spLocks noChangeShapeType="1"/>
              </p:cNvSpPr>
              <p:nvPr/>
            </p:nvSpPr>
            <p:spPr bwMode="auto">
              <a:xfrm>
                <a:off x="3120" y="312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3312" y="1200"/>
              <a:ext cx="0" cy="1920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3504" y="1200"/>
              <a:ext cx="0" cy="1920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>
              <a:off x="3696" y="1200"/>
              <a:ext cx="0" cy="1920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>
              <a:off x="3888" y="1200"/>
              <a:ext cx="0" cy="1920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13324" name="Line 12"/>
            <p:cNvSpPr>
              <a:spLocks noChangeShapeType="1"/>
            </p:cNvSpPr>
            <p:nvPr/>
          </p:nvSpPr>
          <p:spPr bwMode="auto">
            <a:xfrm>
              <a:off x="4080" y="1200"/>
              <a:ext cx="0" cy="1920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13325" name="Line 13"/>
            <p:cNvSpPr>
              <a:spLocks noChangeShapeType="1"/>
            </p:cNvSpPr>
            <p:nvPr/>
          </p:nvSpPr>
          <p:spPr bwMode="auto">
            <a:xfrm>
              <a:off x="4272" y="1200"/>
              <a:ext cx="0" cy="1920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>
              <a:off x="4464" y="1200"/>
              <a:ext cx="0" cy="1920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>
              <a:off x="4656" y="1200"/>
              <a:ext cx="0" cy="1920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>
              <a:off x="4848" y="1200"/>
              <a:ext cx="0" cy="1920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>
              <a:off x="5040" y="1200"/>
              <a:ext cx="0" cy="1920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>
              <a:off x="3120" y="2928"/>
              <a:ext cx="2064" cy="0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>
              <a:off x="3120" y="2736"/>
              <a:ext cx="2064" cy="0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>
              <a:off x="3120" y="2544"/>
              <a:ext cx="2064" cy="0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13333" name="Line 21"/>
            <p:cNvSpPr>
              <a:spLocks noChangeShapeType="1"/>
            </p:cNvSpPr>
            <p:nvPr/>
          </p:nvSpPr>
          <p:spPr bwMode="auto">
            <a:xfrm>
              <a:off x="3120" y="2352"/>
              <a:ext cx="2064" cy="0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13334" name="Line 22"/>
            <p:cNvSpPr>
              <a:spLocks noChangeShapeType="1"/>
            </p:cNvSpPr>
            <p:nvPr/>
          </p:nvSpPr>
          <p:spPr bwMode="auto">
            <a:xfrm>
              <a:off x="3120" y="2160"/>
              <a:ext cx="2064" cy="0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13335" name="Line 23"/>
            <p:cNvSpPr>
              <a:spLocks noChangeShapeType="1"/>
            </p:cNvSpPr>
            <p:nvPr/>
          </p:nvSpPr>
          <p:spPr bwMode="auto">
            <a:xfrm>
              <a:off x="3120" y="1968"/>
              <a:ext cx="2064" cy="0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13336" name="Line 24"/>
            <p:cNvSpPr>
              <a:spLocks noChangeShapeType="1"/>
            </p:cNvSpPr>
            <p:nvPr/>
          </p:nvSpPr>
          <p:spPr bwMode="auto">
            <a:xfrm>
              <a:off x="3120" y="1776"/>
              <a:ext cx="2064" cy="0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13337" name="Line 25"/>
            <p:cNvSpPr>
              <a:spLocks noChangeShapeType="1"/>
            </p:cNvSpPr>
            <p:nvPr/>
          </p:nvSpPr>
          <p:spPr bwMode="auto">
            <a:xfrm>
              <a:off x="3120" y="1584"/>
              <a:ext cx="2064" cy="0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13338" name="Line 26"/>
            <p:cNvSpPr>
              <a:spLocks noChangeShapeType="1"/>
            </p:cNvSpPr>
            <p:nvPr/>
          </p:nvSpPr>
          <p:spPr bwMode="auto">
            <a:xfrm>
              <a:off x="3120" y="1392"/>
              <a:ext cx="2064" cy="0"/>
            </a:xfrm>
            <a:prstGeom prst="line">
              <a:avLst/>
            </a:prstGeom>
            <a:noFill/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>
                <a:solidFill>
                  <a:srgbClr val="0000FF"/>
                </a:solidFill>
              </a:endParaRPr>
            </a:p>
          </p:txBody>
        </p:sp>
      </p:grpSp>
      <p:sp>
        <p:nvSpPr>
          <p:cNvPr id="13339" name="Oval 27"/>
          <p:cNvSpPr>
            <a:spLocks noChangeAspect="1" noChangeArrowheads="1"/>
          </p:cNvSpPr>
          <p:nvPr/>
        </p:nvSpPr>
        <p:spPr bwMode="auto">
          <a:xfrm>
            <a:off x="7651750" y="3265489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rgbClr val="0000FF"/>
              </a:solidFill>
            </a:endParaRPr>
          </a:p>
        </p:txBody>
      </p:sp>
      <p:grpSp>
        <p:nvGrpSpPr>
          <p:cNvPr id="13372" name="Group 60"/>
          <p:cNvGrpSpPr>
            <a:grpSpLocks/>
          </p:cNvGrpSpPr>
          <p:nvPr/>
        </p:nvGrpSpPr>
        <p:grpSpPr bwMode="auto">
          <a:xfrm>
            <a:off x="6254750" y="1854201"/>
            <a:ext cx="1524000" cy="1547813"/>
            <a:chOff x="3604" y="1676"/>
            <a:chExt cx="960" cy="975"/>
          </a:xfrm>
        </p:grpSpPr>
        <p:sp>
          <p:nvSpPr>
            <p:cNvPr id="13341" name="Text Box 29"/>
            <p:cNvSpPr txBox="1">
              <a:spLocks noChangeArrowheads="1"/>
            </p:cNvSpPr>
            <p:nvPr/>
          </p:nvSpPr>
          <p:spPr bwMode="auto">
            <a:xfrm>
              <a:off x="4225" y="1929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</a:t>
              </a:r>
              <a:endParaRPr lang="en-US" alt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342" name="Freeform 30"/>
            <p:cNvSpPr>
              <a:spLocks/>
            </p:cNvSpPr>
            <p:nvPr/>
          </p:nvSpPr>
          <p:spPr bwMode="auto">
            <a:xfrm>
              <a:off x="3604" y="1676"/>
              <a:ext cx="960" cy="975"/>
            </a:xfrm>
            <a:custGeom>
              <a:avLst/>
              <a:gdLst>
                <a:gd name="T0" fmla="*/ 960 w 960"/>
                <a:gd name="T1" fmla="*/ 975 h 975"/>
                <a:gd name="T2" fmla="*/ 572 w 960"/>
                <a:gd name="T3" fmla="*/ 340 h 975"/>
                <a:gd name="T4" fmla="*/ 0 w 960"/>
                <a:gd name="T5" fmla="*/ 0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0" h="975">
                  <a:moveTo>
                    <a:pt x="960" y="975"/>
                  </a:moveTo>
                  <a:cubicBezTo>
                    <a:pt x="938" y="805"/>
                    <a:pt x="775" y="525"/>
                    <a:pt x="572" y="340"/>
                  </a:cubicBezTo>
                  <a:cubicBezTo>
                    <a:pt x="369" y="155"/>
                    <a:pt x="184" y="45"/>
                    <a:pt x="0" y="0"/>
                  </a:cubicBezTo>
                </a:path>
              </a:pathLst>
            </a:custGeom>
            <a:noFill/>
            <a:ln w="25400">
              <a:solidFill>
                <a:schemeClr val="bg2">
                  <a:lumMod val="7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>
                <a:solidFill>
                  <a:srgbClr val="0000FF"/>
                </a:solidFill>
              </a:endParaRPr>
            </a:p>
          </p:txBody>
        </p:sp>
      </p:grpSp>
      <p:grpSp>
        <p:nvGrpSpPr>
          <p:cNvPr id="13369" name="Group 57"/>
          <p:cNvGrpSpPr>
            <a:grpSpLocks/>
          </p:cNvGrpSpPr>
          <p:nvPr/>
        </p:nvGrpSpPr>
        <p:grpSpPr bwMode="auto">
          <a:xfrm>
            <a:off x="5486402" y="2927351"/>
            <a:ext cx="3016251" cy="1619250"/>
            <a:chOff x="3120" y="2352"/>
            <a:chExt cx="1900" cy="1020"/>
          </a:xfrm>
        </p:grpSpPr>
        <p:sp>
          <p:nvSpPr>
            <p:cNvPr id="13348" name="Arc 36"/>
            <p:cNvSpPr>
              <a:spLocks/>
            </p:cNvSpPr>
            <p:nvPr/>
          </p:nvSpPr>
          <p:spPr bwMode="auto">
            <a:xfrm>
              <a:off x="3600" y="2928"/>
              <a:ext cx="96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solidFill>
                  <a:srgbClr val="0000FF"/>
                </a:solidFill>
              </a:endParaRPr>
            </a:p>
          </p:txBody>
        </p:sp>
        <p:grpSp>
          <p:nvGrpSpPr>
            <p:cNvPr id="13368" name="Group 56"/>
            <p:cNvGrpSpPr>
              <a:grpSpLocks/>
            </p:cNvGrpSpPr>
            <p:nvPr/>
          </p:nvGrpSpPr>
          <p:grpSpPr bwMode="auto">
            <a:xfrm>
              <a:off x="3120" y="2352"/>
              <a:ext cx="1900" cy="1020"/>
              <a:chOff x="3120" y="2352"/>
              <a:chExt cx="1900" cy="1020"/>
            </a:xfrm>
          </p:grpSpPr>
          <p:sp>
            <p:nvSpPr>
              <p:cNvPr id="13346" name="Line 34"/>
              <p:cNvSpPr>
                <a:spLocks noChangeShapeType="1"/>
              </p:cNvSpPr>
              <p:nvPr/>
            </p:nvSpPr>
            <p:spPr bwMode="auto">
              <a:xfrm>
                <a:off x="4560" y="2688"/>
                <a:ext cx="0" cy="384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3349" name="Text Box 37"/>
              <p:cNvSpPr txBox="1">
                <a:spLocks noChangeArrowheads="1"/>
              </p:cNvSpPr>
              <p:nvPr/>
            </p:nvSpPr>
            <p:spPr bwMode="auto">
              <a:xfrm>
                <a:off x="3638" y="2854"/>
                <a:ext cx="23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dirty="0">
                    <a:solidFill>
                      <a:srgbClr val="0000FF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</a:t>
                </a:r>
                <a:r>
                  <a:rPr lang="en-US" altLang="en-US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  <p:grpSp>
            <p:nvGrpSpPr>
              <p:cNvPr id="13366" name="Group 54"/>
              <p:cNvGrpSpPr>
                <a:grpSpLocks/>
              </p:cNvGrpSpPr>
              <p:nvPr/>
            </p:nvGrpSpPr>
            <p:grpSpPr bwMode="auto">
              <a:xfrm>
                <a:off x="3120" y="2352"/>
                <a:ext cx="1900" cy="1020"/>
                <a:chOff x="3120" y="2352"/>
                <a:chExt cx="1900" cy="1020"/>
              </a:xfrm>
            </p:grpSpPr>
            <p:sp>
              <p:nvSpPr>
                <p:cNvPr id="13343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120" y="2640"/>
                  <a:ext cx="1440" cy="480"/>
                </a:xfrm>
                <a:prstGeom prst="line">
                  <a:avLst/>
                </a:prstGeom>
                <a:noFill/>
                <a:ln w="25400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b="1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3345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464" y="2352"/>
                  <a:ext cx="55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000" b="1">
                      <a:solidFill>
                        <a:srgbClr val="0000FF"/>
                      </a:solidFill>
                    </a:rPr>
                    <a:t>P(x,y)</a:t>
                  </a:r>
                </a:p>
              </p:txBody>
            </p:sp>
            <p:sp>
              <p:nvSpPr>
                <p:cNvPr id="13347" name="Line 35"/>
                <p:cNvSpPr>
                  <a:spLocks noChangeShapeType="1"/>
                </p:cNvSpPr>
                <p:nvPr/>
              </p:nvSpPr>
              <p:spPr bwMode="auto">
                <a:xfrm>
                  <a:off x="3120" y="3159"/>
                  <a:ext cx="1440" cy="0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b="1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335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744" y="3120"/>
                  <a:ext cx="20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000" b="1">
                      <a:solidFill>
                        <a:srgbClr val="0000FF"/>
                      </a:solidFill>
                    </a:rPr>
                    <a:t>x</a:t>
                  </a:r>
                </a:p>
              </p:txBody>
            </p:sp>
            <p:sp>
              <p:nvSpPr>
                <p:cNvPr id="1335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608" y="2727"/>
                  <a:ext cx="206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sz="2000" b="1">
                      <a:solidFill>
                        <a:srgbClr val="0000FF"/>
                      </a:solidFill>
                    </a:rPr>
                    <a:t>y</a:t>
                  </a:r>
                </a:p>
              </p:txBody>
            </p:sp>
            <p:sp>
              <p:nvSpPr>
                <p:cNvPr id="13352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3879" y="2640"/>
                  <a:ext cx="173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b="1">
                      <a:solidFill>
                        <a:srgbClr val="0000FF"/>
                      </a:solidFill>
                    </a:rPr>
                    <a:t>r</a:t>
                  </a:r>
                </a:p>
              </p:txBody>
            </p:sp>
          </p:grpSp>
        </p:grpSp>
      </p:grpSp>
      <p:grpSp>
        <p:nvGrpSpPr>
          <p:cNvPr id="13371" name="Group 59"/>
          <p:cNvGrpSpPr>
            <a:grpSpLocks/>
          </p:cNvGrpSpPr>
          <p:nvPr/>
        </p:nvGrpSpPr>
        <p:grpSpPr bwMode="auto">
          <a:xfrm>
            <a:off x="5486403" y="1403351"/>
            <a:ext cx="1603376" cy="3230563"/>
            <a:chOff x="3120" y="1390"/>
            <a:chExt cx="1010" cy="2035"/>
          </a:xfrm>
        </p:grpSpPr>
        <p:sp>
          <p:nvSpPr>
            <p:cNvPr id="13340" name="Oval 28"/>
            <p:cNvSpPr>
              <a:spLocks noChangeAspect="1" noChangeArrowheads="1"/>
            </p:cNvSpPr>
            <p:nvPr/>
          </p:nvSpPr>
          <p:spPr bwMode="auto">
            <a:xfrm>
              <a:off x="3525" y="1605"/>
              <a:ext cx="144" cy="144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13344" name="Line 32"/>
            <p:cNvSpPr>
              <a:spLocks noChangeShapeType="1"/>
            </p:cNvSpPr>
            <p:nvPr/>
          </p:nvSpPr>
          <p:spPr bwMode="auto">
            <a:xfrm flipV="1">
              <a:off x="3120" y="1680"/>
              <a:ext cx="480" cy="144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13353" name="Line 41"/>
            <p:cNvSpPr>
              <a:spLocks noChangeShapeType="1"/>
            </p:cNvSpPr>
            <p:nvPr/>
          </p:nvSpPr>
          <p:spPr bwMode="auto">
            <a:xfrm>
              <a:off x="3600" y="1680"/>
              <a:ext cx="0" cy="139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13357" name="Freeform 45"/>
            <p:cNvSpPr>
              <a:spLocks/>
            </p:cNvSpPr>
            <p:nvPr/>
          </p:nvSpPr>
          <p:spPr bwMode="auto">
            <a:xfrm>
              <a:off x="3216" y="2832"/>
              <a:ext cx="192" cy="192"/>
            </a:xfrm>
            <a:custGeom>
              <a:avLst/>
              <a:gdLst>
                <a:gd name="T0" fmla="*/ 192 w 192"/>
                <a:gd name="T1" fmla="*/ 192 h 192"/>
                <a:gd name="T2" fmla="*/ 144 w 192"/>
                <a:gd name="T3" fmla="*/ 48 h 192"/>
                <a:gd name="T4" fmla="*/ 0 w 192"/>
                <a:gd name="T5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92">
                  <a:moveTo>
                    <a:pt x="192" y="192"/>
                  </a:moveTo>
                  <a:cubicBezTo>
                    <a:pt x="184" y="136"/>
                    <a:pt x="176" y="80"/>
                    <a:pt x="144" y="48"/>
                  </a:cubicBezTo>
                  <a:cubicBezTo>
                    <a:pt x="112" y="16"/>
                    <a:pt x="56" y="8"/>
                    <a:pt x="0" y="0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13358" name="Line 46"/>
            <p:cNvSpPr>
              <a:spLocks noChangeShapeType="1"/>
            </p:cNvSpPr>
            <p:nvPr/>
          </p:nvSpPr>
          <p:spPr bwMode="auto">
            <a:xfrm>
              <a:off x="3120" y="3216"/>
              <a:ext cx="48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13359" name="Text Box 47"/>
            <p:cNvSpPr txBox="1">
              <a:spLocks noChangeArrowheads="1"/>
            </p:cNvSpPr>
            <p:nvPr/>
          </p:nvSpPr>
          <p:spPr bwMode="auto">
            <a:xfrm>
              <a:off x="3206" y="3192"/>
              <a:ext cx="23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>
                  <a:solidFill>
                    <a:srgbClr val="0000FF"/>
                  </a:solidFill>
                </a:rPr>
                <a:t>x’</a:t>
              </a:r>
            </a:p>
          </p:txBody>
        </p:sp>
        <p:sp>
          <p:nvSpPr>
            <p:cNvPr id="13360" name="Text Box 48"/>
            <p:cNvSpPr txBox="1">
              <a:spLocks noChangeArrowheads="1"/>
            </p:cNvSpPr>
            <p:nvPr/>
          </p:nvSpPr>
          <p:spPr bwMode="auto">
            <a:xfrm>
              <a:off x="3614" y="2299"/>
              <a:ext cx="32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b="1">
                  <a:solidFill>
                    <a:srgbClr val="0000FF"/>
                  </a:solidFill>
                </a:rPr>
                <a:t>y’</a:t>
              </a:r>
            </a:p>
          </p:txBody>
        </p:sp>
        <p:sp>
          <p:nvSpPr>
            <p:cNvPr id="13361" name="Text Box 49"/>
            <p:cNvSpPr txBox="1">
              <a:spLocks noChangeArrowheads="1"/>
            </p:cNvSpPr>
            <p:nvPr/>
          </p:nvSpPr>
          <p:spPr bwMode="auto">
            <a:xfrm>
              <a:off x="3360" y="2688"/>
              <a:ext cx="19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</a:t>
              </a:r>
              <a:endParaRPr lang="en-US" altLang="en-US" sz="1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3364" name="Text Box 52"/>
            <p:cNvSpPr txBox="1">
              <a:spLocks noChangeArrowheads="1"/>
            </p:cNvSpPr>
            <p:nvPr/>
          </p:nvSpPr>
          <p:spPr bwMode="auto">
            <a:xfrm>
              <a:off x="3456" y="1390"/>
              <a:ext cx="67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>
                  <a:solidFill>
                    <a:srgbClr val="0000FF"/>
                  </a:solidFill>
                </a:rPr>
                <a:t>P’(x’, y’)</a:t>
              </a:r>
            </a:p>
          </p:txBody>
        </p:sp>
        <p:sp>
          <p:nvSpPr>
            <p:cNvPr id="13365" name="Text Box 53"/>
            <p:cNvSpPr txBox="1">
              <a:spLocks noChangeArrowheads="1"/>
            </p:cNvSpPr>
            <p:nvPr/>
          </p:nvSpPr>
          <p:spPr bwMode="auto">
            <a:xfrm>
              <a:off x="3168" y="2112"/>
              <a:ext cx="17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00FF"/>
                  </a:solidFill>
                </a:rPr>
                <a:t>r</a:t>
              </a:r>
            </a:p>
          </p:txBody>
        </p:sp>
      </p:grpSp>
      <p:sp>
        <p:nvSpPr>
          <p:cNvPr id="13370" name="Text Box 58"/>
          <p:cNvSpPr txBox="1">
            <a:spLocks noChangeArrowheads="1"/>
          </p:cNvSpPr>
          <p:nvPr/>
        </p:nvSpPr>
        <p:spPr bwMode="auto">
          <a:xfrm>
            <a:off x="365125" y="2743200"/>
            <a:ext cx="4230688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altLang="en-US" b="0" dirty="0">
                <a:cs typeface="Times New Roman" panose="02020603050405020304" pitchFamily="18" charset="0"/>
                <a:sym typeface="Symbol" panose="05050102010706020507" pitchFamily="18" charset="2"/>
              </a:rPr>
              <a:t>=&gt; cos (</a:t>
            </a:r>
            <a:r>
              <a:rPr lang="en-US" altLang="en-US" dirty="0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+ </a:t>
            </a:r>
            <a:r>
              <a:rPr lang="en-US" altLang="en-US" sz="1800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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en-US" dirty="0">
                <a:solidFill>
                  <a:srgbClr val="FF33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x’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/r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dirty="0">
                <a:solidFill>
                  <a:srgbClr val="FF33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x’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 = r.</a:t>
            </a:r>
            <a:r>
              <a:rPr lang="en-US" altLang="en-US" b="0" dirty="0">
                <a:cs typeface="Times New Roman" panose="02020603050405020304" pitchFamily="18" charset="0"/>
                <a:sym typeface="Symbol" panose="05050102010706020507" pitchFamily="18" charset="2"/>
              </a:rPr>
              <a:t> cos (</a:t>
            </a:r>
            <a:r>
              <a:rPr lang="en-US" altLang="en-US" dirty="0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+ </a:t>
            </a:r>
            <a:r>
              <a:rPr lang="en-US" altLang="en-US" sz="1800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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dirty="0">
                <a:solidFill>
                  <a:srgbClr val="FF33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x’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en-US" dirty="0" err="1"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b="0" dirty="0" err="1">
                <a:cs typeface="Times New Roman" panose="02020603050405020304" pitchFamily="18" charset="0"/>
                <a:sym typeface="Symbol" panose="05050102010706020507" pitchFamily="18" charset="2"/>
              </a:rPr>
              <a:t>.cos</a:t>
            </a:r>
            <a:r>
              <a:rPr lang="en-US" altLang="en-US" dirty="0" err="1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en-US" b="0" dirty="0" err="1">
                <a:cs typeface="Times New Roman" panose="02020603050405020304" pitchFamily="18" charset="0"/>
                <a:sym typeface="Symbol" panose="05050102010706020507" pitchFamily="18" charset="2"/>
              </a:rPr>
              <a:t>cos</a:t>
            </a:r>
            <a:r>
              <a:rPr lang="en-US" altLang="en-US" sz="1800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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 -</a:t>
            </a:r>
            <a:r>
              <a:rPr lang="en-US" altLang="en-US" dirty="0" err="1">
                <a:cs typeface="Times New Roman" panose="02020603050405020304" pitchFamily="18" charset="0"/>
                <a:sym typeface="Symbol" panose="05050102010706020507" pitchFamily="18" charset="2"/>
              </a:rPr>
              <a:t>r.</a:t>
            </a:r>
            <a:r>
              <a:rPr lang="en-US" altLang="en-US" b="0" dirty="0" err="1">
                <a:cs typeface="Times New Roman" panose="02020603050405020304" pitchFamily="18" charset="0"/>
                <a:sym typeface="Symbol" panose="05050102010706020507" pitchFamily="18" charset="2"/>
              </a:rPr>
              <a:t>sin</a:t>
            </a:r>
            <a:r>
              <a:rPr lang="en-US" altLang="en-US" dirty="0" err="1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en-US" b="0" dirty="0" err="1">
                <a:cs typeface="Times New Roman" panose="02020603050405020304" pitchFamily="18" charset="0"/>
                <a:sym typeface="Symbol" panose="05050102010706020507" pitchFamily="18" charset="2"/>
              </a:rPr>
              <a:t>sin</a:t>
            </a:r>
            <a:r>
              <a:rPr lang="en-US" altLang="en-US" sz="1800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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dirty="0">
                <a:solidFill>
                  <a:srgbClr val="FF3300"/>
                </a:solidFill>
                <a:sym typeface="Symbol" panose="05050102010706020507" pitchFamily="18" charset="2"/>
              </a:rPr>
              <a:t>x’ </a:t>
            </a:r>
            <a:r>
              <a:rPr lang="en-US" altLang="en-US" dirty="0">
                <a:sym typeface="Symbol" panose="05050102010706020507" pitchFamily="18" charset="2"/>
              </a:rPr>
              <a:t>= </a:t>
            </a:r>
            <a:r>
              <a:rPr lang="en-US" altLang="en-US" dirty="0" err="1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en-US" dirty="0" err="1">
                <a:sym typeface="Symbol" panose="05050102010706020507" pitchFamily="18" charset="2"/>
              </a:rPr>
              <a:t>.cos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</a:t>
            </a:r>
            <a:r>
              <a:rPr lang="en-US" altLang="en-US" dirty="0">
                <a:sym typeface="Symbol" panose="05050102010706020507" pitchFamily="18" charset="2"/>
              </a:rPr>
              <a:t> – </a:t>
            </a:r>
            <a:r>
              <a:rPr lang="en-US" altLang="en-US" dirty="0" err="1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  <a:r>
              <a:rPr lang="en-US" altLang="en-US" dirty="0" err="1">
                <a:sym typeface="Symbol" panose="05050102010706020507" pitchFamily="18" charset="2"/>
              </a:rPr>
              <a:t>.sin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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lvl="1">
              <a:spcBef>
                <a:spcPct val="20000"/>
              </a:spcBef>
            </a:pPr>
            <a:endParaRPr lang="en-US" altLang="en-US" b="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</a:pPr>
            <a:r>
              <a:rPr lang="en-US" altLang="en-US" b="0" dirty="0">
                <a:cs typeface="Times New Roman" panose="02020603050405020304" pitchFamily="18" charset="0"/>
                <a:sym typeface="Symbol" panose="05050102010706020507" pitchFamily="18" charset="2"/>
              </a:rPr>
              <a:t>=&gt;sin (</a:t>
            </a:r>
            <a:r>
              <a:rPr lang="en-US" altLang="en-US" dirty="0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+ </a:t>
            </a:r>
            <a:r>
              <a:rPr lang="en-US" altLang="en-US" sz="1800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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en-US" dirty="0">
                <a:solidFill>
                  <a:srgbClr val="FF33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y’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/r</a:t>
            </a:r>
          </a:p>
          <a:p>
            <a:pPr lvl="1"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en-US" dirty="0">
                <a:solidFill>
                  <a:srgbClr val="FF33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y’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 = r.</a:t>
            </a:r>
            <a:r>
              <a:rPr lang="en-US" altLang="en-US" b="0" dirty="0">
                <a:cs typeface="Times New Roman" panose="02020603050405020304" pitchFamily="18" charset="0"/>
                <a:sym typeface="Symbol" panose="05050102010706020507" pitchFamily="18" charset="2"/>
              </a:rPr>
              <a:t> sin (</a:t>
            </a:r>
            <a:r>
              <a:rPr lang="en-US" altLang="en-US" dirty="0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+ </a:t>
            </a:r>
            <a:r>
              <a:rPr lang="en-US" altLang="en-US" sz="1800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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dirty="0">
                <a:solidFill>
                  <a:srgbClr val="FF33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y’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en-US" dirty="0" err="1"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b="0" dirty="0" err="1">
                <a:cs typeface="Times New Roman" panose="02020603050405020304" pitchFamily="18" charset="0"/>
                <a:sym typeface="Symbol" panose="05050102010706020507" pitchFamily="18" charset="2"/>
              </a:rPr>
              <a:t>.cos</a:t>
            </a:r>
            <a:r>
              <a:rPr lang="en-US" altLang="en-US" dirty="0" err="1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en-US" b="0" dirty="0" err="1">
                <a:cs typeface="Times New Roman" panose="02020603050405020304" pitchFamily="18" charset="0"/>
                <a:sym typeface="Symbol" panose="05050102010706020507" pitchFamily="18" charset="2"/>
              </a:rPr>
              <a:t>sin</a:t>
            </a:r>
            <a:r>
              <a:rPr lang="en-US" altLang="en-US" sz="1800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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 +  </a:t>
            </a:r>
            <a:r>
              <a:rPr lang="en-US" altLang="en-US" dirty="0" err="1">
                <a:cs typeface="Times New Roman" panose="02020603050405020304" pitchFamily="18" charset="0"/>
                <a:sym typeface="Symbol" panose="05050102010706020507" pitchFamily="18" charset="2"/>
              </a:rPr>
              <a:t>r.</a:t>
            </a:r>
            <a:r>
              <a:rPr lang="en-US" altLang="en-US" b="0" dirty="0" err="1">
                <a:cs typeface="Times New Roman" panose="02020603050405020304" pitchFamily="18" charset="0"/>
                <a:sym typeface="Symbol" panose="05050102010706020507" pitchFamily="18" charset="2"/>
              </a:rPr>
              <a:t>sin</a:t>
            </a:r>
            <a:r>
              <a:rPr lang="en-US" altLang="en-US" dirty="0" err="1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en-US" b="0" dirty="0" err="1">
                <a:cs typeface="Times New Roman" panose="02020603050405020304" pitchFamily="18" charset="0"/>
                <a:sym typeface="Symbol" panose="05050102010706020507" pitchFamily="18" charset="2"/>
              </a:rPr>
              <a:t>cos</a:t>
            </a:r>
            <a:r>
              <a:rPr lang="en-US" altLang="en-US" sz="1800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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dirty="0">
                <a:solidFill>
                  <a:srgbClr val="FF3300"/>
                </a:solidFill>
                <a:sym typeface="Symbol" panose="05050102010706020507" pitchFamily="18" charset="2"/>
              </a:rPr>
              <a:t>y’ </a:t>
            </a:r>
            <a:r>
              <a:rPr lang="en-US" altLang="en-US" dirty="0">
                <a:sym typeface="Symbol" panose="05050102010706020507" pitchFamily="18" charset="2"/>
              </a:rPr>
              <a:t>= </a:t>
            </a:r>
            <a:r>
              <a:rPr lang="en-US" altLang="en-US" dirty="0" err="1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en-US" dirty="0" err="1">
                <a:sym typeface="Symbol" panose="05050102010706020507" pitchFamily="18" charset="2"/>
              </a:rPr>
              <a:t>.sin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</a:t>
            </a:r>
            <a:r>
              <a:rPr lang="en-US" altLang="en-US" dirty="0">
                <a:sym typeface="Symbol" panose="05050102010706020507" pitchFamily="18" charset="2"/>
              </a:rPr>
              <a:t> + </a:t>
            </a:r>
            <a:r>
              <a:rPr lang="en-US" altLang="en-US" dirty="0" err="1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  <a:r>
              <a:rPr lang="en-US" altLang="en-US" dirty="0" err="1">
                <a:sym typeface="Symbol" panose="05050102010706020507" pitchFamily="18" charset="2"/>
              </a:rPr>
              <a:t>.cos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olidFill>
                  <a:srgbClr val="00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</a:t>
            </a:r>
            <a:endParaRPr lang="en-US" altLang="en-US" dirty="0"/>
          </a:p>
        </p:txBody>
      </p:sp>
      <p:grpSp>
        <p:nvGrpSpPr>
          <p:cNvPr id="13387" name="Group 75"/>
          <p:cNvGrpSpPr>
            <a:grpSpLocks/>
          </p:cNvGrpSpPr>
          <p:nvPr/>
        </p:nvGrpSpPr>
        <p:grpSpPr bwMode="auto">
          <a:xfrm>
            <a:off x="1241427" y="2613448"/>
            <a:ext cx="2209800" cy="1166813"/>
            <a:chOff x="816" y="1383"/>
            <a:chExt cx="1392" cy="735"/>
          </a:xfrm>
        </p:grpSpPr>
        <p:sp>
          <p:nvSpPr>
            <p:cNvPr id="13373" name="Oval 61"/>
            <p:cNvSpPr>
              <a:spLocks noChangeArrowheads="1"/>
            </p:cNvSpPr>
            <p:nvPr/>
          </p:nvSpPr>
          <p:spPr bwMode="auto">
            <a:xfrm>
              <a:off x="816" y="1878"/>
              <a:ext cx="576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4" name="Oval 62"/>
            <p:cNvSpPr>
              <a:spLocks noChangeArrowheads="1"/>
            </p:cNvSpPr>
            <p:nvPr/>
          </p:nvSpPr>
          <p:spPr bwMode="auto">
            <a:xfrm>
              <a:off x="1598" y="1878"/>
              <a:ext cx="480" cy="23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7" name="Freeform 65"/>
            <p:cNvSpPr>
              <a:spLocks/>
            </p:cNvSpPr>
            <p:nvPr/>
          </p:nvSpPr>
          <p:spPr bwMode="auto">
            <a:xfrm rot="1688793" flipH="1">
              <a:off x="1065" y="1383"/>
              <a:ext cx="161" cy="540"/>
            </a:xfrm>
            <a:custGeom>
              <a:avLst/>
              <a:gdLst>
                <a:gd name="T0" fmla="*/ 720 w 720"/>
                <a:gd name="T1" fmla="*/ 0 h 960"/>
                <a:gd name="T2" fmla="*/ 144 w 720"/>
                <a:gd name="T3" fmla="*/ 192 h 960"/>
                <a:gd name="T4" fmla="*/ 96 w 720"/>
                <a:gd name="T5" fmla="*/ 768 h 960"/>
                <a:gd name="T6" fmla="*/ 720 w 720"/>
                <a:gd name="T7" fmla="*/ 960 h 960"/>
                <a:gd name="connsiteX0" fmla="*/ 8667 w 8667"/>
                <a:gd name="connsiteY0" fmla="*/ 0 h 10000"/>
                <a:gd name="connsiteX1" fmla="*/ 0 w 8667"/>
                <a:gd name="connsiteY1" fmla="*/ 8000 h 10000"/>
                <a:gd name="connsiteX2" fmla="*/ 8667 w 8667"/>
                <a:gd name="connsiteY2" fmla="*/ 10000 h 10000"/>
                <a:gd name="connsiteX0" fmla="*/ 0 w 0"/>
                <a:gd name="connsiteY0" fmla="*/ 0 h 10000"/>
                <a:gd name="connsiteX1" fmla="*/ 0 w 0"/>
                <a:gd name="connsiteY1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0000">
                  <a:moveTo>
                    <a:pt x="0" y="0"/>
                  </a:moveTo>
                  <a:lnTo>
                    <a:pt x="0" y="1000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8" name="Freeform 66"/>
            <p:cNvSpPr>
              <a:spLocks/>
            </p:cNvSpPr>
            <p:nvPr/>
          </p:nvSpPr>
          <p:spPr bwMode="auto">
            <a:xfrm>
              <a:off x="1810" y="1440"/>
              <a:ext cx="398" cy="438"/>
            </a:xfrm>
            <a:custGeom>
              <a:avLst/>
              <a:gdLst>
                <a:gd name="T0" fmla="*/ 48 w 48"/>
                <a:gd name="T1" fmla="*/ 0 h 912"/>
                <a:gd name="T2" fmla="*/ 0 w 48"/>
                <a:gd name="T3" fmla="*/ 91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" h="912">
                  <a:moveTo>
                    <a:pt x="48" y="0"/>
                  </a:moveTo>
                  <a:cubicBezTo>
                    <a:pt x="28" y="380"/>
                    <a:pt x="8" y="760"/>
                    <a:pt x="0" y="91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88" name="Group 76"/>
          <p:cNvGrpSpPr>
            <a:grpSpLocks/>
          </p:cNvGrpSpPr>
          <p:nvPr/>
        </p:nvGrpSpPr>
        <p:grpSpPr bwMode="auto">
          <a:xfrm>
            <a:off x="685800" y="2603500"/>
            <a:ext cx="2971800" cy="2847975"/>
            <a:chOff x="432" y="1640"/>
            <a:chExt cx="1872" cy="1794"/>
          </a:xfrm>
        </p:grpSpPr>
        <p:sp>
          <p:nvSpPr>
            <p:cNvPr id="13380" name="Oval 68"/>
            <p:cNvSpPr>
              <a:spLocks noChangeArrowheads="1"/>
            </p:cNvSpPr>
            <p:nvPr/>
          </p:nvSpPr>
          <p:spPr bwMode="auto">
            <a:xfrm>
              <a:off x="766" y="3194"/>
              <a:ext cx="576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1" name="Oval 69"/>
            <p:cNvSpPr>
              <a:spLocks noChangeArrowheads="1"/>
            </p:cNvSpPr>
            <p:nvPr/>
          </p:nvSpPr>
          <p:spPr bwMode="auto">
            <a:xfrm>
              <a:off x="1652" y="3188"/>
              <a:ext cx="508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2" name="Line 70"/>
            <p:cNvSpPr>
              <a:spLocks noChangeShapeType="1"/>
            </p:cNvSpPr>
            <p:nvPr/>
          </p:nvSpPr>
          <p:spPr bwMode="auto">
            <a:xfrm flipH="1">
              <a:off x="1890" y="1728"/>
              <a:ext cx="414" cy="14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3" name="Freeform 71"/>
            <p:cNvSpPr>
              <a:spLocks/>
            </p:cNvSpPr>
            <p:nvPr/>
          </p:nvSpPr>
          <p:spPr bwMode="auto">
            <a:xfrm>
              <a:off x="432" y="1640"/>
              <a:ext cx="366" cy="1650"/>
            </a:xfrm>
            <a:custGeom>
              <a:avLst/>
              <a:gdLst>
                <a:gd name="T0" fmla="*/ 720 w 720"/>
                <a:gd name="T1" fmla="*/ 0 h 960"/>
                <a:gd name="T2" fmla="*/ 144 w 720"/>
                <a:gd name="T3" fmla="*/ 192 h 960"/>
                <a:gd name="T4" fmla="*/ 96 w 720"/>
                <a:gd name="T5" fmla="*/ 768 h 960"/>
                <a:gd name="T6" fmla="*/ 720 w 720"/>
                <a:gd name="T7" fmla="*/ 96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960">
                  <a:moveTo>
                    <a:pt x="720" y="0"/>
                  </a:moveTo>
                  <a:cubicBezTo>
                    <a:pt x="484" y="32"/>
                    <a:pt x="248" y="64"/>
                    <a:pt x="144" y="192"/>
                  </a:cubicBezTo>
                  <a:cubicBezTo>
                    <a:pt x="40" y="320"/>
                    <a:pt x="0" y="640"/>
                    <a:pt x="96" y="768"/>
                  </a:cubicBezTo>
                  <a:cubicBezTo>
                    <a:pt x="192" y="896"/>
                    <a:pt x="616" y="928"/>
                    <a:pt x="720" y="96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89" name="Group 77"/>
          <p:cNvGrpSpPr>
            <a:grpSpLocks/>
          </p:cNvGrpSpPr>
          <p:nvPr/>
        </p:nvGrpSpPr>
        <p:grpSpPr bwMode="auto">
          <a:xfrm>
            <a:off x="3635373" y="3580933"/>
            <a:ext cx="3981450" cy="2041525"/>
            <a:chOff x="2688" y="2544"/>
            <a:chExt cx="2508" cy="1286"/>
          </a:xfrm>
        </p:grpSpPr>
        <p:sp>
          <p:nvSpPr>
            <p:cNvPr id="13384" name="Text Box 72"/>
            <p:cNvSpPr txBox="1">
              <a:spLocks noChangeArrowheads="1"/>
            </p:cNvSpPr>
            <p:nvPr/>
          </p:nvSpPr>
          <p:spPr bwMode="auto">
            <a:xfrm>
              <a:off x="3350" y="3578"/>
              <a:ext cx="184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 b="0" dirty="0"/>
                <a:t>Identity of Trigonometry</a:t>
              </a:r>
              <a:r>
                <a:rPr lang="en-US" altLang="en-US" sz="2000" dirty="0"/>
                <a:t> </a:t>
              </a:r>
            </a:p>
          </p:txBody>
        </p:sp>
        <p:sp>
          <p:nvSpPr>
            <p:cNvPr id="13385" name="Line 73"/>
            <p:cNvSpPr>
              <a:spLocks noChangeShapeType="1"/>
            </p:cNvSpPr>
            <p:nvPr/>
          </p:nvSpPr>
          <p:spPr bwMode="auto">
            <a:xfrm flipH="1" flipV="1">
              <a:off x="2688" y="2544"/>
              <a:ext cx="72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6" name="Line 74"/>
            <p:cNvSpPr>
              <a:spLocks noChangeShapeType="1"/>
            </p:cNvSpPr>
            <p:nvPr/>
          </p:nvSpPr>
          <p:spPr bwMode="auto">
            <a:xfrm flipH="1" flipV="1">
              <a:off x="2798" y="3578"/>
              <a:ext cx="61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8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7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57200" y="1690689"/>
            <a:ext cx="4889501" cy="3870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We can write the components:</a:t>
            </a:r>
          </a:p>
          <a:p>
            <a:pPr algn="ctr">
              <a:spcBef>
                <a:spcPct val="20000"/>
              </a:spcBef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2000" b="1" i="1" dirty="0" err="1">
                <a:solidFill>
                  <a:srgbClr val="FF3300"/>
                </a:solidFill>
              </a:rPr>
              <a:t>p</a:t>
            </a:r>
            <a:r>
              <a:rPr lang="en-US" altLang="en-US" sz="2000" b="1" dirty="0" err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en-US" sz="2000" b="1" i="1" baseline="-25000" dirty="0" err="1">
                <a:solidFill>
                  <a:srgbClr val="FF3300"/>
                </a:solidFill>
              </a:rPr>
              <a:t>x</a:t>
            </a:r>
            <a:r>
              <a:rPr lang="en-US" altLang="en-US" sz="2000" b="1" i="1" baseline="-25000" dirty="0">
                <a:solidFill>
                  <a:srgbClr val="FF3300"/>
                </a:solidFill>
              </a:rPr>
              <a:t> </a:t>
            </a:r>
            <a:r>
              <a:rPr lang="en-US" altLang="en-US" sz="2000" b="1" dirty="0"/>
              <a:t>= </a:t>
            </a:r>
            <a:r>
              <a:rPr lang="en-US" altLang="en-US" sz="2000" b="1" i="1" dirty="0" err="1">
                <a:solidFill>
                  <a:schemeClr val="accent2"/>
                </a:solidFill>
              </a:rPr>
              <a:t>p</a:t>
            </a:r>
            <a:r>
              <a:rPr lang="en-US" altLang="en-US" sz="2000" b="1" i="1" baseline="-25000" dirty="0" err="1">
                <a:solidFill>
                  <a:schemeClr val="accent2"/>
                </a:solidFill>
              </a:rPr>
              <a:t>x</a:t>
            </a:r>
            <a:r>
              <a:rPr lang="en-US" altLang="en-US" sz="2000" b="1" i="1" baseline="-25000" dirty="0">
                <a:solidFill>
                  <a:schemeClr val="accent2"/>
                </a:solidFill>
              </a:rPr>
              <a:t> </a:t>
            </a:r>
            <a:r>
              <a:rPr lang="en-US" altLang="en-US" sz="2000" b="1" dirty="0"/>
              <a:t>cos </a:t>
            </a:r>
            <a:r>
              <a:rPr lang="en-US" altLang="en-US" sz="1800" b="1" i="1" dirty="0">
                <a:solidFill>
                  <a:srgbClr val="00FF00"/>
                </a:solidFill>
                <a:sym typeface="Symbol" panose="05050102010706020507" pitchFamily="18" charset="2"/>
              </a:rPr>
              <a:t></a:t>
            </a:r>
            <a:r>
              <a:rPr lang="en-US" altLang="en-US" sz="2000" b="1" dirty="0"/>
              <a:t> – </a:t>
            </a:r>
            <a:r>
              <a:rPr lang="en-US" altLang="en-US" sz="2000" b="1" i="1" dirty="0" err="1">
                <a:solidFill>
                  <a:schemeClr val="accent2"/>
                </a:solidFill>
              </a:rPr>
              <a:t>p</a:t>
            </a:r>
            <a:r>
              <a:rPr lang="en-US" altLang="en-US" sz="2000" b="1" i="1" baseline="-25000" dirty="0" err="1">
                <a:solidFill>
                  <a:schemeClr val="accent2"/>
                </a:solidFill>
              </a:rPr>
              <a:t>y</a:t>
            </a:r>
            <a:r>
              <a:rPr lang="en-US" altLang="en-US" sz="2000" b="1" i="1" baseline="-25000" dirty="0">
                <a:solidFill>
                  <a:schemeClr val="accent2"/>
                </a:solidFill>
              </a:rPr>
              <a:t> </a:t>
            </a:r>
            <a:r>
              <a:rPr lang="en-US" altLang="en-US" sz="2000" b="1" dirty="0"/>
              <a:t>sin </a:t>
            </a:r>
            <a:r>
              <a:rPr lang="en-US" altLang="en-US" sz="1800" b="1" i="1" dirty="0">
                <a:solidFill>
                  <a:srgbClr val="00FF00"/>
                </a:solidFill>
                <a:sym typeface="Symbol" panose="05050102010706020507" pitchFamily="18" charset="2"/>
              </a:rPr>
              <a:t></a:t>
            </a:r>
          </a:p>
          <a:p>
            <a:pPr algn="ctr">
              <a:spcBef>
                <a:spcPct val="20000"/>
              </a:spcBef>
            </a:pPr>
            <a:r>
              <a:rPr lang="en-US" altLang="en-US" sz="2000" b="1" dirty="0"/>
              <a:t> </a:t>
            </a:r>
            <a:r>
              <a:rPr lang="en-US" altLang="en-US" sz="2000" b="1" i="1" dirty="0" err="1">
                <a:solidFill>
                  <a:srgbClr val="FF3300"/>
                </a:solidFill>
              </a:rPr>
              <a:t>p</a:t>
            </a:r>
            <a:r>
              <a:rPr lang="en-US" altLang="en-US" sz="2000" b="1" dirty="0" err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en-US" sz="2000" b="1" i="1" baseline="-25000" dirty="0" err="1">
                <a:solidFill>
                  <a:srgbClr val="FF3300"/>
                </a:solidFill>
              </a:rPr>
              <a:t>y</a:t>
            </a:r>
            <a:r>
              <a:rPr lang="en-US" altLang="en-US" sz="2000" b="1" i="1" baseline="-25000" dirty="0">
                <a:solidFill>
                  <a:schemeClr val="hlink"/>
                </a:solidFill>
              </a:rPr>
              <a:t> </a:t>
            </a:r>
            <a:r>
              <a:rPr lang="en-US" altLang="en-US" sz="2000" b="1" dirty="0"/>
              <a:t>= </a:t>
            </a:r>
            <a:r>
              <a:rPr lang="en-US" altLang="en-US" sz="2000" b="1" i="1" dirty="0" err="1">
                <a:solidFill>
                  <a:schemeClr val="accent2"/>
                </a:solidFill>
              </a:rPr>
              <a:t>p</a:t>
            </a:r>
            <a:r>
              <a:rPr lang="en-US" altLang="en-US" sz="2000" b="1" i="1" baseline="-25000" dirty="0" err="1">
                <a:solidFill>
                  <a:schemeClr val="accent2"/>
                </a:solidFill>
              </a:rPr>
              <a:t>x</a:t>
            </a:r>
            <a:r>
              <a:rPr lang="en-US" altLang="en-US" sz="2000" b="1" i="1" baseline="-25000" dirty="0">
                <a:solidFill>
                  <a:schemeClr val="accent2"/>
                </a:solidFill>
              </a:rPr>
              <a:t> </a:t>
            </a:r>
            <a:r>
              <a:rPr lang="en-US" altLang="en-US" sz="2000" b="1" dirty="0"/>
              <a:t>sin </a:t>
            </a:r>
            <a:r>
              <a:rPr lang="en-US" altLang="en-US" sz="1800" b="1" i="1" dirty="0">
                <a:solidFill>
                  <a:srgbClr val="00FF00"/>
                </a:solidFill>
                <a:sym typeface="Symbol" panose="05050102010706020507" pitchFamily="18" charset="2"/>
              </a:rPr>
              <a:t></a:t>
            </a:r>
            <a:r>
              <a:rPr lang="en-US" altLang="en-US" sz="2000" b="1" dirty="0"/>
              <a:t> + </a:t>
            </a:r>
            <a:r>
              <a:rPr lang="en-US" altLang="en-US" sz="2000" b="1" i="1" dirty="0" err="1">
                <a:solidFill>
                  <a:schemeClr val="accent2"/>
                </a:solidFill>
              </a:rPr>
              <a:t>p</a:t>
            </a:r>
            <a:r>
              <a:rPr lang="en-US" altLang="en-US" sz="2000" b="1" i="1" baseline="-25000" dirty="0" err="1">
                <a:solidFill>
                  <a:schemeClr val="accent2"/>
                </a:solidFill>
              </a:rPr>
              <a:t>y</a:t>
            </a:r>
            <a:r>
              <a:rPr lang="en-US" altLang="en-US" sz="2000" b="1" i="1" baseline="-25000" dirty="0">
                <a:solidFill>
                  <a:schemeClr val="accent2"/>
                </a:solidFill>
              </a:rPr>
              <a:t> </a:t>
            </a:r>
            <a:r>
              <a:rPr lang="en-US" altLang="en-US" sz="2000" b="1" dirty="0"/>
              <a:t>cos </a:t>
            </a:r>
            <a:r>
              <a:rPr lang="en-US" altLang="en-US" sz="1800" b="1" i="1" dirty="0">
                <a:solidFill>
                  <a:srgbClr val="00FF00"/>
                </a:solidFill>
                <a:sym typeface="Symbol" panose="05050102010706020507" pitchFamily="18" charset="2"/>
              </a:rPr>
              <a:t></a:t>
            </a:r>
            <a:endParaRPr lang="en-US" altLang="en-US" sz="2000" b="1" dirty="0">
              <a:solidFill>
                <a:srgbClr val="00FF00"/>
              </a:solidFill>
            </a:endParaRPr>
          </a:p>
          <a:p>
            <a:pPr algn="ctr">
              <a:spcBef>
                <a:spcPct val="20000"/>
              </a:spcBef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or in matrix form:</a:t>
            </a:r>
          </a:p>
          <a:p>
            <a:pPr algn="ctr">
              <a:spcBef>
                <a:spcPct val="20000"/>
              </a:spcBef>
            </a:pPr>
            <a:r>
              <a:rPr lang="en-US" altLang="en-US" sz="2000" b="1" dirty="0">
                <a:solidFill>
                  <a:srgbClr val="FF3300"/>
                </a:solidFill>
                <a:latin typeface="Arial" panose="020B0604020202020204" pitchFamily="34" charset="0"/>
              </a:rPr>
              <a:t>P</a:t>
            </a:r>
            <a:r>
              <a:rPr lang="en-US" altLang="en-US" sz="2000" b="1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lang="en-US" altLang="en-US" sz="2000" b="1" dirty="0">
                <a:latin typeface="Arial" panose="020B0604020202020204" pitchFamily="34" charset="0"/>
              </a:rPr>
              <a:t>= </a:t>
            </a:r>
            <a:r>
              <a:rPr lang="en-US" altLang="en-US" sz="2000" b="1" dirty="0">
                <a:solidFill>
                  <a:srgbClr val="00FF00"/>
                </a:solidFill>
                <a:latin typeface="Arial" panose="020B0604020202020204" pitchFamily="34" charset="0"/>
              </a:rPr>
              <a:t>R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en-US" sz="2000" b="1" dirty="0">
                <a:solidFill>
                  <a:srgbClr val="00FF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P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  <a:sym typeface="Symbol" panose="05050102010706020507" pitchFamily="18" charset="2"/>
              </a:rPr>
              <a:t>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can be </a:t>
            </a:r>
            <a:r>
              <a:rPr lang="en-US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clockwise (-</a:t>
            </a:r>
            <a:r>
              <a:rPr lang="en-US" altLang="en-US" sz="2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ve</a:t>
            </a:r>
            <a:r>
              <a:rPr lang="en-US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or </a:t>
            </a:r>
            <a:r>
              <a:rPr lang="en-US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counterclockwise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 (+</a:t>
            </a:r>
            <a:r>
              <a:rPr lang="en-US" altLang="en-US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ve</a:t>
            </a:r>
            <a:r>
              <a:rPr lang="en-US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).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anose="05050102010706020507" pitchFamily="18" charset="2"/>
              </a:rPr>
              <a:t>Rotation matrix </a:t>
            </a: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altLang="en-US" sz="20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algn="ctr">
              <a:spcBef>
                <a:spcPct val="20000"/>
              </a:spcBef>
            </a:pPr>
            <a:endParaRPr lang="en-US" altLang="en-US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4384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656407"/>
              </p:ext>
            </p:extLst>
          </p:nvPr>
        </p:nvGraphicFramePr>
        <p:xfrm>
          <a:off x="1213513" y="5459863"/>
          <a:ext cx="2209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3" imgW="1282680" imgH="457200" progId="Equation.3">
                  <p:embed/>
                </p:oleObj>
              </mc:Choice>
              <mc:Fallback>
                <p:oleObj name="Equation" r:id="rId3" imgW="1282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513" y="5459863"/>
                        <a:ext cx="2209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486400" y="1098551"/>
            <a:ext cx="3276600" cy="3535363"/>
            <a:chOff x="5486400" y="1098551"/>
            <a:chExt cx="3276600" cy="3535363"/>
          </a:xfrm>
        </p:grpSpPr>
        <p:grpSp>
          <p:nvGrpSpPr>
            <p:cNvPr id="50" name="Group 4"/>
            <p:cNvGrpSpPr>
              <a:grpSpLocks/>
            </p:cNvGrpSpPr>
            <p:nvPr/>
          </p:nvGrpSpPr>
          <p:grpSpPr bwMode="auto">
            <a:xfrm>
              <a:off x="5486400" y="1098551"/>
              <a:ext cx="3276600" cy="3048000"/>
              <a:chOff x="3120" y="1200"/>
              <a:chExt cx="2064" cy="1920"/>
            </a:xfrm>
          </p:grpSpPr>
          <p:grpSp>
            <p:nvGrpSpPr>
              <p:cNvPr id="51" name="Group 5"/>
              <p:cNvGrpSpPr>
                <a:grpSpLocks/>
              </p:cNvGrpSpPr>
              <p:nvPr/>
            </p:nvGrpSpPr>
            <p:grpSpPr bwMode="auto">
              <a:xfrm>
                <a:off x="3120" y="1200"/>
                <a:ext cx="2064" cy="1920"/>
                <a:chOff x="3120" y="1200"/>
                <a:chExt cx="2064" cy="1920"/>
              </a:xfrm>
            </p:grpSpPr>
            <p:sp>
              <p:nvSpPr>
                <p:cNvPr id="71" name="Line 6"/>
                <p:cNvSpPr>
                  <a:spLocks noChangeShapeType="1"/>
                </p:cNvSpPr>
                <p:nvPr/>
              </p:nvSpPr>
              <p:spPr bwMode="auto">
                <a:xfrm>
                  <a:off x="3120" y="1200"/>
                  <a:ext cx="0" cy="192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b="1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72" name="Line 7"/>
                <p:cNvSpPr>
                  <a:spLocks noChangeShapeType="1"/>
                </p:cNvSpPr>
                <p:nvPr/>
              </p:nvSpPr>
              <p:spPr bwMode="auto">
                <a:xfrm>
                  <a:off x="3120" y="3120"/>
                  <a:ext cx="2064" cy="0"/>
                </a:xfrm>
                <a:prstGeom prst="line">
                  <a:avLst/>
                </a:prstGeom>
                <a:noFill/>
                <a:ln w="38100">
                  <a:solidFill>
                    <a:schemeClr val="bg2">
                      <a:lumMod val="7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b="1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52" name="Line 8"/>
              <p:cNvSpPr>
                <a:spLocks noChangeShapeType="1"/>
              </p:cNvSpPr>
              <p:nvPr/>
            </p:nvSpPr>
            <p:spPr bwMode="auto">
              <a:xfrm>
                <a:off x="3312" y="1200"/>
                <a:ext cx="0" cy="1920"/>
              </a:xfrm>
              <a:prstGeom prst="line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53" name="Line 9"/>
              <p:cNvSpPr>
                <a:spLocks noChangeShapeType="1"/>
              </p:cNvSpPr>
              <p:nvPr/>
            </p:nvSpPr>
            <p:spPr bwMode="auto">
              <a:xfrm>
                <a:off x="3504" y="1200"/>
                <a:ext cx="0" cy="1920"/>
              </a:xfrm>
              <a:prstGeom prst="line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54" name="Line 10"/>
              <p:cNvSpPr>
                <a:spLocks noChangeShapeType="1"/>
              </p:cNvSpPr>
              <p:nvPr/>
            </p:nvSpPr>
            <p:spPr bwMode="auto">
              <a:xfrm>
                <a:off x="3696" y="1200"/>
                <a:ext cx="0" cy="1920"/>
              </a:xfrm>
              <a:prstGeom prst="line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55" name="Line 11"/>
              <p:cNvSpPr>
                <a:spLocks noChangeShapeType="1"/>
              </p:cNvSpPr>
              <p:nvPr/>
            </p:nvSpPr>
            <p:spPr bwMode="auto">
              <a:xfrm>
                <a:off x="3888" y="1200"/>
                <a:ext cx="0" cy="1920"/>
              </a:xfrm>
              <a:prstGeom prst="line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56" name="Line 12"/>
              <p:cNvSpPr>
                <a:spLocks noChangeShapeType="1"/>
              </p:cNvSpPr>
              <p:nvPr/>
            </p:nvSpPr>
            <p:spPr bwMode="auto">
              <a:xfrm>
                <a:off x="4080" y="1200"/>
                <a:ext cx="0" cy="1920"/>
              </a:xfrm>
              <a:prstGeom prst="line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57" name="Line 13"/>
              <p:cNvSpPr>
                <a:spLocks noChangeShapeType="1"/>
              </p:cNvSpPr>
              <p:nvPr/>
            </p:nvSpPr>
            <p:spPr bwMode="auto">
              <a:xfrm>
                <a:off x="4272" y="1200"/>
                <a:ext cx="0" cy="1920"/>
              </a:xfrm>
              <a:prstGeom prst="line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58" name="Line 14"/>
              <p:cNvSpPr>
                <a:spLocks noChangeShapeType="1"/>
              </p:cNvSpPr>
              <p:nvPr/>
            </p:nvSpPr>
            <p:spPr bwMode="auto">
              <a:xfrm>
                <a:off x="4464" y="1200"/>
                <a:ext cx="0" cy="1920"/>
              </a:xfrm>
              <a:prstGeom prst="line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59" name="Line 15"/>
              <p:cNvSpPr>
                <a:spLocks noChangeShapeType="1"/>
              </p:cNvSpPr>
              <p:nvPr/>
            </p:nvSpPr>
            <p:spPr bwMode="auto">
              <a:xfrm>
                <a:off x="4656" y="1200"/>
                <a:ext cx="0" cy="1920"/>
              </a:xfrm>
              <a:prstGeom prst="line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60" name="Line 16"/>
              <p:cNvSpPr>
                <a:spLocks noChangeShapeType="1"/>
              </p:cNvSpPr>
              <p:nvPr/>
            </p:nvSpPr>
            <p:spPr bwMode="auto">
              <a:xfrm>
                <a:off x="4848" y="1200"/>
                <a:ext cx="0" cy="1920"/>
              </a:xfrm>
              <a:prstGeom prst="line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61" name="Line 17"/>
              <p:cNvSpPr>
                <a:spLocks noChangeShapeType="1"/>
              </p:cNvSpPr>
              <p:nvPr/>
            </p:nvSpPr>
            <p:spPr bwMode="auto">
              <a:xfrm>
                <a:off x="5040" y="1200"/>
                <a:ext cx="0" cy="1920"/>
              </a:xfrm>
              <a:prstGeom prst="line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62" name="Line 18"/>
              <p:cNvSpPr>
                <a:spLocks noChangeShapeType="1"/>
              </p:cNvSpPr>
              <p:nvPr/>
            </p:nvSpPr>
            <p:spPr bwMode="auto">
              <a:xfrm>
                <a:off x="3120" y="2928"/>
                <a:ext cx="2064" cy="0"/>
              </a:xfrm>
              <a:prstGeom prst="line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63" name="Line 19"/>
              <p:cNvSpPr>
                <a:spLocks noChangeShapeType="1"/>
              </p:cNvSpPr>
              <p:nvPr/>
            </p:nvSpPr>
            <p:spPr bwMode="auto">
              <a:xfrm>
                <a:off x="3120" y="2736"/>
                <a:ext cx="2064" cy="0"/>
              </a:xfrm>
              <a:prstGeom prst="line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64" name="Line 20"/>
              <p:cNvSpPr>
                <a:spLocks noChangeShapeType="1"/>
              </p:cNvSpPr>
              <p:nvPr/>
            </p:nvSpPr>
            <p:spPr bwMode="auto">
              <a:xfrm>
                <a:off x="3120" y="2544"/>
                <a:ext cx="2064" cy="0"/>
              </a:xfrm>
              <a:prstGeom prst="line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65" name="Line 21"/>
              <p:cNvSpPr>
                <a:spLocks noChangeShapeType="1"/>
              </p:cNvSpPr>
              <p:nvPr/>
            </p:nvSpPr>
            <p:spPr bwMode="auto">
              <a:xfrm>
                <a:off x="3120" y="2352"/>
                <a:ext cx="2064" cy="0"/>
              </a:xfrm>
              <a:prstGeom prst="line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66" name="Line 22"/>
              <p:cNvSpPr>
                <a:spLocks noChangeShapeType="1"/>
              </p:cNvSpPr>
              <p:nvPr/>
            </p:nvSpPr>
            <p:spPr bwMode="auto">
              <a:xfrm>
                <a:off x="3120" y="2160"/>
                <a:ext cx="2064" cy="0"/>
              </a:xfrm>
              <a:prstGeom prst="line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67" name="Line 23"/>
              <p:cNvSpPr>
                <a:spLocks noChangeShapeType="1"/>
              </p:cNvSpPr>
              <p:nvPr/>
            </p:nvSpPr>
            <p:spPr bwMode="auto">
              <a:xfrm>
                <a:off x="3120" y="1968"/>
                <a:ext cx="2064" cy="0"/>
              </a:xfrm>
              <a:prstGeom prst="line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68" name="Line 24"/>
              <p:cNvSpPr>
                <a:spLocks noChangeShapeType="1"/>
              </p:cNvSpPr>
              <p:nvPr/>
            </p:nvSpPr>
            <p:spPr bwMode="auto">
              <a:xfrm>
                <a:off x="3120" y="1776"/>
                <a:ext cx="2064" cy="0"/>
              </a:xfrm>
              <a:prstGeom prst="line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69" name="Line 25"/>
              <p:cNvSpPr>
                <a:spLocks noChangeShapeType="1"/>
              </p:cNvSpPr>
              <p:nvPr/>
            </p:nvSpPr>
            <p:spPr bwMode="auto">
              <a:xfrm>
                <a:off x="3120" y="1584"/>
                <a:ext cx="2064" cy="0"/>
              </a:xfrm>
              <a:prstGeom prst="line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70" name="Line 26"/>
              <p:cNvSpPr>
                <a:spLocks noChangeShapeType="1"/>
              </p:cNvSpPr>
              <p:nvPr/>
            </p:nvSpPr>
            <p:spPr bwMode="auto">
              <a:xfrm>
                <a:off x="3120" y="1392"/>
                <a:ext cx="2064" cy="0"/>
              </a:xfrm>
              <a:prstGeom prst="line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73" name="Oval 27"/>
            <p:cNvSpPr>
              <a:spLocks noChangeAspect="1" noChangeArrowheads="1"/>
            </p:cNvSpPr>
            <p:nvPr/>
          </p:nvSpPr>
          <p:spPr bwMode="auto">
            <a:xfrm>
              <a:off x="7651750" y="3265489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solidFill>
                  <a:srgbClr val="0000FF"/>
                </a:solidFill>
              </a:endParaRPr>
            </a:p>
          </p:txBody>
        </p:sp>
        <p:grpSp>
          <p:nvGrpSpPr>
            <p:cNvPr id="74" name="Group 60"/>
            <p:cNvGrpSpPr>
              <a:grpSpLocks/>
            </p:cNvGrpSpPr>
            <p:nvPr/>
          </p:nvGrpSpPr>
          <p:grpSpPr bwMode="auto">
            <a:xfrm>
              <a:off x="6254750" y="1854201"/>
              <a:ext cx="1524000" cy="1547813"/>
              <a:chOff x="3604" y="1676"/>
              <a:chExt cx="960" cy="975"/>
            </a:xfrm>
          </p:grpSpPr>
          <p:sp>
            <p:nvSpPr>
              <p:cNvPr id="75" name="Text Box 29"/>
              <p:cNvSpPr txBox="1">
                <a:spLocks noChangeArrowheads="1"/>
              </p:cNvSpPr>
              <p:nvPr/>
            </p:nvSpPr>
            <p:spPr bwMode="auto">
              <a:xfrm>
                <a:off x="4225" y="1929"/>
                <a:ext cx="19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anose="05050102010706020507" pitchFamily="18" charset="2"/>
                  </a:rPr>
                  <a:t></a:t>
                </a:r>
                <a:endParaRPr lang="en-US" altLang="en-US" sz="1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6" name="Freeform 30"/>
              <p:cNvSpPr>
                <a:spLocks/>
              </p:cNvSpPr>
              <p:nvPr/>
            </p:nvSpPr>
            <p:spPr bwMode="auto">
              <a:xfrm>
                <a:off x="3604" y="1676"/>
                <a:ext cx="960" cy="975"/>
              </a:xfrm>
              <a:custGeom>
                <a:avLst/>
                <a:gdLst>
                  <a:gd name="T0" fmla="*/ 960 w 960"/>
                  <a:gd name="T1" fmla="*/ 975 h 975"/>
                  <a:gd name="T2" fmla="*/ 572 w 960"/>
                  <a:gd name="T3" fmla="*/ 340 h 975"/>
                  <a:gd name="T4" fmla="*/ 0 w 960"/>
                  <a:gd name="T5" fmla="*/ 0 h 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0" h="975">
                    <a:moveTo>
                      <a:pt x="960" y="975"/>
                    </a:moveTo>
                    <a:cubicBezTo>
                      <a:pt x="938" y="805"/>
                      <a:pt x="775" y="525"/>
                      <a:pt x="572" y="340"/>
                    </a:cubicBezTo>
                    <a:cubicBezTo>
                      <a:pt x="369" y="155"/>
                      <a:pt x="184" y="45"/>
                      <a:pt x="0" y="0"/>
                    </a:cubicBezTo>
                  </a:path>
                </a:pathLst>
              </a:custGeom>
              <a:noFill/>
              <a:ln w="25400">
                <a:solidFill>
                  <a:schemeClr val="bg2">
                    <a:lumMod val="75000"/>
                  </a:scheme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77" name="Group 57"/>
            <p:cNvGrpSpPr>
              <a:grpSpLocks/>
            </p:cNvGrpSpPr>
            <p:nvPr/>
          </p:nvGrpSpPr>
          <p:grpSpPr bwMode="auto">
            <a:xfrm>
              <a:off x="5486402" y="2927351"/>
              <a:ext cx="3016251" cy="1619250"/>
              <a:chOff x="3120" y="2352"/>
              <a:chExt cx="1900" cy="1020"/>
            </a:xfrm>
          </p:grpSpPr>
          <p:sp>
            <p:nvSpPr>
              <p:cNvPr id="78" name="Arc 36"/>
              <p:cNvSpPr>
                <a:spLocks/>
              </p:cNvSpPr>
              <p:nvPr/>
            </p:nvSpPr>
            <p:spPr bwMode="auto">
              <a:xfrm>
                <a:off x="3600" y="2928"/>
                <a:ext cx="96" cy="19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79" name="Group 56"/>
              <p:cNvGrpSpPr>
                <a:grpSpLocks/>
              </p:cNvGrpSpPr>
              <p:nvPr/>
            </p:nvGrpSpPr>
            <p:grpSpPr bwMode="auto">
              <a:xfrm>
                <a:off x="3120" y="2352"/>
                <a:ext cx="1900" cy="1020"/>
                <a:chOff x="3120" y="2352"/>
                <a:chExt cx="1900" cy="1020"/>
              </a:xfrm>
            </p:grpSpPr>
            <p:sp>
              <p:nvSpPr>
                <p:cNvPr id="80" name="Line 34"/>
                <p:cNvSpPr>
                  <a:spLocks noChangeShapeType="1"/>
                </p:cNvSpPr>
                <p:nvPr/>
              </p:nvSpPr>
              <p:spPr bwMode="auto">
                <a:xfrm>
                  <a:off x="4560" y="2688"/>
                  <a:ext cx="0" cy="384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b="1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81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638" y="2854"/>
                  <a:ext cx="232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b="1" dirty="0">
                      <a:solidFill>
                        <a:srgbClr val="0000FF"/>
                      </a:solidFill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</a:t>
                  </a:r>
                  <a:r>
                    <a:rPr lang="en-US" altLang="en-US" b="1" dirty="0">
                      <a:solidFill>
                        <a:srgbClr val="0000FF"/>
                      </a:solidFill>
                    </a:rPr>
                    <a:t> </a:t>
                  </a:r>
                </a:p>
              </p:txBody>
            </p:sp>
            <p:grpSp>
              <p:nvGrpSpPr>
                <p:cNvPr id="82" name="Group 54"/>
                <p:cNvGrpSpPr>
                  <a:grpSpLocks/>
                </p:cNvGrpSpPr>
                <p:nvPr/>
              </p:nvGrpSpPr>
              <p:grpSpPr bwMode="auto">
                <a:xfrm>
                  <a:off x="3120" y="2352"/>
                  <a:ext cx="1900" cy="1020"/>
                  <a:chOff x="3120" y="2352"/>
                  <a:chExt cx="1900" cy="1020"/>
                </a:xfrm>
              </p:grpSpPr>
              <p:sp>
                <p:nvSpPr>
                  <p:cNvPr id="83" name="Line 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20" y="2640"/>
                    <a:ext cx="1440" cy="480"/>
                  </a:xfrm>
                  <a:prstGeom prst="line">
                    <a:avLst/>
                  </a:prstGeom>
                  <a:noFill/>
                  <a:ln w="2540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b="1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84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64" y="2352"/>
                    <a:ext cx="556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2000" b="1">
                        <a:solidFill>
                          <a:srgbClr val="0000FF"/>
                        </a:solidFill>
                      </a:rPr>
                      <a:t>P(x,y)</a:t>
                    </a:r>
                  </a:p>
                </p:txBody>
              </p:sp>
              <p:sp>
                <p:nvSpPr>
                  <p:cNvPr id="85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120" y="3159"/>
                    <a:ext cx="1440" cy="0"/>
                  </a:xfrm>
                  <a:prstGeom prst="line">
                    <a:avLst/>
                  </a:prstGeom>
                  <a:noFill/>
                  <a:ln w="28575" cap="rnd">
                    <a:solidFill>
                      <a:schemeClr val="tx1"/>
                    </a:solidFill>
                    <a:prstDash val="sysDot"/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b="1">
                      <a:solidFill>
                        <a:srgbClr val="0000FF"/>
                      </a:solidFill>
                    </a:endParaRPr>
                  </a:p>
                </p:txBody>
              </p:sp>
              <p:sp>
                <p:nvSpPr>
                  <p:cNvPr id="86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3120"/>
                    <a:ext cx="206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2000" b="1">
                        <a:solidFill>
                          <a:srgbClr val="0000FF"/>
                        </a:solidFill>
                      </a:rPr>
                      <a:t>x</a:t>
                    </a:r>
                  </a:p>
                </p:txBody>
              </p:sp>
              <p:sp>
                <p:nvSpPr>
                  <p:cNvPr id="87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08" y="2727"/>
                    <a:ext cx="206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sz="2000" b="1">
                        <a:solidFill>
                          <a:srgbClr val="0000FF"/>
                        </a:solidFill>
                      </a:rPr>
                      <a:t>y</a:t>
                    </a:r>
                  </a:p>
                </p:txBody>
              </p:sp>
              <p:sp>
                <p:nvSpPr>
                  <p:cNvPr id="88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79" y="2640"/>
                    <a:ext cx="173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 b="1">
                        <a:solidFill>
                          <a:srgbClr val="0000FF"/>
                        </a:solidFill>
                      </a:rPr>
                      <a:t>r</a:t>
                    </a:r>
                  </a:p>
                </p:txBody>
              </p:sp>
            </p:grpSp>
          </p:grpSp>
        </p:grpSp>
        <p:grpSp>
          <p:nvGrpSpPr>
            <p:cNvPr id="89" name="Group 59"/>
            <p:cNvGrpSpPr>
              <a:grpSpLocks/>
            </p:cNvGrpSpPr>
            <p:nvPr/>
          </p:nvGrpSpPr>
          <p:grpSpPr bwMode="auto">
            <a:xfrm>
              <a:off x="5486403" y="1403351"/>
              <a:ext cx="1603376" cy="3230563"/>
              <a:chOff x="3120" y="1390"/>
              <a:chExt cx="1010" cy="2035"/>
            </a:xfrm>
          </p:grpSpPr>
          <p:sp>
            <p:nvSpPr>
              <p:cNvPr id="90" name="Oval 28"/>
              <p:cNvSpPr>
                <a:spLocks noChangeAspect="1" noChangeArrowheads="1"/>
              </p:cNvSpPr>
              <p:nvPr/>
            </p:nvSpPr>
            <p:spPr bwMode="auto">
              <a:xfrm>
                <a:off x="3525" y="1605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91" name="Line 32"/>
              <p:cNvSpPr>
                <a:spLocks noChangeShapeType="1"/>
              </p:cNvSpPr>
              <p:nvPr/>
            </p:nvSpPr>
            <p:spPr bwMode="auto">
              <a:xfrm flipV="1">
                <a:off x="3120" y="1680"/>
                <a:ext cx="480" cy="1440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92" name="Line 41"/>
              <p:cNvSpPr>
                <a:spLocks noChangeShapeType="1"/>
              </p:cNvSpPr>
              <p:nvPr/>
            </p:nvSpPr>
            <p:spPr bwMode="auto">
              <a:xfrm>
                <a:off x="3600" y="1680"/>
                <a:ext cx="0" cy="1392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93" name="Freeform 45"/>
              <p:cNvSpPr>
                <a:spLocks/>
              </p:cNvSpPr>
              <p:nvPr/>
            </p:nvSpPr>
            <p:spPr bwMode="auto">
              <a:xfrm>
                <a:off x="3216" y="2832"/>
                <a:ext cx="192" cy="192"/>
              </a:xfrm>
              <a:custGeom>
                <a:avLst/>
                <a:gdLst>
                  <a:gd name="T0" fmla="*/ 192 w 192"/>
                  <a:gd name="T1" fmla="*/ 192 h 192"/>
                  <a:gd name="T2" fmla="*/ 144 w 192"/>
                  <a:gd name="T3" fmla="*/ 48 h 192"/>
                  <a:gd name="T4" fmla="*/ 0 w 192"/>
                  <a:gd name="T5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192">
                    <a:moveTo>
                      <a:pt x="192" y="192"/>
                    </a:moveTo>
                    <a:cubicBezTo>
                      <a:pt x="184" y="136"/>
                      <a:pt x="176" y="80"/>
                      <a:pt x="144" y="48"/>
                    </a:cubicBezTo>
                    <a:cubicBezTo>
                      <a:pt x="112" y="16"/>
                      <a:pt x="56" y="8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94" name="Line 46"/>
              <p:cNvSpPr>
                <a:spLocks noChangeShapeType="1"/>
              </p:cNvSpPr>
              <p:nvPr/>
            </p:nvSpPr>
            <p:spPr bwMode="auto">
              <a:xfrm>
                <a:off x="3120" y="3216"/>
                <a:ext cx="480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95" name="Text Box 47"/>
              <p:cNvSpPr txBox="1">
                <a:spLocks noChangeArrowheads="1"/>
              </p:cNvSpPr>
              <p:nvPr/>
            </p:nvSpPr>
            <p:spPr bwMode="auto">
              <a:xfrm>
                <a:off x="3206" y="3192"/>
                <a:ext cx="23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b="1">
                    <a:solidFill>
                      <a:srgbClr val="0000FF"/>
                    </a:solidFill>
                  </a:rPr>
                  <a:t>x’</a:t>
                </a:r>
              </a:p>
            </p:txBody>
          </p:sp>
          <p:sp>
            <p:nvSpPr>
              <p:cNvPr id="96" name="Text Box 48"/>
              <p:cNvSpPr txBox="1">
                <a:spLocks noChangeArrowheads="1"/>
              </p:cNvSpPr>
              <p:nvPr/>
            </p:nvSpPr>
            <p:spPr bwMode="auto">
              <a:xfrm>
                <a:off x="3614" y="2299"/>
                <a:ext cx="32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 b="1">
                    <a:solidFill>
                      <a:srgbClr val="0000FF"/>
                    </a:solidFill>
                  </a:rPr>
                  <a:t>y’</a:t>
                </a:r>
              </a:p>
            </p:txBody>
          </p:sp>
          <p:sp>
            <p:nvSpPr>
              <p:cNvPr id="97" name="Text Box 49"/>
              <p:cNvSpPr txBox="1">
                <a:spLocks noChangeArrowheads="1"/>
              </p:cNvSpPr>
              <p:nvPr/>
            </p:nvSpPr>
            <p:spPr bwMode="auto">
              <a:xfrm>
                <a:off x="3360" y="2688"/>
                <a:ext cx="19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anose="05050102010706020507" pitchFamily="18" charset="2"/>
                  </a:rPr>
                  <a:t></a:t>
                </a:r>
                <a:endParaRPr lang="en-US" altLang="en-US" sz="1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98" name="Text Box 52"/>
              <p:cNvSpPr txBox="1">
                <a:spLocks noChangeArrowheads="1"/>
              </p:cNvSpPr>
              <p:nvPr/>
            </p:nvSpPr>
            <p:spPr bwMode="auto">
              <a:xfrm>
                <a:off x="3456" y="1390"/>
                <a:ext cx="67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b="1">
                    <a:solidFill>
                      <a:srgbClr val="0000FF"/>
                    </a:solidFill>
                  </a:rPr>
                  <a:t>P’(x’, y’)</a:t>
                </a:r>
              </a:p>
            </p:txBody>
          </p:sp>
          <p:sp>
            <p:nvSpPr>
              <p:cNvPr id="99" name="Text Box 53"/>
              <p:cNvSpPr txBox="1">
                <a:spLocks noChangeArrowheads="1"/>
              </p:cNvSpPr>
              <p:nvPr/>
            </p:nvSpPr>
            <p:spPr bwMode="auto">
              <a:xfrm>
                <a:off x="3168" y="2112"/>
                <a:ext cx="17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solidFill>
                      <a:srgbClr val="0000FF"/>
                    </a:solidFill>
                  </a:rPr>
                  <a:t>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47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dirty="0"/>
              <a:t>Rotation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8650" y="1598612"/>
            <a:ext cx="7772400" cy="4114800"/>
          </a:xfrm>
        </p:spPr>
        <p:txBody>
          <a:bodyPr/>
          <a:lstStyle/>
          <a:p>
            <a:r>
              <a:rPr lang="en-US" altLang="en-US" dirty="0"/>
              <a:t>Example</a:t>
            </a:r>
          </a:p>
          <a:p>
            <a:pPr lvl="1"/>
            <a:r>
              <a:rPr lang="en-US" altLang="en-US" dirty="0"/>
              <a:t>Find the transformed point, P’, caused by rotating P= (5, 1) about the origin through an angle of 90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.</a:t>
            </a:r>
            <a:endParaRPr lang="en-US" altLang="en-US" dirty="0"/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230642"/>
              </p:ext>
            </p:extLst>
          </p:nvPr>
        </p:nvGraphicFramePr>
        <p:xfrm>
          <a:off x="1800938" y="2792413"/>
          <a:ext cx="5084924" cy="866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3" imgW="2679480" imgH="457200" progId="Equation.3">
                  <p:embed/>
                </p:oleObj>
              </mc:Choice>
              <mc:Fallback>
                <p:oleObj name="Equation" r:id="rId3" imgW="2679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938" y="2792413"/>
                        <a:ext cx="5084924" cy="8667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908"/>
              </p:ext>
            </p:extLst>
          </p:nvPr>
        </p:nvGraphicFramePr>
        <p:xfrm>
          <a:off x="1499664" y="4084767"/>
          <a:ext cx="2923138" cy="947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5" imgW="1409400" imgH="457200" progId="Equation.3">
                  <p:embed/>
                </p:oleObj>
              </mc:Choice>
              <mc:Fallback>
                <p:oleObj name="Equation" r:id="rId5" imgW="1409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664" y="4084767"/>
                        <a:ext cx="2923138" cy="947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400145"/>
              </p:ext>
            </p:extLst>
          </p:nvPr>
        </p:nvGraphicFramePr>
        <p:xfrm>
          <a:off x="4701202" y="4084768"/>
          <a:ext cx="1685949" cy="947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7" imgW="812520" imgH="457200" progId="Equation.3">
                  <p:embed/>
                </p:oleObj>
              </mc:Choice>
              <mc:Fallback>
                <p:oleObj name="Equation" r:id="rId7" imgW="8125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1202" y="4084768"/>
                        <a:ext cx="1685949" cy="947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373861"/>
              </p:ext>
            </p:extLst>
          </p:nvPr>
        </p:nvGraphicFramePr>
        <p:xfrm>
          <a:off x="3965575" y="5376101"/>
          <a:ext cx="906676" cy="906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9" imgW="457200" imgH="457200" progId="Equation.3">
                  <p:embed/>
                </p:oleObj>
              </mc:Choice>
              <mc:Fallback>
                <p:oleObj name="Equation" r:id="rId9" imgW="457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575" y="5376101"/>
                        <a:ext cx="906676" cy="906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574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36538" y="1562100"/>
            <a:ext cx="44958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 dirty="0" smtClean="0">
                <a:latin typeface="+mn-lt"/>
              </a:rPr>
              <a:t>It </a:t>
            </a:r>
            <a:r>
              <a:rPr lang="en-US" altLang="en-US" sz="2000" dirty="0">
                <a:latin typeface="+mn-lt"/>
              </a:rPr>
              <a:t>changes the size of an </a:t>
            </a:r>
            <a:r>
              <a:rPr lang="en-US" altLang="en-US" sz="2000" dirty="0" smtClean="0">
                <a:latin typeface="+mn-lt"/>
              </a:rPr>
              <a:t>object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 dirty="0">
                <a:latin typeface="+mn-lt"/>
              </a:rPr>
              <a:t>I</a:t>
            </a:r>
            <a:r>
              <a:rPr lang="en-US" altLang="en-US" sz="2000" dirty="0" smtClean="0">
                <a:latin typeface="+mn-lt"/>
              </a:rPr>
              <a:t>nvolves </a:t>
            </a:r>
            <a:r>
              <a:rPr lang="en-US" altLang="en-US" sz="2000" dirty="0">
                <a:latin typeface="+mn-lt"/>
              </a:rPr>
              <a:t>two scale factors, </a:t>
            </a:r>
            <a:r>
              <a:rPr lang="en-US" altLang="en-US" sz="2000" dirty="0" err="1">
                <a:latin typeface="+mn-lt"/>
              </a:rPr>
              <a:t>S</a:t>
            </a:r>
            <a:r>
              <a:rPr lang="en-US" altLang="en-US" sz="2000" baseline="-25000" dirty="0" err="1">
                <a:latin typeface="+mn-lt"/>
              </a:rPr>
              <a:t>x</a:t>
            </a:r>
            <a:r>
              <a:rPr lang="en-US" altLang="en-US" sz="2000" dirty="0">
                <a:latin typeface="+mn-lt"/>
              </a:rPr>
              <a:t> and </a:t>
            </a:r>
            <a:r>
              <a:rPr lang="en-US" altLang="en-US" sz="2000" dirty="0" err="1">
                <a:latin typeface="+mn-lt"/>
              </a:rPr>
              <a:t>S</a:t>
            </a:r>
            <a:r>
              <a:rPr lang="en-US" altLang="en-US" sz="2000" baseline="-20000" dirty="0" err="1">
                <a:latin typeface="+mn-lt"/>
              </a:rPr>
              <a:t>y</a:t>
            </a:r>
            <a:r>
              <a:rPr lang="en-US" altLang="en-US" sz="2000" dirty="0">
                <a:latin typeface="+mn-lt"/>
              </a:rPr>
              <a:t> for the x- and y- coordinates respectively.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 dirty="0">
                <a:latin typeface="+mn-lt"/>
              </a:rPr>
              <a:t>Scales are about the origin.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 dirty="0">
                <a:latin typeface="+mn-lt"/>
              </a:rPr>
              <a:t>We can write the components: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latin typeface="+mn-lt"/>
              </a:rPr>
              <a:t> </a:t>
            </a:r>
            <a:r>
              <a:rPr lang="en-US" altLang="en-US" sz="2000" i="1" dirty="0" err="1">
                <a:solidFill>
                  <a:srgbClr val="FF3300"/>
                </a:solidFill>
                <a:latin typeface="+mn-lt"/>
              </a:rPr>
              <a:t>p</a:t>
            </a:r>
            <a:r>
              <a:rPr lang="en-US" altLang="en-US" sz="2000" dirty="0" err="1">
                <a:solidFill>
                  <a:srgbClr val="FF3300"/>
                </a:solidFill>
                <a:latin typeface="+mn-lt"/>
                <a:cs typeface="Arial" panose="020B0604020202020204" pitchFamily="34" charset="0"/>
              </a:rPr>
              <a:t>'</a:t>
            </a:r>
            <a:r>
              <a:rPr lang="en-US" altLang="en-US" sz="2000" i="1" baseline="-25000" dirty="0" err="1">
                <a:solidFill>
                  <a:schemeClr val="hlink"/>
                </a:solidFill>
                <a:latin typeface="+mn-lt"/>
              </a:rPr>
              <a:t>x</a:t>
            </a:r>
            <a:r>
              <a:rPr lang="en-US" altLang="en-US" sz="2000" i="1" baseline="-25000" dirty="0">
                <a:solidFill>
                  <a:schemeClr val="hlink"/>
                </a:solidFill>
                <a:latin typeface="+mn-lt"/>
              </a:rPr>
              <a:t> </a:t>
            </a:r>
            <a:r>
              <a:rPr lang="en-US" altLang="en-US" sz="2000" dirty="0">
                <a:latin typeface="+mn-lt"/>
              </a:rPr>
              <a:t>= </a:t>
            </a:r>
            <a:r>
              <a:rPr lang="en-US" altLang="en-US" sz="2000" i="1" dirty="0" err="1">
                <a:solidFill>
                  <a:srgbClr val="00FF00"/>
                </a:solidFill>
                <a:latin typeface="+mn-lt"/>
              </a:rPr>
              <a:t>s</a:t>
            </a:r>
            <a:r>
              <a:rPr lang="en-US" altLang="en-US" sz="2000" i="1" baseline="-25000" dirty="0" err="1">
                <a:solidFill>
                  <a:srgbClr val="00FF00"/>
                </a:solidFill>
                <a:latin typeface="+mn-lt"/>
              </a:rPr>
              <a:t>x</a:t>
            </a:r>
            <a:r>
              <a:rPr lang="en-US" altLang="en-US" sz="2000" i="1" baseline="-25000" dirty="0">
                <a:latin typeface="+mn-lt"/>
              </a:rPr>
              <a:t> </a:t>
            </a:r>
            <a:r>
              <a:rPr lang="en-US" altLang="en-US" sz="2000" dirty="0">
                <a:latin typeface="+mn-lt"/>
                <a:cs typeface="Arial" panose="020B0604020202020204" pitchFamily="34" charset="0"/>
              </a:rPr>
              <a:t>•</a:t>
            </a:r>
            <a:r>
              <a:rPr lang="en-US" altLang="en-US" sz="2000" i="1" dirty="0">
                <a:latin typeface="+mn-lt"/>
              </a:rPr>
              <a:t> </a:t>
            </a:r>
            <a:r>
              <a:rPr lang="en-US" altLang="en-US" sz="2000" i="1" dirty="0" err="1">
                <a:solidFill>
                  <a:schemeClr val="accent2"/>
                </a:solidFill>
                <a:latin typeface="+mn-lt"/>
              </a:rPr>
              <a:t>p</a:t>
            </a:r>
            <a:r>
              <a:rPr lang="en-US" altLang="en-US" sz="2000" i="1" baseline="-25000" dirty="0" err="1">
                <a:solidFill>
                  <a:schemeClr val="accent2"/>
                </a:solidFill>
                <a:latin typeface="+mn-lt"/>
              </a:rPr>
              <a:t>x</a:t>
            </a:r>
            <a:r>
              <a:rPr lang="en-US" altLang="en-US" sz="2000" i="1" baseline="-25000" dirty="0">
                <a:solidFill>
                  <a:schemeClr val="accent2"/>
                </a:solidFill>
                <a:latin typeface="+mn-lt"/>
              </a:rPr>
              <a:t>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i="1" dirty="0" err="1">
                <a:solidFill>
                  <a:srgbClr val="FF3300"/>
                </a:solidFill>
                <a:latin typeface="+mn-lt"/>
              </a:rPr>
              <a:t>p</a:t>
            </a:r>
            <a:r>
              <a:rPr lang="en-US" altLang="en-US" sz="2000" dirty="0" err="1">
                <a:solidFill>
                  <a:srgbClr val="FF3300"/>
                </a:solidFill>
                <a:latin typeface="+mn-lt"/>
                <a:cs typeface="Arial" panose="020B0604020202020204" pitchFamily="34" charset="0"/>
              </a:rPr>
              <a:t>'</a:t>
            </a:r>
            <a:r>
              <a:rPr lang="en-US" altLang="en-US" sz="2000" i="1" baseline="-25000" dirty="0" err="1">
                <a:solidFill>
                  <a:schemeClr val="hlink"/>
                </a:solidFill>
                <a:latin typeface="+mn-lt"/>
              </a:rPr>
              <a:t>y</a:t>
            </a:r>
            <a:r>
              <a:rPr lang="en-US" altLang="en-US" sz="2000" i="1" baseline="-25000" dirty="0">
                <a:solidFill>
                  <a:schemeClr val="hlink"/>
                </a:solidFill>
                <a:latin typeface="+mn-lt"/>
              </a:rPr>
              <a:t> </a:t>
            </a:r>
            <a:r>
              <a:rPr lang="en-US" altLang="en-US" sz="2000" dirty="0">
                <a:latin typeface="+mn-lt"/>
              </a:rPr>
              <a:t>= </a:t>
            </a:r>
            <a:r>
              <a:rPr lang="en-US" altLang="en-US" sz="2000" i="1" dirty="0" err="1">
                <a:solidFill>
                  <a:srgbClr val="00FF00"/>
                </a:solidFill>
                <a:latin typeface="+mn-lt"/>
              </a:rPr>
              <a:t>s</a:t>
            </a:r>
            <a:r>
              <a:rPr lang="en-US" altLang="en-US" sz="2000" i="1" baseline="-25000" dirty="0" err="1">
                <a:solidFill>
                  <a:srgbClr val="00FF00"/>
                </a:solidFill>
                <a:latin typeface="+mn-lt"/>
              </a:rPr>
              <a:t>y</a:t>
            </a:r>
            <a:r>
              <a:rPr lang="en-US" altLang="en-US" sz="2000" i="1" baseline="-25000" dirty="0">
                <a:latin typeface="+mn-lt"/>
              </a:rPr>
              <a:t> </a:t>
            </a:r>
            <a:r>
              <a:rPr lang="en-US" altLang="en-US" sz="2000" dirty="0">
                <a:latin typeface="+mn-lt"/>
                <a:cs typeface="Arial" panose="020B0604020202020204" pitchFamily="34" charset="0"/>
              </a:rPr>
              <a:t>•</a:t>
            </a:r>
            <a:r>
              <a:rPr lang="en-US" altLang="en-US" sz="2000" i="1" dirty="0">
                <a:latin typeface="+mn-lt"/>
              </a:rPr>
              <a:t> </a:t>
            </a:r>
            <a:r>
              <a:rPr lang="en-US" altLang="en-US" sz="2000" i="1" dirty="0" err="1">
                <a:solidFill>
                  <a:schemeClr val="accent2"/>
                </a:solidFill>
                <a:latin typeface="+mn-lt"/>
              </a:rPr>
              <a:t>p</a:t>
            </a:r>
            <a:r>
              <a:rPr lang="en-US" altLang="en-US" sz="2000" i="1" baseline="-25000" dirty="0" err="1">
                <a:solidFill>
                  <a:schemeClr val="accent2"/>
                </a:solidFill>
                <a:latin typeface="+mn-lt"/>
              </a:rPr>
              <a:t>y</a:t>
            </a:r>
            <a:endParaRPr lang="en-US" altLang="en-US" sz="2000" dirty="0">
              <a:latin typeface="+mn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latin typeface="+mn-lt"/>
              </a:rPr>
              <a:t>or in matrix form: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solidFill>
                  <a:srgbClr val="FF3300"/>
                </a:solidFill>
                <a:latin typeface="+mn-lt"/>
              </a:rPr>
              <a:t>P</a:t>
            </a:r>
            <a:r>
              <a:rPr lang="en-US" altLang="en-US" sz="2000" dirty="0">
                <a:solidFill>
                  <a:srgbClr val="FF3300"/>
                </a:solidFill>
                <a:latin typeface="+mn-lt"/>
                <a:cs typeface="Arial" panose="020B0604020202020204" pitchFamily="34" charset="0"/>
              </a:rPr>
              <a:t>' </a:t>
            </a:r>
            <a:r>
              <a:rPr lang="en-US" altLang="en-US" sz="2000" dirty="0">
                <a:latin typeface="+mn-lt"/>
              </a:rPr>
              <a:t>= </a:t>
            </a:r>
            <a:r>
              <a:rPr lang="en-US" altLang="en-US" sz="2000" dirty="0">
                <a:solidFill>
                  <a:srgbClr val="00FF00"/>
                </a:solidFill>
                <a:latin typeface="+mn-lt"/>
              </a:rPr>
              <a:t>S </a:t>
            </a:r>
            <a:r>
              <a:rPr lang="en-US" altLang="en-US" sz="2000" dirty="0">
                <a:latin typeface="+mn-lt"/>
                <a:cs typeface="Arial" panose="020B0604020202020204" pitchFamily="34" charset="0"/>
              </a:rPr>
              <a:t>•</a:t>
            </a:r>
            <a:r>
              <a:rPr lang="en-US" altLang="en-US" sz="2000" dirty="0">
                <a:solidFill>
                  <a:srgbClr val="00FF00"/>
                </a:solidFill>
                <a:latin typeface="+mn-lt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+mn-lt"/>
              </a:rPr>
              <a:t>P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latin typeface="+mn-lt"/>
              </a:rPr>
              <a:t>Scale matrix as: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en-US" sz="2000" dirty="0">
              <a:latin typeface="+mn-lt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en-US" sz="2000" dirty="0">
              <a:latin typeface="+mn-lt"/>
            </a:endParaRP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4953000" y="1905000"/>
            <a:ext cx="3276600" cy="3048000"/>
            <a:chOff x="3120" y="1200"/>
            <a:chExt cx="2064" cy="1920"/>
          </a:xfrm>
        </p:grpSpPr>
        <p:grpSp>
          <p:nvGrpSpPr>
            <p:cNvPr id="16389" name="Group 5"/>
            <p:cNvGrpSpPr>
              <a:grpSpLocks/>
            </p:cNvGrpSpPr>
            <p:nvPr/>
          </p:nvGrpSpPr>
          <p:grpSpPr bwMode="auto">
            <a:xfrm>
              <a:off x="3120" y="1200"/>
              <a:ext cx="2064" cy="1920"/>
              <a:chOff x="3120" y="1200"/>
              <a:chExt cx="2064" cy="1920"/>
            </a:xfrm>
          </p:grpSpPr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>
                <a:off x="3120" y="1200"/>
                <a:ext cx="0" cy="19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1" name="Line 7"/>
              <p:cNvSpPr>
                <a:spLocks noChangeShapeType="1"/>
              </p:cNvSpPr>
              <p:nvPr/>
            </p:nvSpPr>
            <p:spPr bwMode="auto">
              <a:xfrm>
                <a:off x="3120" y="3120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392" name="Line 8"/>
            <p:cNvSpPr>
              <a:spLocks noChangeShapeType="1"/>
            </p:cNvSpPr>
            <p:nvPr/>
          </p:nvSpPr>
          <p:spPr bwMode="auto">
            <a:xfrm>
              <a:off x="3312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3504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>
              <a:off x="3696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>
              <a:off x="3888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>
              <a:off x="4080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>
              <a:off x="4272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>
              <a:off x="4464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>
              <a:off x="4656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>
              <a:off x="4848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>
              <a:off x="5040" y="1200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>
              <a:off x="3120" y="292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3" name="Line 19"/>
            <p:cNvSpPr>
              <a:spLocks noChangeShapeType="1"/>
            </p:cNvSpPr>
            <p:nvPr/>
          </p:nvSpPr>
          <p:spPr bwMode="auto">
            <a:xfrm>
              <a:off x="3120" y="273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4" name="Line 20"/>
            <p:cNvSpPr>
              <a:spLocks noChangeShapeType="1"/>
            </p:cNvSpPr>
            <p:nvPr/>
          </p:nvSpPr>
          <p:spPr bwMode="auto">
            <a:xfrm>
              <a:off x="3120" y="2544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5" name="Line 21"/>
            <p:cNvSpPr>
              <a:spLocks noChangeShapeType="1"/>
            </p:cNvSpPr>
            <p:nvPr/>
          </p:nvSpPr>
          <p:spPr bwMode="auto">
            <a:xfrm>
              <a:off x="3120" y="2352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6" name="Line 22"/>
            <p:cNvSpPr>
              <a:spLocks noChangeShapeType="1"/>
            </p:cNvSpPr>
            <p:nvPr/>
          </p:nvSpPr>
          <p:spPr bwMode="auto">
            <a:xfrm>
              <a:off x="3120" y="2160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>
              <a:off x="3120" y="196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>
              <a:off x="3120" y="177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>
              <a:off x="3120" y="1584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>
              <a:off x="3120" y="1392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23" name="Group 39"/>
          <p:cNvGrpSpPr>
            <a:grpSpLocks/>
          </p:cNvGrpSpPr>
          <p:nvPr/>
        </p:nvGrpSpPr>
        <p:grpSpPr bwMode="auto">
          <a:xfrm>
            <a:off x="5410200" y="2362200"/>
            <a:ext cx="2133600" cy="2133600"/>
            <a:chOff x="3408" y="1488"/>
            <a:chExt cx="1344" cy="1344"/>
          </a:xfrm>
        </p:grpSpPr>
        <p:sp>
          <p:nvSpPr>
            <p:cNvPr id="16420" name="Line 36"/>
            <p:cNvSpPr>
              <a:spLocks noChangeShapeType="1"/>
            </p:cNvSpPr>
            <p:nvPr/>
          </p:nvSpPr>
          <p:spPr bwMode="auto">
            <a:xfrm flipV="1">
              <a:off x="3408" y="1488"/>
              <a:ext cx="576" cy="1152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1" name="Line 37"/>
            <p:cNvSpPr>
              <a:spLocks noChangeShapeType="1"/>
            </p:cNvSpPr>
            <p:nvPr/>
          </p:nvSpPr>
          <p:spPr bwMode="auto">
            <a:xfrm flipV="1">
              <a:off x="3408" y="2256"/>
              <a:ext cx="576" cy="576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2" name="Line 38"/>
            <p:cNvSpPr>
              <a:spLocks noChangeShapeType="1"/>
            </p:cNvSpPr>
            <p:nvPr/>
          </p:nvSpPr>
          <p:spPr bwMode="auto">
            <a:xfrm flipV="1">
              <a:off x="3600" y="2256"/>
              <a:ext cx="1152" cy="576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425" name="AutoShape 41"/>
          <p:cNvSpPr>
            <a:spLocks noChangeArrowheads="1"/>
          </p:cNvSpPr>
          <p:nvPr/>
        </p:nvSpPr>
        <p:spPr bwMode="auto">
          <a:xfrm>
            <a:off x="5410200" y="4114800"/>
            <a:ext cx="304800" cy="381000"/>
          </a:xfrm>
          <a:prstGeom prst="rtTriangle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6" name="AutoShape 42"/>
          <p:cNvSpPr>
            <a:spLocks noChangeArrowheads="1"/>
          </p:cNvSpPr>
          <p:nvPr/>
        </p:nvSpPr>
        <p:spPr bwMode="auto">
          <a:xfrm>
            <a:off x="6324600" y="2362200"/>
            <a:ext cx="1219200" cy="1219200"/>
          </a:xfrm>
          <a:prstGeom prst="rtTriangle">
            <a:avLst/>
          </a:prstGeom>
          <a:noFill/>
          <a:ln w="3175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430" name="Group 46"/>
          <p:cNvGrpSpPr>
            <a:grpSpLocks/>
          </p:cNvGrpSpPr>
          <p:nvPr/>
        </p:nvGrpSpPr>
        <p:grpSpPr bwMode="auto">
          <a:xfrm>
            <a:off x="4953000" y="4191000"/>
            <a:ext cx="762000" cy="762000"/>
            <a:chOff x="3120" y="2640"/>
            <a:chExt cx="480" cy="480"/>
          </a:xfrm>
        </p:grpSpPr>
        <p:sp>
          <p:nvSpPr>
            <p:cNvPr id="16427" name="Line 43"/>
            <p:cNvSpPr>
              <a:spLocks noChangeShapeType="1"/>
            </p:cNvSpPr>
            <p:nvPr/>
          </p:nvSpPr>
          <p:spPr bwMode="auto">
            <a:xfrm flipH="1">
              <a:off x="3120" y="2640"/>
              <a:ext cx="288" cy="48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8" name="Line 44"/>
            <p:cNvSpPr>
              <a:spLocks noChangeShapeType="1"/>
            </p:cNvSpPr>
            <p:nvPr/>
          </p:nvSpPr>
          <p:spPr bwMode="auto">
            <a:xfrm flipH="1">
              <a:off x="3120" y="2832"/>
              <a:ext cx="288" cy="28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29" name="Line 45"/>
            <p:cNvSpPr>
              <a:spLocks noChangeShapeType="1"/>
            </p:cNvSpPr>
            <p:nvPr/>
          </p:nvSpPr>
          <p:spPr bwMode="auto">
            <a:xfrm flipH="1">
              <a:off x="3120" y="2832"/>
              <a:ext cx="480" cy="28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6431" name="Object 47"/>
          <p:cNvGraphicFramePr>
            <a:graphicFrameLocks noChangeAspect="1"/>
          </p:cNvGraphicFramePr>
          <p:nvPr/>
        </p:nvGraphicFramePr>
        <p:xfrm>
          <a:off x="1447800" y="5562600"/>
          <a:ext cx="1422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3" imgW="825480" imgH="482400" progId="Equation.3">
                  <p:embed/>
                </p:oleObj>
              </mc:Choice>
              <mc:Fallback>
                <p:oleObj name="Equation" r:id="rId3" imgW="8254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562600"/>
                        <a:ext cx="14224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34" name="Group 50"/>
          <p:cNvGrpSpPr>
            <a:grpSpLocks/>
          </p:cNvGrpSpPr>
          <p:nvPr/>
        </p:nvGrpSpPr>
        <p:grpSpPr bwMode="auto">
          <a:xfrm>
            <a:off x="5241925" y="3748088"/>
            <a:ext cx="635000" cy="823912"/>
            <a:chOff x="3302" y="2361"/>
            <a:chExt cx="400" cy="519"/>
          </a:xfrm>
        </p:grpSpPr>
        <p:grpSp>
          <p:nvGrpSpPr>
            <p:cNvPr id="16411" name="Group 27"/>
            <p:cNvGrpSpPr>
              <a:grpSpLocks/>
            </p:cNvGrpSpPr>
            <p:nvPr/>
          </p:nvGrpSpPr>
          <p:grpSpPr bwMode="auto">
            <a:xfrm>
              <a:off x="3360" y="2544"/>
              <a:ext cx="342" cy="336"/>
              <a:chOff x="3336" y="2568"/>
              <a:chExt cx="342" cy="336"/>
            </a:xfrm>
          </p:grpSpPr>
          <p:sp>
            <p:nvSpPr>
              <p:cNvPr id="16412" name="Oval 28"/>
              <p:cNvSpPr>
                <a:spLocks noChangeAspect="1" noChangeArrowheads="1"/>
              </p:cNvSpPr>
              <p:nvPr/>
            </p:nvSpPr>
            <p:spPr bwMode="auto">
              <a:xfrm>
                <a:off x="3336" y="2760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3" name="Oval 29"/>
              <p:cNvSpPr>
                <a:spLocks noChangeAspect="1" noChangeArrowheads="1"/>
              </p:cNvSpPr>
              <p:nvPr/>
            </p:nvSpPr>
            <p:spPr bwMode="auto">
              <a:xfrm>
                <a:off x="3534" y="2760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4" name="Oval 30"/>
              <p:cNvSpPr>
                <a:spLocks noChangeAspect="1" noChangeArrowheads="1"/>
              </p:cNvSpPr>
              <p:nvPr/>
            </p:nvSpPr>
            <p:spPr bwMode="auto">
              <a:xfrm>
                <a:off x="3336" y="2568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32" name="Text Box 48"/>
            <p:cNvSpPr txBox="1">
              <a:spLocks noChangeArrowheads="1"/>
            </p:cNvSpPr>
            <p:nvPr/>
          </p:nvSpPr>
          <p:spPr bwMode="auto">
            <a:xfrm>
              <a:off x="3302" y="2361"/>
              <a:ext cx="2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800">
                  <a:solidFill>
                    <a:schemeClr val="accent2"/>
                  </a:solidFill>
                </a:rPr>
                <a:t>P</a:t>
              </a:r>
            </a:p>
          </p:txBody>
        </p:sp>
      </p:grpSp>
      <p:grpSp>
        <p:nvGrpSpPr>
          <p:cNvPr id="16435" name="Group 51"/>
          <p:cNvGrpSpPr>
            <a:grpSpLocks/>
          </p:cNvGrpSpPr>
          <p:nvPr/>
        </p:nvGrpSpPr>
        <p:grpSpPr bwMode="auto">
          <a:xfrm>
            <a:off x="6156325" y="1866900"/>
            <a:ext cx="1463675" cy="1828800"/>
            <a:chOff x="3878" y="1176"/>
            <a:chExt cx="922" cy="1152"/>
          </a:xfrm>
        </p:grpSpPr>
        <p:grpSp>
          <p:nvGrpSpPr>
            <p:cNvPr id="16415" name="Group 31"/>
            <p:cNvGrpSpPr>
              <a:grpSpLocks/>
            </p:cNvGrpSpPr>
            <p:nvPr/>
          </p:nvGrpSpPr>
          <p:grpSpPr bwMode="auto">
            <a:xfrm>
              <a:off x="3888" y="1416"/>
              <a:ext cx="912" cy="912"/>
              <a:chOff x="3912" y="1416"/>
              <a:chExt cx="912" cy="912"/>
            </a:xfrm>
          </p:grpSpPr>
          <p:sp>
            <p:nvSpPr>
              <p:cNvPr id="16416" name="Oval 32"/>
              <p:cNvSpPr>
                <a:spLocks noChangeAspect="1" noChangeArrowheads="1"/>
              </p:cNvSpPr>
              <p:nvPr/>
            </p:nvSpPr>
            <p:spPr bwMode="auto">
              <a:xfrm>
                <a:off x="3912" y="2184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7" name="Oval 33"/>
              <p:cNvSpPr>
                <a:spLocks noChangeAspect="1" noChangeArrowheads="1"/>
              </p:cNvSpPr>
              <p:nvPr/>
            </p:nvSpPr>
            <p:spPr bwMode="auto">
              <a:xfrm>
                <a:off x="4680" y="2184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8" name="Oval 34"/>
              <p:cNvSpPr>
                <a:spLocks noChangeAspect="1" noChangeArrowheads="1"/>
              </p:cNvSpPr>
              <p:nvPr/>
            </p:nvSpPr>
            <p:spPr bwMode="auto">
              <a:xfrm>
                <a:off x="3912" y="1416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33" name="Text Box 49"/>
            <p:cNvSpPr txBox="1">
              <a:spLocks noChangeArrowheads="1"/>
            </p:cNvSpPr>
            <p:nvPr/>
          </p:nvSpPr>
          <p:spPr bwMode="auto">
            <a:xfrm>
              <a:off x="3878" y="1176"/>
              <a:ext cx="2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rgbClr val="FF3300"/>
                  </a:solidFill>
                </a:rPr>
                <a:t>P’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3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59393" y="1585415"/>
            <a:ext cx="7543798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 dirty="0">
                <a:latin typeface="+mn-lt"/>
              </a:rPr>
              <a:t>If the scale factors are in between 0 and </a:t>
            </a:r>
            <a:r>
              <a:rPr lang="en-US" altLang="en-US" sz="2000" dirty="0" smtClean="0">
                <a:latin typeface="+mn-lt"/>
              </a:rPr>
              <a:t>1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 dirty="0" smtClean="0">
                <a:latin typeface="+mn-lt"/>
                <a:sym typeface="Wingdings" panose="05000000000000000000" pitchFamily="2" charset="2"/>
              </a:rPr>
              <a:t>the </a:t>
            </a:r>
            <a:r>
              <a:rPr lang="en-US" altLang="en-US" sz="2000" dirty="0">
                <a:latin typeface="+mn-lt"/>
                <a:sym typeface="Wingdings" panose="05000000000000000000" pitchFamily="2" charset="2"/>
              </a:rPr>
              <a:t>points will be moved closer to the </a:t>
            </a:r>
            <a:r>
              <a:rPr lang="en-US" altLang="en-US" sz="2000" dirty="0" smtClean="0">
                <a:latin typeface="+mn-lt"/>
                <a:sym typeface="Wingdings" panose="05000000000000000000" pitchFamily="2" charset="2"/>
              </a:rPr>
              <a:t>origin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 dirty="0" smtClean="0">
                <a:latin typeface="+mn-lt"/>
                <a:sym typeface="Wingdings" panose="05000000000000000000" pitchFamily="2" charset="2"/>
              </a:rPr>
              <a:t>the </a:t>
            </a:r>
            <a:r>
              <a:rPr lang="en-US" altLang="en-US" sz="2000" dirty="0">
                <a:latin typeface="+mn-lt"/>
                <a:sym typeface="Wingdings" panose="05000000000000000000" pitchFamily="2" charset="2"/>
              </a:rPr>
              <a:t>object will be smaller.</a:t>
            </a:r>
            <a:endParaRPr lang="en-US" altLang="en-US" sz="2000" dirty="0">
              <a:latin typeface="+mn-lt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endParaRPr lang="en-US" altLang="en-US" sz="2000" dirty="0">
              <a:latin typeface="+mn-lt"/>
            </a:endParaRPr>
          </a:p>
        </p:txBody>
      </p:sp>
      <p:grpSp>
        <p:nvGrpSpPr>
          <p:cNvPr id="17413" name="Group 5"/>
          <p:cNvGrpSpPr>
            <a:grpSpLocks/>
          </p:cNvGrpSpPr>
          <p:nvPr/>
        </p:nvGrpSpPr>
        <p:grpSpPr bwMode="auto">
          <a:xfrm>
            <a:off x="5464791" y="3033215"/>
            <a:ext cx="3352800" cy="3352800"/>
            <a:chOff x="3120" y="1200"/>
            <a:chExt cx="2064" cy="1920"/>
          </a:xfrm>
        </p:grpSpPr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>
              <a:off x="3120" y="1200"/>
              <a:ext cx="0" cy="19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5" name="Line 7"/>
            <p:cNvSpPr>
              <a:spLocks noChangeShapeType="1"/>
            </p:cNvSpPr>
            <p:nvPr/>
          </p:nvSpPr>
          <p:spPr bwMode="auto">
            <a:xfrm>
              <a:off x="3120" y="3120"/>
              <a:ext cx="20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5769591" y="3033215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6074391" y="3033215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6379191" y="3033215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6683991" y="3033215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6988791" y="3033215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7293591" y="3033215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7598391" y="3033215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7903191" y="3033215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8207991" y="3033215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8512791" y="3033215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5464791" y="6081215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5464791" y="5776415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5464791" y="5471615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5464791" y="5166815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5464791" y="4862015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5464791" y="4557215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5464791" y="4252415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>
            <a:off x="5464791" y="3947615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>
            <a:off x="5464791" y="3642815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75" name="Group 67"/>
          <p:cNvGrpSpPr>
            <a:grpSpLocks/>
          </p:cNvGrpSpPr>
          <p:nvPr/>
        </p:nvGrpSpPr>
        <p:grpSpPr bwMode="auto">
          <a:xfrm>
            <a:off x="5769591" y="5395415"/>
            <a:ext cx="762000" cy="685800"/>
            <a:chOff x="3600" y="2496"/>
            <a:chExt cx="480" cy="432"/>
          </a:xfrm>
        </p:grpSpPr>
        <p:sp>
          <p:nvSpPr>
            <p:cNvPr id="17436" name="Oval 28"/>
            <p:cNvSpPr>
              <a:spLocks noChangeAspect="1" noChangeArrowheads="1"/>
            </p:cNvSpPr>
            <p:nvPr/>
          </p:nvSpPr>
          <p:spPr bwMode="auto">
            <a:xfrm>
              <a:off x="3600" y="2784"/>
              <a:ext cx="144" cy="144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Oval 29"/>
            <p:cNvSpPr>
              <a:spLocks noChangeAspect="1" noChangeArrowheads="1"/>
            </p:cNvSpPr>
            <p:nvPr/>
          </p:nvSpPr>
          <p:spPr bwMode="auto">
            <a:xfrm>
              <a:off x="3936" y="2784"/>
              <a:ext cx="144" cy="144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8" name="Oval 30"/>
            <p:cNvSpPr>
              <a:spLocks noChangeAspect="1" noChangeArrowheads="1"/>
            </p:cNvSpPr>
            <p:nvPr/>
          </p:nvSpPr>
          <p:spPr bwMode="auto">
            <a:xfrm>
              <a:off x="3600" y="2496"/>
              <a:ext cx="144" cy="144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47" name="AutoShape 39"/>
          <p:cNvSpPr>
            <a:spLocks noChangeArrowheads="1"/>
          </p:cNvSpPr>
          <p:nvPr/>
        </p:nvSpPr>
        <p:spPr bwMode="auto">
          <a:xfrm>
            <a:off x="5845791" y="5471615"/>
            <a:ext cx="609600" cy="533400"/>
          </a:xfrm>
          <a:prstGeom prst="rtTriangle">
            <a:avLst/>
          </a:prstGeom>
          <a:noFill/>
          <a:ln w="3175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54" name="Line 46"/>
          <p:cNvSpPr>
            <a:spLocks noChangeShapeType="1"/>
          </p:cNvSpPr>
          <p:nvPr/>
        </p:nvSpPr>
        <p:spPr bwMode="auto">
          <a:xfrm>
            <a:off x="8817591" y="3033215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5" name="Line 47"/>
          <p:cNvSpPr>
            <a:spLocks noChangeShapeType="1"/>
          </p:cNvSpPr>
          <p:nvPr/>
        </p:nvSpPr>
        <p:spPr bwMode="auto">
          <a:xfrm>
            <a:off x="5464791" y="3338015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56" name="Line 48"/>
          <p:cNvSpPr>
            <a:spLocks noChangeShapeType="1"/>
          </p:cNvSpPr>
          <p:nvPr/>
        </p:nvSpPr>
        <p:spPr bwMode="auto">
          <a:xfrm>
            <a:off x="5464791" y="3033215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73" name="Group 65"/>
          <p:cNvGrpSpPr>
            <a:grpSpLocks/>
          </p:cNvGrpSpPr>
          <p:nvPr/>
        </p:nvGrpSpPr>
        <p:grpSpPr bwMode="auto">
          <a:xfrm>
            <a:off x="6074391" y="4557215"/>
            <a:ext cx="1219200" cy="1257300"/>
            <a:chOff x="3792" y="1968"/>
            <a:chExt cx="768" cy="792"/>
          </a:xfrm>
        </p:grpSpPr>
        <p:sp>
          <p:nvSpPr>
            <p:cNvPr id="17457" name="Oval 49"/>
            <p:cNvSpPr>
              <a:spLocks noChangeAspect="1" noChangeArrowheads="1"/>
            </p:cNvSpPr>
            <p:nvPr/>
          </p:nvSpPr>
          <p:spPr bwMode="auto">
            <a:xfrm>
              <a:off x="3792" y="2616"/>
              <a:ext cx="144" cy="1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8" name="Oval 50"/>
            <p:cNvSpPr>
              <a:spLocks noChangeAspect="1" noChangeArrowheads="1"/>
            </p:cNvSpPr>
            <p:nvPr/>
          </p:nvSpPr>
          <p:spPr bwMode="auto">
            <a:xfrm>
              <a:off x="4416" y="2592"/>
              <a:ext cx="144" cy="1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9" name="Oval 51"/>
            <p:cNvSpPr>
              <a:spLocks noChangeAspect="1" noChangeArrowheads="1"/>
            </p:cNvSpPr>
            <p:nvPr/>
          </p:nvSpPr>
          <p:spPr bwMode="auto">
            <a:xfrm>
              <a:off x="3792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60" name="AutoShape 52"/>
          <p:cNvSpPr>
            <a:spLocks noChangeArrowheads="1"/>
          </p:cNvSpPr>
          <p:nvPr/>
        </p:nvSpPr>
        <p:spPr bwMode="auto">
          <a:xfrm>
            <a:off x="6150591" y="4633415"/>
            <a:ext cx="1066800" cy="1066800"/>
          </a:xfrm>
          <a:prstGeom prst="rtTriangle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74" name="Group 66"/>
          <p:cNvGrpSpPr>
            <a:grpSpLocks/>
          </p:cNvGrpSpPr>
          <p:nvPr/>
        </p:nvGrpSpPr>
        <p:grpSpPr bwMode="auto">
          <a:xfrm>
            <a:off x="5845791" y="4633415"/>
            <a:ext cx="1371600" cy="1371600"/>
            <a:chOff x="3648" y="2016"/>
            <a:chExt cx="864" cy="864"/>
          </a:xfrm>
        </p:grpSpPr>
        <p:sp>
          <p:nvSpPr>
            <p:cNvPr id="17461" name="Line 53"/>
            <p:cNvSpPr>
              <a:spLocks noChangeShapeType="1"/>
            </p:cNvSpPr>
            <p:nvPr/>
          </p:nvSpPr>
          <p:spPr bwMode="auto">
            <a:xfrm flipH="1">
              <a:off x="3648" y="2688"/>
              <a:ext cx="192" cy="192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2" name="Line 54"/>
            <p:cNvSpPr>
              <a:spLocks noChangeShapeType="1"/>
            </p:cNvSpPr>
            <p:nvPr/>
          </p:nvSpPr>
          <p:spPr bwMode="auto">
            <a:xfrm flipH="1">
              <a:off x="3648" y="2016"/>
              <a:ext cx="192" cy="52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65" name="Line 57"/>
            <p:cNvSpPr>
              <a:spLocks noChangeShapeType="1"/>
            </p:cNvSpPr>
            <p:nvPr/>
          </p:nvSpPr>
          <p:spPr bwMode="auto">
            <a:xfrm flipH="1">
              <a:off x="3984" y="2688"/>
              <a:ext cx="528" cy="192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78" name="Group 70"/>
          <p:cNvGrpSpPr>
            <a:grpSpLocks/>
          </p:cNvGrpSpPr>
          <p:nvPr/>
        </p:nvGrpSpPr>
        <p:grpSpPr bwMode="auto">
          <a:xfrm>
            <a:off x="130791" y="3566615"/>
            <a:ext cx="6424613" cy="1928813"/>
            <a:chOff x="48" y="1344"/>
            <a:chExt cx="4047" cy="1215"/>
          </a:xfrm>
        </p:grpSpPr>
        <p:sp>
          <p:nvSpPr>
            <p:cNvPr id="17466" name="Text Box 58"/>
            <p:cNvSpPr txBox="1">
              <a:spLocks noChangeArrowheads="1"/>
            </p:cNvSpPr>
            <p:nvPr/>
          </p:nvSpPr>
          <p:spPr bwMode="auto">
            <a:xfrm>
              <a:off x="3542" y="1752"/>
              <a:ext cx="5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 dirty="0">
                  <a:solidFill>
                    <a:srgbClr val="0000FF"/>
                  </a:solidFill>
                </a:rPr>
                <a:t>P(2, 5)</a:t>
              </a:r>
            </a:p>
          </p:txBody>
        </p:sp>
        <p:sp>
          <p:nvSpPr>
            <p:cNvPr id="17467" name="Text Box 59"/>
            <p:cNvSpPr txBox="1">
              <a:spLocks noChangeArrowheads="1"/>
            </p:cNvSpPr>
            <p:nvPr/>
          </p:nvSpPr>
          <p:spPr bwMode="auto">
            <a:xfrm>
              <a:off x="3408" y="2328"/>
              <a:ext cx="2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rgbClr val="FF3300"/>
                  </a:solidFill>
                </a:rPr>
                <a:t>P’</a:t>
              </a:r>
            </a:p>
          </p:txBody>
        </p:sp>
        <p:sp>
          <p:nvSpPr>
            <p:cNvPr id="17469" name="Text Box 61"/>
            <p:cNvSpPr txBox="1">
              <a:spLocks noChangeArrowheads="1"/>
            </p:cNvSpPr>
            <p:nvPr/>
          </p:nvSpPr>
          <p:spPr bwMode="auto">
            <a:xfrm>
              <a:off x="48" y="1344"/>
              <a:ext cx="2880" cy="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buFontTx/>
                <a:buChar char="•"/>
              </a:pPr>
              <a:r>
                <a:rPr lang="en-US" altLang="en-US" sz="2000" dirty="0"/>
                <a:t> Example :</a:t>
              </a:r>
            </a:p>
            <a:p>
              <a:pPr lvl="1">
                <a:lnSpc>
                  <a:spcPct val="150000"/>
                </a:lnSpc>
                <a:buFontTx/>
                <a:buChar char="•"/>
              </a:pPr>
              <a:r>
                <a:rPr lang="en-US" altLang="en-US" sz="2000" b="1" dirty="0">
                  <a:solidFill>
                    <a:srgbClr val="0000FF"/>
                  </a:solidFill>
                </a:rPr>
                <a:t>P(2, 5), </a:t>
              </a:r>
              <a:r>
                <a:rPr lang="en-US" altLang="en-US" sz="2000" dirty="0" err="1"/>
                <a:t>Sx</a:t>
              </a:r>
              <a:r>
                <a:rPr lang="en-US" altLang="en-US" sz="2000" dirty="0"/>
                <a:t> = 0.5, </a:t>
              </a:r>
              <a:r>
                <a:rPr lang="en-US" altLang="en-US" sz="2000" dirty="0" err="1"/>
                <a:t>Sy</a:t>
              </a:r>
              <a:r>
                <a:rPr lang="en-US" altLang="en-US" sz="2000" dirty="0"/>
                <a:t> = 0.5</a:t>
              </a:r>
            </a:p>
            <a:p>
              <a:pPr lvl="1">
                <a:lnSpc>
                  <a:spcPct val="150000"/>
                </a:lnSpc>
                <a:buFontTx/>
                <a:buChar char="•"/>
              </a:pPr>
              <a:r>
                <a:rPr lang="en-US" altLang="en-US" sz="2000" dirty="0"/>
                <a:t>Find </a:t>
              </a:r>
              <a:r>
                <a:rPr lang="en-US" altLang="en-US" sz="2000" dirty="0">
                  <a:solidFill>
                    <a:srgbClr val="FF3300"/>
                  </a:solidFill>
                </a:rPr>
                <a:t>P’</a:t>
              </a:r>
              <a:r>
                <a:rPr lang="en-US" altLang="en-US" sz="2000" dirty="0"/>
                <a:t> ?</a:t>
              </a:r>
            </a:p>
          </p:txBody>
        </p:sp>
      </p:grpSp>
      <p:sp>
        <p:nvSpPr>
          <p:cNvPr id="47" name="Title 1"/>
          <p:cNvSpPr txBox="1">
            <a:spLocks/>
          </p:cNvSpPr>
          <p:nvPr/>
        </p:nvSpPr>
        <p:spPr>
          <a:xfrm>
            <a:off x="626091" y="770234"/>
            <a:ext cx="7886700" cy="1325563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kern="1200" spc="0" baseline="0" dirty="0">
                <a:solidFill>
                  <a:srgbClr val="920000"/>
                </a:solidFill>
                <a:latin typeface="+mn-lt"/>
                <a:ea typeface="+mj-ea"/>
                <a:cs typeface="Segoe UI" pitchFamily="34" charset="0"/>
              </a:defRPr>
            </a:lvl1pPr>
          </a:lstStyle>
          <a:p>
            <a:r>
              <a:rPr lang="en-US" smtClean="0"/>
              <a:t>Scaling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9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this lecture students will be able to</a:t>
            </a:r>
          </a:p>
          <a:p>
            <a:pPr marL="806450" lvl="1" indent="-463550">
              <a:lnSpc>
                <a:spcPct val="150000"/>
              </a:lnSpc>
            </a:pPr>
            <a:r>
              <a:rPr lang="en-US" dirty="0" smtClean="0"/>
              <a:t>Explain different graphics platform</a:t>
            </a:r>
          </a:p>
          <a:p>
            <a:pPr marL="806450" lvl="1" indent="-463550">
              <a:lnSpc>
                <a:spcPct val="150000"/>
              </a:lnSpc>
            </a:pPr>
            <a:r>
              <a:rPr lang="en-US" dirty="0" smtClean="0"/>
              <a:t>Differentiate between different coordinate systems</a:t>
            </a:r>
          </a:p>
          <a:p>
            <a:pPr marL="806450" lvl="1" indent="-463550">
              <a:lnSpc>
                <a:spcPct val="150000"/>
              </a:lnSpc>
            </a:pPr>
            <a:r>
              <a:rPr lang="en-US" dirty="0" smtClean="0"/>
              <a:t>Use different coordinate system in OpenGL</a:t>
            </a:r>
          </a:p>
          <a:p>
            <a:pPr marL="806450" lvl="1" indent="-463550">
              <a:lnSpc>
                <a:spcPct val="150000"/>
              </a:lnSpc>
            </a:pPr>
            <a:r>
              <a:rPr lang="en-US" dirty="0" smtClean="0"/>
              <a:t>Solve numerical problems on basic 2D transformation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4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5540375" y="1163637"/>
            <a:ext cx="3352800" cy="3352800"/>
            <a:chOff x="3120" y="1200"/>
            <a:chExt cx="2064" cy="1920"/>
          </a:xfrm>
        </p:grpSpPr>
        <p:sp>
          <p:nvSpPr>
            <p:cNvPr id="36869" name="Line 5"/>
            <p:cNvSpPr>
              <a:spLocks noChangeShapeType="1"/>
            </p:cNvSpPr>
            <p:nvPr/>
          </p:nvSpPr>
          <p:spPr bwMode="auto">
            <a:xfrm>
              <a:off x="3120" y="1200"/>
              <a:ext cx="0" cy="19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0" name="Line 6"/>
            <p:cNvSpPr>
              <a:spLocks noChangeShapeType="1"/>
            </p:cNvSpPr>
            <p:nvPr/>
          </p:nvSpPr>
          <p:spPr bwMode="auto">
            <a:xfrm>
              <a:off x="3120" y="3120"/>
              <a:ext cx="20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5845175" y="1163637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6149975" y="1163637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6454775" y="1163637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6759575" y="1163637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7064375" y="1163637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>
            <a:off x="7369175" y="1163637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7673975" y="1163637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7978775" y="1163637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8283575" y="1163637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8588375" y="1163637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5540375" y="4211637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5540375" y="3906837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5540375" y="3602037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0"/>
          <p:cNvSpPr>
            <a:spLocks noChangeShapeType="1"/>
          </p:cNvSpPr>
          <p:nvPr/>
        </p:nvSpPr>
        <p:spPr bwMode="auto">
          <a:xfrm>
            <a:off x="5540375" y="3297237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5" name="Line 21"/>
          <p:cNvSpPr>
            <a:spLocks noChangeShapeType="1"/>
          </p:cNvSpPr>
          <p:nvPr/>
        </p:nvSpPr>
        <p:spPr bwMode="auto">
          <a:xfrm>
            <a:off x="5540375" y="2992437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6" name="Line 22"/>
          <p:cNvSpPr>
            <a:spLocks noChangeShapeType="1"/>
          </p:cNvSpPr>
          <p:nvPr/>
        </p:nvSpPr>
        <p:spPr bwMode="auto">
          <a:xfrm>
            <a:off x="5540375" y="2687637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5540375" y="2382837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8" name="Line 24"/>
          <p:cNvSpPr>
            <a:spLocks noChangeShapeType="1"/>
          </p:cNvSpPr>
          <p:nvPr/>
        </p:nvSpPr>
        <p:spPr bwMode="auto">
          <a:xfrm>
            <a:off x="5540375" y="2078037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9" name="Line 25"/>
          <p:cNvSpPr>
            <a:spLocks noChangeShapeType="1"/>
          </p:cNvSpPr>
          <p:nvPr/>
        </p:nvSpPr>
        <p:spPr bwMode="auto">
          <a:xfrm>
            <a:off x="5540375" y="1773237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890" name="Group 26"/>
          <p:cNvGrpSpPr>
            <a:grpSpLocks/>
          </p:cNvGrpSpPr>
          <p:nvPr/>
        </p:nvGrpSpPr>
        <p:grpSpPr bwMode="auto">
          <a:xfrm>
            <a:off x="5845175" y="3525837"/>
            <a:ext cx="762000" cy="685800"/>
            <a:chOff x="3600" y="2496"/>
            <a:chExt cx="480" cy="432"/>
          </a:xfrm>
        </p:grpSpPr>
        <p:sp>
          <p:nvSpPr>
            <p:cNvPr id="36891" name="Oval 27"/>
            <p:cNvSpPr>
              <a:spLocks noChangeAspect="1" noChangeArrowheads="1"/>
            </p:cNvSpPr>
            <p:nvPr/>
          </p:nvSpPr>
          <p:spPr bwMode="auto">
            <a:xfrm>
              <a:off x="3600" y="2784"/>
              <a:ext cx="144" cy="144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2" name="Oval 28"/>
            <p:cNvSpPr>
              <a:spLocks noChangeAspect="1" noChangeArrowheads="1"/>
            </p:cNvSpPr>
            <p:nvPr/>
          </p:nvSpPr>
          <p:spPr bwMode="auto">
            <a:xfrm>
              <a:off x="3936" y="2784"/>
              <a:ext cx="144" cy="144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3" name="Oval 29"/>
            <p:cNvSpPr>
              <a:spLocks noChangeAspect="1" noChangeArrowheads="1"/>
            </p:cNvSpPr>
            <p:nvPr/>
          </p:nvSpPr>
          <p:spPr bwMode="auto">
            <a:xfrm>
              <a:off x="3600" y="2496"/>
              <a:ext cx="144" cy="144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94" name="Group 30"/>
          <p:cNvGrpSpPr>
            <a:grpSpLocks/>
          </p:cNvGrpSpPr>
          <p:nvPr/>
        </p:nvGrpSpPr>
        <p:grpSpPr bwMode="auto">
          <a:xfrm>
            <a:off x="6797675" y="1163637"/>
            <a:ext cx="2095500" cy="2133600"/>
            <a:chOff x="4200" y="1008"/>
            <a:chExt cx="1320" cy="1344"/>
          </a:xfrm>
        </p:grpSpPr>
        <p:sp>
          <p:nvSpPr>
            <p:cNvPr id="36895" name="Oval 31"/>
            <p:cNvSpPr>
              <a:spLocks noChangeAspect="1" noChangeArrowheads="1"/>
            </p:cNvSpPr>
            <p:nvPr/>
          </p:nvSpPr>
          <p:spPr bwMode="auto">
            <a:xfrm>
              <a:off x="4200" y="2184"/>
              <a:ext cx="144" cy="144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6" name="Oval 32"/>
            <p:cNvSpPr>
              <a:spLocks noChangeAspect="1" noChangeArrowheads="1"/>
            </p:cNvSpPr>
            <p:nvPr/>
          </p:nvSpPr>
          <p:spPr bwMode="auto">
            <a:xfrm>
              <a:off x="5376" y="2208"/>
              <a:ext cx="144" cy="144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7" name="Oval 33"/>
            <p:cNvSpPr>
              <a:spLocks noChangeAspect="1" noChangeArrowheads="1"/>
            </p:cNvSpPr>
            <p:nvPr/>
          </p:nvSpPr>
          <p:spPr bwMode="auto">
            <a:xfrm>
              <a:off x="4200" y="1008"/>
              <a:ext cx="144" cy="144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98" name="Group 34"/>
          <p:cNvGrpSpPr>
            <a:grpSpLocks/>
          </p:cNvGrpSpPr>
          <p:nvPr/>
        </p:nvGrpSpPr>
        <p:grpSpPr bwMode="auto">
          <a:xfrm>
            <a:off x="6226175" y="1239837"/>
            <a:ext cx="2590800" cy="2590800"/>
            <a:chOff x="3840" y="1056"/>
            <a:chExt cx="1632" cy="1632"/>
          </a:xfrm>
        </p:grpSpPr>
        <p:sp>
          <p:nvSpPr>
            <p:cNvPr id="36899" name="Line 35"/>
            <p:cNvSpPr>
              <a:spLocks noChangeShapeType="1"/>
            </p:cNvSpPr>
            <p:nvPr/>
          </p:nvSpPr>
          <p:spPr bwMode="auto">
            <a:xfrm flipV="1">
              <a:off x="3840" y="1056"/>
              <a:ext cx="432" cy="100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0" name="Line 36"/>
            <p:cNvSpPr>
              <a:spLocks noChangeShapeType="1"/>
            </p:cNvSpPr>
            <p:nvPr/>
          </p:nvSpPr>
          <p:spPr bwMode="auto">
            <a:xfrm flipV="1">
              <a:off x="3888" y="2256"/>
              <a:ext cx="384" cy="38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1" name="Line 37"/>
            <p:cNvSpPr>
              <a:spLocks noChangeShapeType="1"/>
            </p:cNvSpPr>
            <p:nvPr/>
          </p:nvSpPr>
          <p:spPr bwMode="auto">
            <a:xfrm flipV="1">
              <a:off x="4464" y="2256"/>
              <a:ext cx="1008" cy="432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902" name="AutoShape 38"/>
          <p:cNvSpPr>
            <a:spLocks noChangeArrowheads="1"/>
          </p:cNvSpPr>
          <p:nvPr/>
        </p:nvSpPr>
        <p:spPr bwMode="auto">
          <a:xfrm>
            <a:off x="5921375" y="3602037"/>
            <a:ext cx="609600" cy="533400"/>
          </a:xfrm>
          <a:prstGeom prst="rtTriangle">
            <a:avLst/>
          </a:prstGeom>
          <a:noFill/>
          <a:ln w="31750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3" name="AutoShape 39"/>
          <p:cNvSpPr>
            <a:spLocks noChangeArrowheads="1"/>
          </p:cNvSpPr>
          <p:nvPr/>
        </p:nvSpPr>
        <p:spPr bwMode="auto">
          <a:xfrm>
            <a:off x="6911975" y="1316037"/>
            <a:ext cx="1828800" cy="1828800"/>
          </a:xfrm>
          <a:prstGeom prst="rtTriangle">
            <a:avLst/>
          </a:prstGeom>
          <a:noFill/>
          <a:ln w="3175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904" name="Line 40"/>
          <p:cNvSpPr>
            <a:spLocks noChangeShapeType="1"/>
          </p:cNvSpPr>
          <p:nvPr/>
        </p:nvSpPr>
        <p:spPr bwMode="auto">
          <a:xfrm>
            <a:off x="8893175" y="1163637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5" name="Line 41"/>
          <p:cNvSpPr>
            <a:spLocks noChangeShapeType="1"/>
          </p:cNvSpPr>
          <p:nvPr/>
        </p:nvSpPr>
        <p:spPr bwMode="auto">
          <a:xfrm>
            <a:off x="5540375" y="1468437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6" name="Line 42"/>
          <p:cNvSpPr>
            <a:spLocks noChangeShapeType="1"/>
          </p:cNvSpPr>
          <p:nvPr/>
        </p:nvSpPr>
        <p:spPr bwMode="auto">
          <a:xfrm>
            <a:off x="5540375" y="1163637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907" name="Group 43"/>
          <p:cNvGrpSpPr>
            <a:grpSpLocks/>
          </p:cNvGrpSpPr>
          <p:nvPr/>
        </p:nvGrpSpPr>
        <p:grpSpPr bwMode="auto">
          <a:xfrm>
            <a:off x="6149975" y="2687637"/>
            <a:ext cx="1219200" cy="1257300"/>
            <a:chOff x="3792" y="1968"/>
            <a:chExt cx="768" cy="792"/>
          </a:xfrm>
        </p:grpSpPr>
        <p:sp>
          <p:nvSpPr>
            <p:cNvPr id="36908" name="Oval 44"/>
            <p:cNvSpPr>
              <a:spLocks noChangeAspect="1" noChangeArrowheads="1"/>
            </p:cNvSpPr>
            <p:nvPr/>
          </p:nvSpPr>
          <p:spPr bwMode="auto">
            <a:xfrm>
              <a:off x="3792" y="2616"/>
              <a:ext cx="144" cy="1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9" name="Oval 45"/>
            <p:cNvSpPr>
              <a:spLocks noChangeAspect="1" noChangeArrowheads="1"/>
            </p:cNvSpPr>
            <p:nvPr/>
          </p:nvSpPr>
          <p:spPr bwMode="auto">
            <a:xfrm>
              <a:off x="4416" y="2592"/>
              <a:ext cx="144" cy="1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0" name="Oval 46"/>
            <p:cNvSpPr>
              <a:spLocks noChangeAspect="1" noChangeArrowheads="1"/>
            </p:cNvSpPr>
            <p:nvPr/>
          </p:nvSpPr>
          <p:spPr bwMode="auto">
            <a:xfrm>
              <a:off x="3792" y="1968"/>
              <a:ext cx="144" cy="14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911" name="AutoShape 47"/>
          <p:cNvSpPr>
            <a:spLocks noChangeArrowheads="1"/>
          </p:cNvSpPr>
          <p:nvPr/>
        </p:nvSpPr>
        <p:spPr bwMode="auto">
          <a:xfrm>
            <a:off x="6226175" y="2763837"/>
            <a:ext cx="1066800" cy="1066800"/>
          </a:xfrm>
          <a:prstGeom prst="rtTriangle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912" name="Group 48"/>
          <p:cNvGrpSpPr>
            <a:grpSpLocks/>
          </p:cNvGrpSpPr>
          <p:nvPr/>
        </p:nvGrpSpPr>
        <p:grpSpPr bwMode="auto">
          <a:xfrm>
            <a:off x="5921375" y="2763837"/>
            <a:ext cx="1371600" cy="1371600"/>
            <a:chOff x="3648" y="2016"/>
            <a:chExt cx="864" cy="864"/>
          </a:xfrm>
        </p:grpSpPr>
        <p:sp>
          <p:nvSpPr>
            <p:cNvPr id="36913" name="Line 49"/>
            <p:cNvSpPr>
              <a:spLocks noChangeShapeType="1"/>
            </p:cNvSpPr>
            <p:nvPr/>
          </p:nvSpPr>
          <p:spPr bwMode="auto">
            <a:xfrm flipH="1">
              <a:off x="3648" y="2688"/>
              <a:ext cx="192" cy="19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4" name="Line 50"/>
            <p:cNvSpPr>
              <a:spLocks noChangeShapeType="1"/>
            </p:cNvSpPr>
            <p:nvPr/>
          </p:nvSpPr>
          <p:spPr bwMode="auto">
            <a:xfrm flipH="1">
              <a:off x="3648" y="2016"/>
              <a:ext cx="192" cy="528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5" name="Line 51"/>
            <p:cNvSpPr>
              <a:spLocks noChangeShapeType="1"/>
            </p:cNvSpPr>
            <p:nvPr/>
          </p:nvSpPr>
          <p:spPr bwMode="auto">
            <a:xfrm flipH="1">
              <a:off x="3984" y="2688"/>
              <a:ext cx="528" cy="192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916" name="Group 52"/>
          <p:cNvGrpSpPr>
            <a:grpSpLocks/>
          </p:cNvGrpSpPr>
          <p:nvPr/>
        </p:nvGrpSpPr>
        <p:grpSpPr bwMode="auto">
          <a:xfrm>
            <a:off x="268288" y="1474787"/>
            <a:ext cx="6303963" cy="2106613"/>
            <a:chOff x="87" y="1232"/>
            <a:chExt cx="3971" cy="1327"/>
          </a:xfrm>
        </p:grpSpPr>
        <p:sp>
          <p:nvSpPr>
            <p:cNvPr id="36917" name="Text Box 53"/>
            <p:cNvSpPr txBox="1">
              <a:spLocks noChangeArrowheads="1"/>
            </p:cNvSpPr>
            <p:nvPr/>
          </p:nvSpPr>
          <p:spPr bwMode="auto">
            <a:xfrm>
              <a:off x="3542" y="1752"/>
              <a:ext cx="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chemeClr val="accent2"/>
                  </a:solidFill>
                </a:rPr>
                <a:t>P(2, 5)</a:t>
              </a:r>
            </a:p>
          </p:txBody>
        </p:sp>
        <p:sp>
          <p:nvSpPr>
            <p:cNvPr id="36918" name="Text Box 54"/>
            <p:cNvSpPr txBox="1">
              <a:spLocks noChangeArrowheads="1"/>
            </p:cNvSpPr>
            <p:nvPr/>
          </p:nvSpPr>
          <p:spPr bwMode="auto">
            <a:xfrm>
              <a:off x="3408" y="2328"/>
              <a:ext cx="2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 dirty="0">
                  <a:solidFill>
                    <a:schemeClr val="folHlink"/>
                  </a:solidFill>
                </a:rPr>
                <a:t>P’</a:t>
              </a:r>
            </a:p>
          </p:txBody>
        </p:sp>
        <p:sp>
          <p:nvSpPr>
            <p:cNvPr id="36919" name="Text Box 55"/>
            <p:cNvSpPr txBox="1">
              <a:spLocks noChangeArrowheads="1"/>
            </p:cNvSpPr>
            <p:nvPr/>
          </p:nvSpPr>
          <p:spPr bwMode="auto">
            <a:xfrm>
              <a:off x="87" y="1232"/>
              <a:ext cx="2880" cy="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buFontTx/>
                <a:buChar char="•"/>
              </a:pPr>
              <a:r>
                <a:rPr lang="en-US" altLang="en-US" sz="2000" b="1" dirty="0">
                  <a:solidFill>
                    <a:schemeClr val="folHlink"/>
                  </a:solidFill>
                </a:rPr>
                <a:t> Example :</a:t>
              </a:r>
            </a:p>
            <a:p>
              <a:pPr marL="900113" lvl="1" indent="-442913">
                <a:lnSpc>
                  <a:spcPct val="150000"/>
                </a:lnSpc>
                <a:buFontTx/>
                <a:buChar char="•"/>
              </a:pPr>
              <a:r>
                <a:rPr lang="en-US" altLang="en-US" sz="2000" b="1" dirty="0">
                  <a:solidFill>
                    <a:schemeClr val="folHlink"/>
                  </a:solidFill>
                </a:rPr>
                <a:t>P(2, 5), </a:t>
              </a:r>
              <a:r>
                <a:rPr lang="en-US" altLang="en-US" sz="2000" b="1" dirty="0" err="1">
                  <a:solidFill>
                    <a:schemeClr val="folHlink"/>
                  </a:solidFill>
                </a:rPr>
                <a:t>Sx</a:t>
              </a:r>
              <a:r>
                <a:rPr lang="en-US" altLang="en-US" sz="2000" b="1" dirty="0">
                  <a:solidFill>
                    <a:schemeClr val="folHlink"/>
                  </a:solidFill>
                </a:rPr>
                <a:t> = 0.5, </a:t>
              </a:r>
              <a:r>
                <a:rPr lang="en-US" altLang="en-US" sz="2000" b="1" dirty="0" err="1">
                  <a:solidFill>
                    <a:schemeClr val="folHlink"/>
                  </a:solidFill>
                </a:rPr>
                <a:t>Sy</a:t>
              </a:r>
              <a:r>
                <a:rPr lang="en-US" altLang="en-US" sz="2000" b="1" dirty="0">
                  <a:solidFill>
                    <a:schemeClr val="folHlink"/>
                  </a:solidFill>
                </a:rPr>
                <a:t> = 0.5</a:t>
              </a:r>
            </a:p>
            <a:p>
              <a:pPr marL="900113" lvl="1" indent="-442913">
                <a:lnSpc>
                  <a:spcPct val="150000"/>
                </a:lnSpc>
                <a:buFontTx/>
                <a:buChar char="•"/>
              </a:pPr>
              <a:r>
                <a:rPr lang="en-US" altLang="en-US" sz="2000" b="1" dirty="0">
                  <a:solidFill>
                    <a:schemeClr val="folHlink"/>
                  </a:solidFill>
                </a:rPr>
                <a:t>Find P’ ?</a:t>
              </a:r>
            </a:p>
          </p:txBody>
        </p:sp>
      </p:grpSp>
      <p:sp>
        <p:nvSpPr>
          <p:cNvPr id="36920" name="Text Box 56"/>
          <p:cNvSpPr txBox="1">
            <a:spLocks noChangeArrowheads="1"/>
          </p:cNvSpPr>
          <p:nvPr/>
        </p:nvSpPr>
        <p:spPr bwMode="auto">
          <a:xfrm>
            <a:off x="196709" y="2825749"/>
            <a:ext cx="530556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altLang="en-US" sz="2000" dirty="0"/>
              <a:t>If the scale factors are larger than </a:t>
            </a:r>
            <a:r>
              <a:rPr lang="en-US" altLang="en-US" sz="2000" dirty="0" smtClean="0"/>
              <a:t>1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altLang="en-US" sz="2000" dirty="0" smtClean="0">
                <a:sym typeface="Wingdings" panose="05000000000000000000" pitchFamily="2" charset="2"/>
              </a:rPr>
              <a:t> the </a:t>
            </a:r>
            <a:r>
              <a:rPr lang="en-US" altLang="en-US" sz="2000" dirty="0">
                <a:sym typeface="Wingdings" panose="05000000000000000000" pitchFamily="2" charset="2"/>
              </a:rPr>
              <a:t>points will be moved away from the </a:t>
            </a:r>
            <a:r>
              <a:rPr lang="en-US" altLang="en-US" sz="2000" dirty="0" smtClean="0">
                <a:sym typeface="Wingdings" panose="05000000000000000000" pitchFamily="2" charset="2"/>
              </a:rPr>
              <a:t>origin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altLang="en-US" sz="2000" dirty="0" smtClean="0">
                <a:sym typeface="Wingdings" panose="05000000000000000000" pitchFamily="2" charset="2"/>
              </a:rPr>
              <a:t> the </a:t>
            </a:r>
            <a:r>
              <a:rPr lang="en-US" altLang="en-US" sz="2000" dirty="0">
                <a:sym typeface="Wingdings" panose="05000000000000000000" pitchFamily="2" charset="2"/>
              </a:rPr>
              <a:t>object will be larger.</a:t>
            </a:r>
            <a:endParaRPr lang="en-US" altLang="en-US" sz="2000" dirty="0"/>
          </a:p>
        </p:txBody>
      </p:sp>
      <p:grpSp>
        <p:nvGrpSpPr>
          <p:cNvPr id="36924" name="Group 60"/>
          <p:cNvGrpSpPr>
            <a:grpSpLocks/>
          </p:cNvGrpSpPr>
          <p:nvPr/>
        </p:nvGrpSpPr>
        <p:grpSpPr bwMode="auto">
          <a:xfrm>
            <a:off x="433388" y="844550"/>
            <a:ext cx="6486526" cy="5091114"/>
            <a:chOff x="273" y="532"/>
            <a:chExt cx="4086" cy="3207"/>
          </a:xfrm>
        </p:grpSpPr>
        <p:sp>
          <p:nvSpPr>
            <p:cNvPr id="36922" name="Text Box 58"/>
            <p:cNvSpPr txBox="1">
              <a:spLocks noChangeArrowheads="1"/>
            </p:cNvSpPr>
            <p:nvPr/>
          </p:nvSpPr>
          <p:spPr bwMode="auto">
            <a:xfrm>
              <a:off x="4070" y="532"/>
              <a:ext cx="2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b="1" dirty="0">
                  <a:solidFill>
                    <a:srgbClr val="FF3300"/>
                  </a:solidFill>
                </a:rPr>
                <a:t>P</a:t>
              </a:r>
              <a:r>
                <a:rPr lang="en-US" altLang="en-US" sz="1800" b="1" dirty="0" smtClean="0">
                  <a:solidFill>
                    <a:srgbClr val="FF3300"/>
                  </a:solidFill>
                </a:rPr>
                <a:t>’’</a:t>
              </a:r>
              <a:endParaRPr lang="en-US" altLang="en-US" sz="1800" b="1" dirty="0">
                <a:solidFill>
                  <a:srgbClr val="FF3300"/>
                </a:solidFill>
              </a:endParaRPr>
            </a:p>
          </p:txBody>
        </p:sp>
        <p:sp>
          <p:nvSpPr>
            <p:cNvPr id="36923" name="Text Box 59"/>
            <p:cNvSpPr txBox="1">
              <a:spLocks noChangeArrowheads="1"/>
            </p:cNvSpPr>
            <p:nvPr/>
          </p:nvSpPr>
          <p:spPr bwMode="auto">
            <a:xfrm>
              <a:off x="273" y="3099"/>
              <a:ext cx="2880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Char char="•"/>
              </a:pPr>
              <a:r>
                <a:rPr lang="en-US" altLang="en-US" sz="2000" dirty="0"/>
                <a:t> Example :</a:t>
              </a:r>
            </a:p>
            <a:p>
              <a:pPr marL="900113" lvl="1" indent="-544513">
                <a:buFontTx/>
                <a:buChar char="•"/>
              </a:pPr>
              <a:r>
                <a:rPr lang="en-US" altLang="en-US" sz="2000" dirty="0">
                  <a:solidFill>
                    <a:schemeClr val="accent2"/>
                  </a:solidFill>
                </a:rPr>
                <a:t>P(2, 5),</a:t>
              </a:r>
              <a:r>
                <a:rPr lang="en-US" altLang="en-US" sz="2000" dirty="0"/>
                <a:t> </a:t>
              </a:r>
              <a:r>
                <a:rPr lang="en-US" altLang="en-US" sz="2000" dirty="0" err="1"/>
                <a:t>Sx</a:t>
              </a:r>
              <a:r>
                <a:rPr lang="en-US" altLang="en-US" sz="2000" dirty="0"/>
                <a:t> = 2, </a:t>
              </a:r>
              <a:r>
                <a:rPr lang="en-US" altLang="en-US" sz="2000" dirty="0" err="1"/>
                <a:t>Sy</a:t>
              </a:r>
              <a:r>
                <a:rPr lang="en-US" altLang="en-US" sz="2000" dirty="0"/>
                <a:t> = 2</a:t>
              </a:r>
            </a:p>
            <a:p>
              <a:pPr marL="900113" lvl="1" indent="-544513">
                <a:buFontTx/>
                <a:buChar char="•"/>
              </a:pPr>
              <a:r>
                <a:rPr lang="en-US" altLang="en-US" sz="2000" dirty="0"/>
                <a:t>Find</a:t>
              </a:r>
              <a:r>
                <a:rPr lang="en-US" altLang="en-US" sz="2000" b="1" dirty="0"/>
                <a:t> </a:t>
              </a:r>
              <a:r>
                <a:rPr lang="en-US" altLang="en-US" sz="2000" b="1" dirty="0">
                  <a:solidFill>
                    <a:srgbClr val="FF3300"/>
                  </a:solidFill>
                </a:rPr>
                <a:t>P</a:t>
              </a:r>
              <a:r>
                <a:rPr lang="en-US" altLang="en-US" sz="2000" b="1" dirty="0" smtClean="0">
                  <a:solidFill>
                    <a:srgbClr val="FF3300"/>
                  </a:solidFill>
                </a:rPr>
                <a:t>’’</a:t>
              </a:r>
              <a:r>
                <a:rPr lang="en-US" altLang="en-US" sz="2000" dirty="0" smtClean="0"/>
                <a:t> </a:t>
              </a:r>
              <a:r>
                <a:rPr lang="en-US" altLang="en-US" sz="2000" dirty="0"/>
                <a:t>?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416475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03" grpId="0" animBg="1"/>
      <p:bldP spid="3692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grpSp>
        <p:nvGrpSpPr>
          <p:cNvPr id="59" name="Group 5"/>
          <p:cNvGrpSpPr>
            <a:grpSpLocks/>
          </p:cNvGrpSpPr>
          <p:nvPr/>
        </p:nvGrpSpPr>
        <p:grpSpPr bwMode="auto">
          <a:xfrm>
            <a:off x="5478439" y="2259014"/>
            <a:ext cx="3352800" cy="3352800"/>
            <a:chOff x="3120" y="1200"/>
            <a:chExt cx="2064" cy="1920"/>
          </a:xfrm>
        </p:grpSpPr>
        <p:sp>
          <p:nvSpPr>
            <p:cNvPr id="60" name="Line 6"/>
            <p:cNvSpPr>
              <a:spLocks noChangeShapeType="1"/>
            </p:cNvSpPr>
            <p:nvPr/>
          </p:nvSpPr>
          <p:spPr bwMode="auto">
            <a:xfrm>
              <a:off x="3120" y="1200"/>
              <a:ext cx="0" cy="19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7"/>
            <p:cNvSpPr>
              <a:spLocks noChangeShapeType="1"/>
            </p:cNvSpPr>
            <p:nvPr/>
          </p:nvSpPr>
          <p:spPr bwMode="auto">
            <a:xfrm>
              <a:off x="3120" y="3120"/>
              <a:ext cx="20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" name="Line 8"/>
          <p:cNvSpPr>
            <a:spLocks noChangeShapeType="1"/>
          </p:cNvSpPr>
          <p:nvPr/>
        </p:nvSpPr>
        <p:spPr bwMode="auto">
          <a:xfrm>
            <a:off x="5783239" y="2259014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9"/>
          <p:cNvSpPr>
            <a:spLocks noChangeShapeType="1"/>
          </p:cNvSpPr>
          <p:nvPr/>
        </p:nvSpPr>
        <p:spPr bwMode="auto">
          <a:xfrm>
            <a:off x="6088039" y="2259014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10"/>
          <p:cNvSpPr>
            <a:spLocks noChangeShapeType="1"/>
          </p:cNvSpPr>
          <p:nvPr/>
        </p:nvSpPr>
        <p:spPr bwMode="auto">
          <a:xfrm>
            <a:off x="6392839" y="2259014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11"/>
          <p:cNvSpPr>
            <a:spLocks noChangeShapeType="1"/>
          </p:cNvSpPr>
          <p:nvPr/>
        </p:nvSpPr>
        <p:spPr bwMode="auto">
          <a:xfrm>
            <a:off x="6697639" y="2259014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12"/>
          <p:cNvSpPr>
            <a:spLocks noChangeShapeType="1"/>
          </p:cNvSpPr>
          <p:nvPr/>
        </p:nvSpPr>
        <p:spPr bwMode="auto">
          <a:xfrm>
            <a:off x="7002439" y="2259014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13"/>
          <p:cNvSpPr>
            <a:spLocks noChangeShapeType="1"/>
          </p:cNvSpPr>
          <p:nvPr/>
        </p:nvSpPr>
        <p:spPr bwMode="auto">
          <a:xfrm>
            <a:off x="7307239" y="2259014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14"/>
          <p:cNvSpPr>
            <a:spLocks noChangeShapeType="1"/>
          </p:cNvSpPr>
          <p:nvPr/>
        </p:nvSpPr>
        <p:spPr bwMode="auto">
          <a:xfrm>
            <a:off x="7612039" y="2259014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15"/>
          <p:cNvSpPr>
            <a:spLocks noChangeShapeType="1"/>
          </p:cNvSpPr>
          <p:nvPr/>
        </p:nvSpPr>
        <p:spPr bwMode="auto">
          <a:xfrm>
            <a:off x="7916839" y="2259014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16"/>
          <p:cNvSpPr>
            <a:spLocks noChangeShapeType="1"/>
          </p:cNvSpPr>
          <p:nvPr/>
        </p:nvSpPr>
        <p:spPr bwMode="auto">
          <a:xfrm>
            <a:off x="8221639" y="2259014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17"/>
          <p:cNvSpPr>
            <a:spLocks noChangeShapeType="1"/>
          </p:cNvSpPr>
          <p:nvPr/>
        </p:nvSpPr>
        <p:spPr bwMode="auto">
          <a:xfrm>
            <a:off x="8526439" y="2259014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18"/>
          <p:cNvSpPr>
            <a:spLocks noChangeShapeType="1"/>
          </p:cNvSpPr>
          <p:nvPr/>
        </p:nvSpPr>
        <p:spPr bwMode="auto">
          <a:xfrm>
            <a:off x="5478439" y="5307014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19"/>
          <p:cNvSpPr>
            <a:spLocks noChangeShapeType="1"/>
          </p:cNvSpPr>
          <p:nvPr/>
        </p:nvSpPr>
        <p:spPr bwMode="auto">
          <a:xfrm>
            <a:off x="5478439" y="5002214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Line 20"/>
          <p:cNvSpPr>
            <a:spLocks noChangeShapeType="1"/>
          </p:cNvSpPr>
          <p:nvPr/>
        </p:nvSpPr>
        <p:spPr bwMode="auto">
          <a:xfrm>
            <a:off x="5478439" y="4697414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21"/>
          <p:cNvSpPr>
            <a:spLocks noChangeShapeType="1"/>
          </p:cNvSpPr>
          <p:nvPr/>
        </p:nvSpPr>
        <p:spPr bwMode="auto">
          <a:xfrm>
            <a:off x="5478439" y="4392614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22"/>
          <p:cNvSpPr>
            <a:spLocks noChangeShapeType="1"/>
          </p:cNvSpPr>
          <p:nvPr/>
        </p:nvSpPr>
        <p:spPr bwMode="auto">
          <a:xfrm>
            <a:off x="5478439" y="4087814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23"/>
          <p:cNvSpPr>
            <a:spLocks noChangeShapeType="1"/>
          </p:cNvSpPr>
          <p:nvPr/>
        </p:nvSpPr>
        <p:spPr bwMode="auto">
          <a:xfrm>
            <a:off x="5478439" y="3783014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24"/>
          <p:cNvSpPr>
            <a:spLocks noChangeShapeType="1"/>
          </p:cNvSpPr>
          <p:nvPr/>
        </p:nvSpPr>
        <p:spPr bwMode="auto">
          <a:xfrm>
            <a:off x="5478439" y="3478214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25"/>
          <p:cNvSpPr>
            <a:spLocks noChangeShapeType="1"/>
          </p:cNvSpPr>
          <p:nvPr/>
        </p:nvSpPr>
        <p:spPr bwMode="auto">
          <a:xfrm>
            <a:off x="5478439" y="3173414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26"/>
          <p:cNvSpPr>
            <a:spLocks noChangeShapeType="1"/>
          </p:cNvSpPr>
          <p:nvPr/>
        </p:nvSpPr>
        <p:spPr bwMode="auto">
          <a:xfrm>
            <a:off x="5478439" y="2868614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38"/>
          <p:cNvSpPr>
            <a:spLocks noChangeShapeType="1"/>
          </p:cNvSpPr>
          <p:nvPr/>
        </p:nvSpPr>
        <p:spPr bwMode="auto">
          <a:xfrm>
            <a:off x="8831239" y="2259014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Line 39"/>
          <p:cNvSpPr>
            <a:spLocks noChangeShapeType="1"/>
          </p:cNvSpPr>
          <p:nvPr/>
        </p:nvSpPr>
        <p:spPr bwMode="auto">
          <a:xfrm>
            <a:off x="5478439" y="2563814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Line 40"/>
          <p:cNvSpPr>
            <a:spLocks noChangeShapeType="1"/>
          </p:cNvSpPr>
          <p:nvPr/>
        </p:nvSpPr>
        <p:spPr bwMode="auto">
          <a:xfrm>
            <a:off x="5478439" y="2259014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Text Box 54"/>
          <p:cNvSpPr txBox="1">
            <a:spLocks noChangeArrowheads="1"/>
          </p:cNvSpPr>
          <p:nvPr/>
        </p:nvSpPr>
        <p:spPr bwMode="auto">
          <a:xfrm>
            <a:off x="539727" y="1690689"/>
            <a:ext cx="481647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sz="2000" dirty="0"/>
              <a:t> If the scale factors are the same, </a:t>
            </a:r>
            <a:endParaRPr lang="en-US" altLang="en-US" sz="2000" dirty="0" smtClean="0"/>
          </a:p>
          <a:p>
            <a:pPr>
              <a:buFontTx/>
              <a:buChar char="•"/>
            </a:pPr>
            <a:r>
              <a:rPr lang="en-US" altLang="en-US" sz="2000" dirty="0"/>
              <a:t> </a:t>
            </a:r>
            <a:r>
              <a:rPr lang="en-US" altLang="en-US" sz="2000" dirty="0" err="1" smtClean="0"/>
              <a:t>S</a:t>
            </a:r>
            <a:r>
              <a:rPr lang="en-US" altLang="en-US" sz="2000" baseline="-10000" dirty="0" err="1" smtClean="0"/>
              <a:t>x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= </a:t>
            </a:r>
            <a:r>
              <a:rPr lang="en-US" altLang="en-US" sz="2000" dirty="0" err="1" smtClean="0"/>
              <a:t>S</a:t>
            </a:r>
            <a:r>
              <a:rPr lang="en-US" altLang="en-US" sz="2000" baseline="-10000" dirty="0" err="1" smtClean="0"/>
              <a:t>y</a:t>
            </a:r>
            <a:endParaRPr lang="en-US" altLang="en-US" sz="2000" dirty="0" smtClean="0"/>
          </a:p>
          <a:p>
            <a:pPr lvl="1">
              <a:buFontTx/>
              <a:buChar char="•"/>
            </a:pP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 smtClean="0">
                <a:sym typeface="Wingdings" panose="05000000000000000000" pitchFamily="2" charset="2"/>
              </a:rPr>
              <a:t>uniform </a:t>
            </a:r>
            <a:r>
              <a:rPr lang="en-US" altLang="en-US" sz="2000" dirty="0">
                <a:sym typeface="Wingdings" panose="05000000000000000000" pitchFamily="2" charset="2"/>
              </a:rPr>
              <a:t>scaling</a:t>
            </a:r>
          </a:p>
          <a:p>
            <a:pPr>
              <a:buFontTx/>
              <a:buChar char="•"/>
            </a:pPr>
            <a:r>
              <a:rPr lang="en-US" altLang="en-US" sz="2000" dirty="0">
                <a:sym typeface="Wingdings" panose="05000000000000000000" pitchFamily="2" charset="2"/>
              </a:rPr>
              <a:t> Only change in size (as previous example)</a:t>
            </a:r>
            <a:endParaRPr lang="en-US" altLang="en-US" sz="2000" dirty="0"/>
          </a:p>
        </p:txBody>
      </p:sp>
      <p:grpSp>
        <p:nvGrpSpPr>
          <p:cNvPr id="85" name="Group 62"/>
          <p:cNvGrpSpPr>
            <a:grpSpLocks/>
          </p:cNvGrpSpPr>
          <p:nvPr/>
        </p:nvGrpSpPr>
        <p:grpSpPr bwMode="auto">
          <a:xfrm>
            <a:off x="5345089" y="4330702"/>
            <a:ext cx="1047750" cy="957262"/>
            <a:chOff x="3324" y="2313"/>
            <a:chExt cx="660" cy="603"/>
          </a:xfrm>
        </p:grpSpPr>
        <p:sp>
          <p:nvSpPr>
            <p:cNvPr id="86" name="Text Box 48"/>
            <p:cNvSpPr txBox="1">
              <a:spLocks noChangeArrowheads="1"/>
            </p:cNvSpPr>
            <p:nvPr/>
          </p:nvSpPr>
          <p:spPr bwMode="auto">
            <a:xfrm>
              <a:off x="3324" y="2313"/>
              <a:ext cx="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chemeClr val="accent2"/>
                  </a:solidFill>
                </a:rPr>
                <a:t>P(1, 2)</a:t>
              </a:r>
            </a:p>
          </p:txBody>
        </p:sp>
        <p:grpSp>
          <p:nvGrpSpPr>
            <p:cNvPr id="87" name="Group 59"/>
            <p:cNvGrpSpPr>
              <a:grpSpLocks/>
            </p:cNvGrpSpPr>
            <p:nvPr/>
          </p:nvGrpSpPr>
          <p:grpSpPr bwMode="auto">
            <a:xfrm>
              <a:off x="3600" y="2544"/>
              <a:ext cx="384" cy="372"/>
              <a:chOff x="3600" y="2544"/>
              <a:chExt cx="384" cy="372"/>
            </a:xfrm>
          </p:grpSpPr>
          <p:sp>
            <p:nvSpPr>
              <p:cNvPr id="88" name="Oval 41"/>
              <p:cNvSpPr>
                <a:spLocks noChangeAspect="1" noChangeArrowheads="1"/>
              </p:cNvSpPr>
              <p:nvPr/>
            </p:nvSpPr>
            <p:spPr bwMode="auto">
              <a:xfrm>
                <a:off x="3600" y="277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Oval 42"/>
              <p:cNvSpPr>
                <a:spLocks noChangeAspect="1" noChangeArrowheads="1"/>
              </p:cNvSpPr>
              <p:nvPr/>
            </p:nvSpPr>
            <p:spPr bwMode="auto">
              <a:xfrm>
                <a:off x="3840" y="277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Oval 43"/>
              <p:cNvSpPr>
                <a:spLocks noChangeAspect="1" noChangeArrowheads="1"/>
              </p:cNvSpPr>
              <p:nvPr/>
            </p:nvSpPr>
            <p:spPr bwMode="auto">
              <a:xfrm>
                <a:off x="3600" y="2544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Oval 55"/>
              <p:cNvSpPr>
                <a:spLocks noChangeAspect="1" noChangeArrowheads="1"/>
              </p:cNvSpPr>
              <p:nvPr/>
            </p:nvSpPr>
            <p:spPr bwMode="auto">
              <a:xfrm>
                <a:off x="3840" y="2556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2" name="Rectangle 56"/>
          <p:cNvSpPr>
            <a:spLocks noChangeArrowheads="1"/>
          </p:cNvSpPr>
          <p:nvPr/>
        </p:nvSpPr>
        <p:spPr bwMode="auto">
          <a:xfrm>
            <a:off x="5859439" y="4773614"/>
            <a:ext cx="457200" cy="4572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3" name="Group 63"/>
          <p:cNvGrpSpPr>
            <a:grpSpLocks/>
          </p:cNvGrpSpPr>
          <p:nvPr/>
        </p:nvGrpSpPr>
        <p:grpSpPr bwMode="auto">
          <a:xfrm>
            <a:off x="6011839" y="1968502"/>
            <a:ext cx="990600" cy="2119312"/>
            <a:chOff x="3744" y="825"/>
            <a:chExt cx="624" cy="1335"/>
          </a:xfrm>
        </p:grpSpPr>
        <p:sp>
          <p:nvSpPr>
            <p:cNvPr id="94" name="Text Box 50"/>
            <p:cNvSpPr txBox="1">
              <a:spLocks noChangeArrowheads="1"/>
            </p:cNvSpPr>
            <p:nvPr/>
          </p:nvSpPr>
          <p:spPr bwMode="auto">
            <a:xfrm>
              <a:off x="3744" y="825"/>
              <a:ext cx="2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rgbClr val="FF3300"/>
                  </a:solidFill>
                </a:rPr>
                <a:t>P’</a:t>
              </a:r>
            </a:p>
          </p:txBody>
        </p:sp>
        <p:grpSp>
          <p:nvGrpSpPr>
            <p:cNvPr id="95" name="Group 61"/>
            <p:cNvGrpSpPr>
              <a:grpSpLocks/>
            </p:cNvGrpSpPr>
            <p:nvPr/>
          </p:nvGrpSpPr>
          <p:grpSpPr bwMode="auto">
            <a:xfrm>
              <a:off x="3792" y="1008"/>
              <a:ext cx="576" cy="1152"/>
              <a:chOff x="3792" y="1008"/>
              <a:chExt cx="576" cy="1152"/>
            </a:xfrm>
          </p:grpSpPr>
          <p:sp>
            <p:nvSpPr>
              <p:cNvPr id="96" name="Oval 30"/>
              <p:cNvSpPr>
                <a:spLocks noChangeAspect="1" noChangeArrowheads="1"/>
              </p:cNvSpPr>
              <p:nvPr/>
            </p:nvSpPr>
            <p:spPr bwMode="auto">
              <a:xfrm>
                <a:off x="3792" y="2016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Oval 31"/>
              <p:cNvSpPr>
                <a:spLocks noChangeAspect="1" noChangeArrowheads="1"/>
              </p:cNvSpPr>
              <p:nvPr/>
            </p:nvSpPr>
            <p:spPr bwMode="auto">
              <a:xfrm>
                <a:off x="4224" y="2016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Oval 32"/>
              <p:cNvSpPr>
                <a:spLocks noChangeAspect="1" noChangeArrowheads="1"/>
              </p:cNvSpPr>
              <p:nvPr/>
            </p:nvSpPr>
            <p:spPr bwMode="auto">
              <a:xfrm>
                <a:off x="3792" y="1008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Oval 57"/>
              <p:cNvSpPr>
                <a:spLocks noChangeAspect="1" noChangeArrowheads="1"/>
              </p:cNvSpPr>
              <p:nvPr/>
            </p:nvSpPr>
            <p:spPr bwMode="auto">
              <a:xfrm>
                <a:off x="4224" y="1008"/>
                <a:ext cx="144" cy="144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0" name="Rectangle 58"/>
          <p:cNvSpPr>
            <a:spLocks noChangeArrowheads="1"/>
          </p:cNvSpPr>
          <p:nvPr/>
        </p:nvSpPr>
        <p:spPr bwMode="auto">
          <a:xfrm>
            <a:off x="6164239" y="2335214"/>
            <a:ext cx="762000" cy="167640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1" name="Group 60"/>
          <p:cNvGrpSpPr>
            <a:grpSpLocks/>
          </p:cNvGrpSpPr>
          <p:nvPr/>
        </p:nvGrpSpPr>
        <p:grpSpPr bwMode="auto">
          <a:xfrm>
            <a:off x="5859439" y="2335214"/>
            <a:ext cx="1066800" cy="2895600"/>
            <a:chOff x="3648" y="1056"/>
            <a:chExt cx="672" cy="1824"/>
          </a:xfrm>
        </p:grpSpPr>
        <p:sp>
          <p:nvSpPr>
            <p:cNvPr id="102" name="Line 33"/>
            <p:cNvSpPr>
              <a:spLocks noChangeShapeType="1"/>
            </p:cNvSpPr>
            <p:nvPr/>
          </p:nvSpPr>
          <p:spPr bwMode="auto">
            <a:xfrm flipV="1">
              <a:off x="3648" y="1056"/>
              <a:ext cx="192" cy="158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35"/>
            <p:cNvSpPr>
              <a:spLocks noChangeShapeType="1"/>
            </p:cNvSpPr>
            <p:nvPr/>
          </p:nvSpPr>
          <p:spPr bwMode="auto">
            <a:xfrm flipV="1">
              <a:off x="3936" y="2064"/>
              <a:ext cx="384" cy="816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46"/>
            <p:cNvSpPr>
              <a:spLocks noChangeShapeType="1"/>
            </p:cNvSpPr>
            <p:nvPr/>
          </p:nvSpPr>
          <p:spPr bwMode="auto">
            <a:xfrm flipV="1">
              <a:off x="3648" y="2064"/>
              <a:ext cx="192" cy="816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34"/>
            <p:cNvSpPr>
              <a:spLocks noChangeShapeType="1"/>
            </p:cNvSpPr>
            <p:nvPr/>
          </p:nvSpPr>
          <p:spPr bwMode="auto">
            <a:xfrm flipV="1">
              <a:off x="3888" y="1056"/>
              <a:ext cx="384" cy="158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" name="Text Box 64"/>
          <p:cNvSpPr txBox="1">
            <a:spLocks noChangeArrowheads="1"/>
          </p:cNvSpPr>
          <p:nvPr/>
        </p:nvSpPr>
        <p:spPr bwMode="auto">
          <a:xfrm>
            <a:off x="526663" y="3639886"/>
            <a:ext cx="3809184" cy="234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en-US" altLang="en-US" sz="2000" dirty="0">
                <a:sym typeface="Wingdings" panose="05000000000000000000" pitchFamily="2" charset="2"/>
              </a:rPr>
              <a:t>If  </a:t>
            </a:r>
            <a:r>
              <a:rPr lang="en-US" altLang="en-US" sz="2000" dirty="0" err="1">
                <a:sym typeface="Wingdings" panose="05000000000000000000" pitchFamily="2" charset="2"/>
              </a:rPr>
              <a:t>S</a:t>
            </a:r>
            <a:r>
              <a:rPr lang="en-US" altLang="en-US" sz="2000" baseline="-10000" dirty="0" err="1"/>
              <a:t>x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 err="1" smtClean="0">
                <a:sym typeface="Wingdings" panose="05000000000000000000" pitchFamily="2" charset="2"/>
              </a:rPr>
              <a:t>S</a:t>
            </a:r>
            <a:r>
              <a:rPr lang="en-US" altLang="en-US" sz="2000" baseline="-10000" dirty="0" err="1" smtClean="0"/>
              <a:t>y</a:t>
            </a:r>
            <a:endParaRPr lang="en-US" altLang="en-US" sz="2000" dirty="0" smtClean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 smtClean="0">
                <a:sym typeface="Wingdings" panose="05000000000000000000" pitchFamily="2" charset="2"/>
              </a:rPr>
              <a:t>differential </a:t>
            </a:r>
            <a:r>
              <a:rPr lang="en-US" altLang="en-US" sz="2000" dirty="0">
                <a:sym typeface="Wingdings" panose="05000000000000000000" pitchFamily="2" charset="2"/>
              </a:rPr>
              <a:t>scaling.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en-US" sz="2000" dirty="0">
                <a:sym typeface="Wingdings" panose="05000000000000000000" pitchFamily="2" charset="2"/>
              </a:rPr>
              <a:t>Change in size and shape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en-US" sz="2000" dirty="0">
                <a:sym typeface="Wingdings" panose="05000000000000000000" pitchFamily="2" charset="2"/>
              </a:rPr>
              <a:t>Example : square  rectangle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altLang="en-US" sz="2000" dirty="0">
                <a:sym typeface="Wingdings" panose="05000000000000000000" pitchFamily="2" charset="2"/>
              </a:rPr>
              <a:t>P(1, 3), </a:t>
            </a:r>
            <a:r>
              <a:rPr lang="en-US" altLang="en-US" sz="2000" dirty="0" err="1">
                <a:sym typeface="Wingdings" panose="05000000000000000000" pitchFamily="2" charset="2"/>
              </a:rPr>
              <a:t>S</a:t>
            </a:r>
            <a:r>
              <a:rPr lang="en-US" altLang="en-US" sz="2000" baseline="-10000" dirty="0" err="1"/>
              <a:t>x</a:t>
            </a:r>
            <a:r>
              <a:rPr lang="en-US" altLang="en-US" sz="2000" dirty="0">
                <a:sym typeface="Wingdings" panose="05000000000000000000" pitchFamily="2" charset="2"/>
              </a:rPr>
              <a:t> = 2, </a:t>
            </a:r>
            <a:r>
              <a:rPr lang="en-US" altLang="en-US" sz="2000" dirty="0" err="1">
                <a:sym typeface="Wingdings" panose="05000000000000000000" pitchFamily="2" charset="2"/>
              </a:rPr>
              <a:t>S</a:t>
            </a:r>
            <a:r>
              <a:rPr lang="en-US" altLang="en-US" sz="2000" baseline="-10000" dirty="0" err="1"/>
              <a:t>y</a:t>
            </a:r>
            <a:r>
              <a:rPr lang="en-US" altLang="en-US" sz="2000" dirty="0">
                <a:sym typeface="Wingdings" panose="05000000000000000000" pitchFamily="2" charset="2"/>
              </a:rPr>
              <a:t> = 5 , P’ ?</a:t>
            </a:r>
          </a:p>
        </p:txBody>
      </p:sp>
      <p:sp>
        <p:nvSpPr>
          <p:cNvPr id="2" name="Rectangle 1"/>
          <p:cNvSpPr/>
          <p:nvPr/>
        </p:nvSpPr>
        <p:spPr>
          <a:xfrm>
            <a:off x="2279557" y="6106530"/>
            <a:ext cx="53976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0000FF"/>
                </a:solidFill>
              </a:rPr>
              <a:t>What does scaling by a negative value do?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9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100" grpId="0" animBg="1"/>
      <p:bldP spid="10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Either x or y axis is treated as mirror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Distance of the reflection and the actual object from the mirror is same</a:t>
            </a:r>
          </a:p>
          <a:p>
            <a:endParaRPr lang="en-US" dirty="0"/>
          </a:p>
          <a:p>
            <a:r>
              <a:rPr lang="en-US" b="1" dirty="0" smtClean="0"/>
              <a:t> P’ = </a:t>
            </a:r>
            <a:r>
              <a:rPr lang="en-US" b="1" dirty="0" err="1" smtClean="0"/>
              <a:t>M</a:t>
            </a:r>
            <a:r>
              <a:rPr lang="en-US" b="1" baseline="-25000" dirty="0" err="1" smtClean="0"/>
              <a:t>x</a:t>
            </a:r>
            <a:r>
              <a:rPr lang="en-US" b="1" dirty="0" smtClean="0"/>
              <a:t>(P)</a:t>
            </a:r>
            <a:endParaRPr lang="en-US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151427" y="3254990"/>
            <a:ext cx="0" cy="23610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773003" y="4435522"/>
            <a:ext cx="2742347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7558820" y="3793934"/>
            <a:ext cx="956530" cy="369332"/>
            <a:chOff x="7558820" y="3793934"/>
            <a:chExt cx="956530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668002" y="3793934"/>
              <a:ext cx="847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 (</a:t>
              </a:r>
              <a:r>
                <a:rPr lang="en-US" dirty="0" err="1" smtClean="0"/>
                <a:t>x,y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 flipH="1">
              <a:off x="7558820" y="3946703"/>
              <a:ext cx="109182" cy="109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613411" y="4664654"/>
            <a:ext cx="1080345" cy="369332"/>
            <a:chOff x="7558820" y="3793934"/>
            <a:chExt cx="1080345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7668002" y="3793934"/>
              <a:ext cx="971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P’ (x,-y)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 flipH="1">
              <a:off x="7558820" y="3946703"/>
              <a:ext cx="109182" cy="109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79256" y="3816628"/>
            <a:ext cx="1056747" cy="369332"/>
            <a:chOff x="6611255" y="3807890"/>
            <a:chExt cx="1056747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6611255" y="3807890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P’’ (-</a:t>
              </a:r>
              <a:r>
                <a:rPr lang="en-US" dirty="0" err="1" smtClean="0"/>
                <a:t>x,y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 flipH="1">
              <a:off x="7558820" y="3946703"/>
              <a:ext cx="109182" cy="109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84474" y="4685085"/>
            <a:ext cx="1251529" cy="369332"/>
            <a:chOff x="6416473" y="3807890"/>
            <a:chExt cx="1251529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6416473" y="3807890"/>
              <a:ext cx="1142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P’’’ (-x,-y)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 flipH="1">
              <a:off x="7558820" y="3946703"/>
              <a:ext cx="109182" cy="1091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28764" y="4520627"/>
                <a:ext cx="2710999" cy="8249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64" y="4520627"/>
                <a:ext cx="2710999" cy="8249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929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Geometric Transform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Each geometric transform has an inverse</a:t>
                </a:r>
              </a:p>
              <a:p>
                <a:endParaRPr lang="en-US" dirty="0"/>
              </a:p>
              <a:p>
                <a:r>
                  <a:rPr lang="en-US" dirty="0" smtClean="0"/>
                  <a:t> e.g. </a:t>
                </a:r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 smtClean="0"/>
                  <a:t> Translation: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b="0" i="1" dirty="0" smtClean="0">
                    <a:latin typeface="Cambria Math" panose="02040503050406030204" pitchFamily="18" charset="0"/>
                  </a:rPr>
                  <a:t>  Rotation: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b="0" i="1" dirty="0" smtClean="0">
                    <a:latin typeface="Cambria Math" panose="02040503050406030204" pitchFamily="18" charset="0"/>
                  </a:rPr>
                  <a:t> Scaling: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sub>
                    </m:sSub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b="0" i="1" dirty="0" smtClean="0">
                    <a:latin typeface="Cambria Math" panose="02040503050406030204" pitchFamily="18" charset="0"/>
                  </a:rPr>
                  <a:t>Mirror reflection: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17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85800" y="55046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latin typeface="+mn-lt"/>
                <a:ea typeface="+mj-ea"/>
                <a:cs typeface="Segoe UI" pitchFamily="34" charset="0"/>
              </a:rPr>
              <a:t>Combining transformations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85800" y="1511490"/>
            <a:ext cx="7772400" cy="3060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latin typeface="Arial" panose="020B0604020202020204" pitchFamily="34" charset="0"/>
              </a:rPr>
              <a:t>We have a general transformation of a point: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 smtClean="0">
                <a:solidFill>
                  <a:srgbClr val="FF3300"/>
                </a:solidFill>
                <a:latin typeface="Arial" panose="020B0604020202020204" pitchFamily="34" charset="0"/>
              </a:rPr>
              <a:t>P</a:t>
            </a:r>
            <a:r>
              <a:rPr lang="en-US" altLang="en-US" sz="2000" dirty="0" smtClean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en-US" sz="2000" dirty="0" smtClean="0"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</a:rPr>
              <a:t>= </a:t>
            </a:r>
            <a:r>
              <a:rPr lang="en-US" altLang="en-US" sz="2000" dirty="0">
                <a:solidFill>
                  <a:srgbClr val="00FF00"/>
                </a:solidFill>
                <a:latin typeface="Arial" panose="020B0604020202020204" pitchFamily="34" charset="0"/>
              </a:rPr>
              <a:t>M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P</a:t>
            </a:r>
            <a:r>
              <a:rPr lang="en-US" altLang="en-US" sz="2000" dirty="0">
                <a:latin typeface="Arial" panose="020B0604020202020204" pitchFamily="34" charset="0"/>
              </a:rPr>
              <a:t> + </a:t>
            </a:r>
            <a:r>
              <a:rPr lang="en-US" altLang="en-US" sz="2000" dirty="0">
                <a:solidFill>
                  <a:srgbClr val="00FF00"/>
                </a:solidFill>
                <a:latin typeface="Arial" panose="020B0604020202020204" pitchFamily="34" charset="0"/>
              </a:rPr>
              <a:t>A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US" altLang="en-US" sz="2000" dirty="0">
              <a:solidFill>
                <a:srgbClr val="00FF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latin typeface="Arial" panose="020B0604020202020204" pitchFamily="34" charset="0"/>
              </a:rPr>
              <a:t>When we scale or rotate, we set </a:t>
            </a:r>
            <a:r>
              <a:rPr lang="en-US" altLang="en-US" sz="2000" dirty="0">
                <a:solidFill>
                  <a:srgbClr val="00FF00"/>
                </a:solidFill>
                <a:latin typeface="Arial" panose="020B0604020202020204" pitchFamily="34" charset="0"/>
              </a:rPr>
              <a:t>M</a:t>
            </a:r>
            <a:r>
              <a:rPr lang="en-US" altLang="en-US" sz="2000" dirty="0">
                <a:latin typeface="Arial" panose="020B0604020202020204" pitchFamily="34" charset="0"/>
              </a:rPr>
              <a:t>, and </a:t>
            </a:r>
            <a:r>
              <a:rPr lang="en-US" altLang="en-US" sz="2000" dirty="0">
                <a:solidFill>
                  <a:srgbClr val="00FF00"/>
                </a:solidFill>
                <a:latin typeface="Arial" panose="020B0604020202020204" pitchFamily="34" charset="0"/>
              </a:rPr>
              <a:t>A</a:t>
            </a:r>
            <a:r>
              <a:rPr lang="en-US" altLang="en-US" sz="2000" dirty="0">
                <a:latin typeface="Arial" panose="020B0604020202020204" pitchFamily="34" charset="0"/>
              </a:rPr>
              <a:t> is the additive identity.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latin typeface="Arial" panose="020B0604020202020204" pitchFamily="34" charset="0"/>
              </a:rPr>
              <a:t>When we translate, we set </a:t>
            </a:r>
            <a:r>
              <a:rPr lang="en-US" altLang="en-US" sz="2000" dirty="0">
                <a:solidFill>
                  <a:srgbClr val="00FF00"/>
                </a:solidFill>
                <a:latin typeface="Arial" panose="020B0604020202020204" pitchFamily="34" charset="0"/>
              </a:rPr>
              <a:t>A</a:t>
            </a:r>
            <a:r>
              <a:rPr lang="en-US" altLang="en-US" sz="2000" dirty="0">
                <a:latin typeface="Arial" panose="020B0604020202020204" pitchFamily="34" charset="0"/>
              </a:rPr>
              <a:t>, and </a:t>
            </a:r>
            <a:r>
              <a:rPr lang="en-US" altLang="en-US" sz="2000" dirty="0">
                <a:solidFill>
                  <a:srgbClr val="00FF00"/>
                </a:solidFill>
                <a:latin typeface="Arial" panose="020B0604020202020204" pitchFamily="34" charset="0"/>
              </a:rPr>
              <a:t>M</a:t>
            </a:r>
            <a:r>
              <a:rPr lang="en-US" altLang="en-US" sz="2000" dirty="0">
                <a:latin typeface="Arial" panose="020B0604020202020204" pitchFamily="34" charset="0"/>
              </a:rPr>
              <a:t> is the multiplicative identity.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latin typeface="Arial" panose="020B0604020202020204" pitchFamily="34" charset="0"/>
              </a:rPr>
              <a:t>To combine multiple transformations, we must explicitly compute each transformed point.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5038299"/>
            <a:ext cx="82398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Is it possible to use the same matrix operation all the </a:t>
            </a:r>
            <a:r>
              <a:rPr lang="en-GB" sz="2000" dirty="0" smtClean="0"/>
              <a:t>time?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How </a:t>
            </a:r>
            <a:r>
              <a:rPr lang="en-GB" sz="2000" dirty="0"/>
              <a:t>to combine multiplication and addition into a single operation?</a:t>
            </a:r>
          </a:p>
        </p:txBody>
      </p:sp>
    </p:spTree>
    <p:extLst>
      <p:ext uri="{BB962C8B-B14F-4D97-AF65-F5344CB8AC3E}">
        <p14:creationId xmlns:p14="http://schemas.microsoft.com/office/powerpoint/2010/main" val="174435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nl-NL" dirty="0" smtClean="0"/>
              <a:t>Homogeneous coordinates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GB" altLang="nl-NL" dirty="0" smtClean="0"/>
              <a:t>Uniform representation of translation, rotation, scaling</a:t>
            </a:r>
          </a:p>
          <a:p>
            <a:pPr eaLnBrk="1" hangingPunct="1">
              <a:lnSpc>
                <a:spcPct val="200000"/>
              </a:lnSpc>
            </a:pPr>
            <a:r>
              <a:rPr lang="en-GB" altLang="nl-NL" dirty="0" smtClean="0"/>
              <a:t>Uniform representation of points and vectors</a:t>
            </a:r>
          </a:p>
          <a:p>
            <a:pPr eaLnBrk="1" hangingPunct="1">
              <a:lnSpc>
                <a:spcPct val="200000"/>
              </a:lnSpc>
            </a:pPr>
            <a:r>
              <a:rPr lang="en-GB" altLang="nl-NL" dirty="0" smtClean="0"/>
              <a:t>Compact representation of sequence of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41272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Next Lecture</a:t>
            </a:r>
            <a:r>
              <a:rPr lang="en-US" sz="2400" b="1">
                <a:solidFill>
                  <a:schemeClr val="tx1"/>
                </a:solidFill>
              </a:rPr>
              <a:t>: </a:t>
            </a:r>
            <a:r>
              <a:rPr lang="en-US" sz="2400" b="1" smtClean="0">
                <a:solidFill>
                  <a:srgbClr val="0000FF"/>
                </a:solidFill>
              </a:rPr>
              <a:t>2</a:t>
            </a:r>
            <a:r>
              <a:rPr lang="en-US" sz="2400" b="1" smtClean="0">
                <a:solidFill>
                  <a:srgbClr val="0000FF"/>
                </a:solidFill>
              </a:rPr>
              <a:t>D Transformations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good stepping stone towards 3D – many issues much easier to understand in 2D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 No need to simulate lights, cameras, the physics of light interacting with objects, etc.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 Introduction to modeling vs. rendering and other notions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2D is still really important and the most common use of computer graphics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In UI/UX, documents, browsers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Learn 2D first?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5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836" y="1027907"/>
            <a:ext cx="7022592" cy="2715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Graphics Platforms (1/4)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3234179"/>
            <a:ext cx="8839200" cy="342592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Applications that </a:t>
            </a:r>
            <a:r>
              <a:rPr lang="en-US" b="1" dirty="0"/>
              <a:t>only </a:t>
            </a:r>
            <a:r>
              <a:rPr lang="en-US" dirty="0" smtClean="0"/>
              <a:t>write pixels </a:t>
            </a:r>
            <a:r>
              <a:rPr lang="en-US" dirty="0"/>
              <a:t>are rare</a:t>
            </a:r>
          </a:p>
          <a:p>
            <a:pPr marL="723900" lvl="1" indent="-381000">
              <a:lnSpc>
                <a:spcPct val="120000"/>
              </a:lnSpc>
            </a:pPr>
            <a:r>
              <a:rPr lang="en-US" b="1" dirty="0" smtClean="0"/>
              <a:t>Application </a:t>
            </a:r>
            <a:r>
              <a:rPr lang="en-US" b="1" dirty="0"/>
              <a:t>Model (AM) </a:t>
            </a:r>
            <a:r>
              <a:rPr lang="en-US" dirty="0"/>
              <a:t>is the data being represented by a rendered image</a:t>
            </a:r>
          </a:p>
          <a:p>
            <a:pPr marL="1077913" lvl="2" indent="-392113">
              <a:lnSpc>
                <a:spcPct val="120000"/>
              </a:lnSpc>
            </a:pPr>
            <a:r>
              <a:rPr lang="en-US" dirty="0"/>
              <a:t>manipulated by user interaction with the application</a:t>
            </a:r>
          </a:p>
          <a:p>
            <a:pPr marL="1077913" lvl="2" indent="-392113">
              <a:lnSpc>
                <a:spcPct val="120000"/>
              </a:lnSpc>
            </a:pPr>
            <a:r>
              <a:rPr lang="en-US" dirty="0"/>
              <a:t>typically a </a:t>
            </a:r>
            <a:r>
              <a:rPr lang="en-US" b="1" dirty="0">
                <a:solidFill>
                  <a:srgbClr val="0000FF"/>
                </a:solidFill>
              </a:rPr>
              <a:t>hierarchical model</a:t>
            </a:r>
            <a:r>
              <a:rPr lang="en-US" dirty="0"/>
              <a:t>, with components </a:t>
            </a:r>
            <a:r>
              <a:rPr lang="en-US" b="1" dirty="0">
                <a:solidFill>
                  <a:srgbClr val="00B050"/>
                </a:solidFill>
              </a:rPr>
              <a:t>built from lower-level components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Graphics Platform is intermediary between application and platform</a:t>
            </a:r>
          </a:p>
          <a:p>
            <a:pPr marL="723900" lvl="1" indent="-381000">
              <a:lnSpc>
                <a:spcPct val="120000"/>
              </a:lnSpc>
            </a:pPr>
            <a:r>
              <a:rPr lang="en-US" dirty="0" smtClean="0"/>
              <a:t>Rendering and interaction handling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9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28750"/>
            <a:ext cx="7022592" cy="2715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Graphics Platforms (2/4)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"/>
          </p:nvPr>
        </p:nvSpPr>
        <p:spPr>
          <a:xfrm>
            <a:off x="304800" y="4171950"/>
            <a:ext cx="8839200" cy="139065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dirty="0" smtClean="0"/>
              <a:t> Graphics </a:t>
            </a:r>
            <a:r>
              <a:rPr lang="en-US" dirty="0"/>
              <a:t>Platform runs in conjunction with </a:t>
            </a:r>
            <a:r>
              <a:rPr lang="en-US" b="1" dirty="0"/>
              <a:t>window manager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Determines what section of the screen is allocated to the application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Handles “chrome” (title bar, resize handles); </a:t>
            </a:r>
            <a:endParaRPr lang="en-US" dirty="0" smtClean="0"/>
          </a:p>
          <a:p>
            <a:pPr lvl="2">
              <a:lnSpc>
                <a:spcPct val="150000"/>
              </a:lnSpc>
            </a:pPr>
            <a:r>
              <a:rPr lang="en-US" b="1" dirty="0" smtClean="0"/>
              <a:t>client </a:t>
            </a:r>
            <a:r>
              <a:rPr lang="en-US" b="1" dirty="0"/>
              <a:t>area </a:t>
            </a:r>
            <a:r>
              <a:rPr lang="en-US" dirty="0"/>
              <a:t>is controlled by application</a:t>
            </a:r>
          </a:p>
          <a:p>
            <a:pPr lvl="2">
              <a:lnSpc>
                <a:spcPct val="150000"/>
              </a:lnSpc>
            </a:pPr>
            <a:endParaRPr lang="en-US" dirty="0" smtClean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3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39677"/>
            <a:ext cx="7022592" cy="2715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Graphics Platforms (3/4)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"/>
          </p:nvPr>
        </p:nvSpPr>
        <p:spPr>
          <a:xfrm>
            <a:off x="310896" y="3504432"/>
            <a:ext cx="8839200" cy="2057400"/>
          </a:xfrm>
        </p:spPr>
        <p:txBody>
          <a:bodyPr>
            <a:noAutofit/>
          </a:bodyPr>
          <a:lstStyle/>
          <a:p>
            <a:r>
              <a:rPr lang="en-US" dirty="0"/>
              <a:t>Typically,  AM uses client area for: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user interface to collect input to the AM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display some representation of AM in the </a:t>
            </a:r>
            <a:r>
              <a:rPr lang="en-US" b="1" dirty="0"/>
              <a:t>viewport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This is usually called the </a:t>
            </a:r>
            <a:r>
              <a:rPr lang="en-US" b="1" dirty="0"/>
              <a:t>scene</a:t>
            </a:r>
            <a:r>
              <a:rPr lang="en-US" dirty="0"/>
              <a:t>, in the context of both 2D and 3D applications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Scene is rendered by the </a:t>
            </a:r>
            <a:r>
              <a:rPr lang="en-US" b="1" dirty="0"/>
              <a:t>scene generator</a:t>
            </a:r>
            <a:r>
              <a:rPr lang="en-US" dirty="0"/>
              <a:t>, which is typically separate from the </a:t>
            </a:r>
            <a:r>
              <a:rPr lang="en-US" b="1" dirty="0"/>
              <a:t>UI generator</a:t>
            </a:r>
            <a:r>
              <a:rPr lang="en-US" dirty="0"/>
              <a:t>, which renders rest of UI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4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84194"/>
            <a:ext cx="8839200" cy="525107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Early raster graphics packages/libraries/platforms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 </a:t>
            </a:r>
            <a:r>
              <a:rPr lang="en-US" dirty="0" err="1" smtClean="0"/>
              <a:t>RamTek</a:t>
            </a:r>
            <a:r>
              <a:rPr lang="en-US" dirty="0" smtClean="0"/>
              <a:t> library 1981, Apple QuickDraw 1984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Microsoft's Graphics Display Interface (GDI 1990, now GDI+), Java.awt.Graphics2D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Earliest packages usually had these characteristics: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geometric </a:t>
            </a:r>
            <a:r>
              <a:rPr lang="en-US" b="1" dirty="0" smtClean="0"/>
              <a:t>primitives</a:t>
            </a:r>
            <a:r>
              <a:rPr lang="en-US" dirty="0" smtClean="0"/>
              <a:t>/shapes, appearance </a:t>
            </a:r>
            <a:r>
              <a:rPr lang="en-US" b="1" dirty="0" smtClean="0"/>
              <a:t>attributes</a:t>
            </a:r>
            <a:r>
              <a:rPr lang="en-US" dirty="0" smtClean="0"/>
              <a:t> specified in attribute bundles (a.k.a. ”graphical contexts”/”brushes”)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Integer coordinates map directly to screen pixels on output device </a:t>
            </a:r>
          </a:p>
          <a:p>
            <a:pPr lvl="1">
              <a:lnSpc>
                <a:spcPct val="100000"/>
              </a:lnSpc>
            </a:pPr>
            <a:r>
              <a:rPr lang="en-US" b="1" i="1" dirty="0" smtClean="0"/>
              <a:t>immediate mode </a:t>
            </a:r>
            <a:r>
              <a:rPr lang="en-US" dirty="0" smtClean="0"/>
              <a:t>(no record kept of display commands)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built-in functions for applying transforms to primitives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no built-in support for component hierarchy (no composite shapes)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Early packages were little more than assembly languages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Graphics Platforms (4/4)</a:t>
            </a:r>
          </a:p>
        </p:txBody>
      </p:sp>
    </p:spTree>
    <p:extLst>
      <p:ext uri="{BB962C8B-B14F-4D97-AF65-F5344CB8AC3E}">
        <p14:creationId xmlns:p14="http://schemas.microsoft.com/office/powerpoint/2010/main" val="13821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43100"/>
            <a:ext cx="8229600" cy="4350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Geometric Scalability</a:t>
            </a:r>
          </a:p>
          <a:p>
            <a:r>
              <a:rPr lang="en-US" dirty="0" smtClean="0"/>
              <a:t>Integer coordinates mapped to display pixels affects apparent size of image: </a:t>
            </a:r>
          </a:p>
          <a:p>
            <a:r>
              <a:rPr lang="en-US" dirty="0" smtClean="0"/>
              <a:t>Large on low-res display &amp; small on high-res display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Application needs flexible internal coordinate representation</a:t>
            </a:r>
          </a:p>
          <a:p>
            <a:pPr marL="723900" lvl="1" indent="-368300">
              <a:lnSpc>
                <a:spcPct val="150000"/>
              </a:lnSpc>
            </a:pPr>
            <a:r>
              <a:rPr lang="en-US" dirty="0" smtClean="0"/>
              <a:t>floating point is essential</a:t>
            </a:r>
          </a:p>
          <a:p>
            <a:pPr marL="723900" lvl="1" indent="-368300">
              <a:lnSpc>
                <a:spcPct val="150000"/>
              </a:lnSpc>
            </a:pPr>
            <a:r>
              <a:rPr lang="en-US" dirty="0" smtClean="0"/>
              <a:t>float to fixed conversion required; </a:t>
            </a:r>
          </a:p>
          <a:p>
            <a:pPr marL="723900" lvl="1" indent="-368300">
              <a:lnSpc>
                <a:spcPct val="150000"/>
              </a:lnSpc>
            </a:pPr>
            <a:r>
              <a:rPr lang="en-US" dirty="0" smtClean="0"/>
              <a:t>actually a general mapping</a:t>
            </a:r>
            <a:endParaRPr lang="en-US" dirty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Early Graphics Platforms (1/3)</a:t>
            </a:r>
          </a:p>
        </p:txBody>
      </p:sp>
    </p:spTree>
    <p:extLst>
      <p:ext uri="{BB962C8B-B14F-4D97-AF65-F5344CB8AC3E}">
        <p14:creationId xmlns:p14="http://schemas.microsoft.com/office/powerpoint/2010/main" val="180051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4556</TotalTime>
  <Words>2136</Words>
  <Application>Microsoft Office PowerPoint</Application>
  <PresentationFormat>On-screen Show (4:3)</PresentationFormat>
  <Paragraphs>426</Paragraphs>
  <Slides>36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0" baseType="lpstr">
      <vt:lpstr>Arial</vt:lpstr>
      <vt:lpstr>Calibri</vt:lpstr>
      <vt:lpstr>Cambria Math</vt:lpstr>
      <vt:lpstr>Consolas</vt:lpstr>
      <vt:lpstr>Courier New</vt:lpstr>
      <vt:lpstr>Droid Sans</vt:lpstr>
      <vt:lpstr>Segoe UI</vt:lpstr>
      <vt:lpstr>Symbol</vt:lpstr>
      <vt:lpstr>Times New Roman</vt:lpstr>
      <vt:lpstr>Webdings</vt:lpstr>
      <vt:lpstr>Wingdings</vt:lpstr>
      <vt:lpstr>Wingdings 3</vt:lpstr>
      <vt:lpstr>Office Theme</vt:lpstr>
      <vt:lpstr>Equation</vt:lpstr>
      <vt:lpstr>CS552: Computer Graphics</vt:lpstr>
      <vt:lpstr>Recap</vt:lpstr>
      <vt:lpstr>Objective</vt:lpstr>
      <vt:lpstr>Why Learn 2D first?</vt:lpstr>
      <vt:lpstr>Graphics Platforms (1/4)</vt:lpstr>
      <vt:lpstr>Graphics Platforms (2/4)</vt:lpstr>
      <vt:lpstr>Graphics Platforms (3/4)</vt:lpstr>
      <vt:lpstr>Graphics Platforms (4/4)</vt:lpstr>
      <vt:lpstr>Problems with Early Graphics Platforms (1/3)</vt:lpstr>
      <vt:lpstr>Problems with Early Graphics Platforms (2/3)</vt:lpstr>
      <vt:lpstr>Problems with Early Graphics Platforms (3/3)</vt:lpstr>
      <vt:lpstr>Modern Graphics Platforms (1/2)</vt:lpstr>
      <vt:lpstr>Modern Graphics Platforms (2/2)</vt:lpstr>
      <vt:lpstr>Immediate Mode Vs Retained Mode</vt:lpstr>
      <vt:lpstr>Immediate Mode Vs Retained Mode  </vt:lpstr>
      <vt:lpstr>Coordinate Systems (1/3)</vt:lpstr>
      <vt:lpstr>Coordinate Systems (2/3)</vt:lpstr>
      <vt:lpstr>Coordinate Systems (3/3)</vt:lpstr>
      <vt:lpstr>Winding Order (1/2)</vt:lpstr>
      <vt:lpstr>Winding Order (2/2)</vt:lpstr>
      <vt:lpstr>Matrix Math</vt:lpstr>
      <vt:lpstr>Matrix Math</vt:lpstr>
      <vt:lpstr>Translation</vt:lpstr>
      <vt:lpstr>Rotation</vt:lpstr>
      <vt:lpstr>Rotation</vt:lpstr>
      <vt:lpstr>Rotation</vt:lpstr>
      <vt:lpstr>Rotation</vt:lpstr>
      <vt:lpstr>Scaling</vt:lpstr>
      <vt:lpstr>PowerPoint Presentation</vt:lpstr>
      <vt:lpstr>Scaling</vt:lpstr>
      <vt:lpstr>Scaling</vt:lpstr>
      <vt:lpstr>Reflection</vt:lpstr>
      <vt:lpstr>Inverse Geometric Transform</vt:lpstr>
      <vt:lpstr>PowerPoint Presentation</vt:lpstr>
      <vt:lpstr>Homogeneous coordinates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95</cp:revision>
  <dcterms:created xsi:type="dcterms:W3CDTF">2015-07-15T04:13:21Z</dcterms:created>
  <dcterms:modified xsi:type="dcterms:W3CDTF">2016-01-09T12:41:16Z</dcterms:modified>
</cp:coreProperties>
</file>