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40"/>
  </p:notesMasterIdLst>
  <p:handoutMasterIdLst>
    <p:handoutMasterId r:id="rId41"/>
  </p:handoutMasterIdLst>
  <p:sldIdLst>
    <p:sldId id="256" r:id="rId2"/>
    <p:sldId id="342" r:id="rId3"/>
    <p:sldId id="343" r:id="rId4"/>
    <p:sldId id="296" r:id="rId5"/>
    <p:sldId id="322" r:id="rId6"/>
    <p:sldId id="323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8" r:id="rId16"/>
    <p:sldId id="325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8" r:id="rId26"/>
    <p:sldId id="339" r:id="rId27"/>
    <p:sldId id="340" r:id="rId28"/>
    <p:sldId id="326" r:id="rId29"/>
    <p:sldId id="328" r:id="rId30"/>
    <p:sldId id="327" r:id="rId31"/>
    <p:sldId id="315" r:id="rId32"/>
    <p:sldId id="316" r:id="rId33"/>
    <p:sldId id="317" r:id="rId34"/>
    <p:sldId id="318" r:id="rId35"/>
    <p:sldId id="319" r:id="rId36"/>
    <p:sldId id="320" r:id="rId37"/>
    <p:sldId id="341" r:id="rId38"/>
    <p:sldId id="26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694C-9C83-4B84-904B-3319994E6F58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00A-0A1D-408C-9081-C4685DAEA39F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15DC-4161-48DA-A8B9-5EC61D447742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F2078-6AE6-451F-9ABF-2F5D9F9ACDD5}" type="datetime1">
              <a:rPr lang="en-US" smtClean="0"/>
              <a:t>1/9/2016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D21CA-75EB-44C4-9A3A-9AAA4440E282}" type="slidenum">
              <a:rPr lang="en-US" altLang="nl-NL"/>
              <a:pPr/>
              <a:t>‹#›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3124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3FC7-833E-418C-A5A6-FF94D3B61103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A1AA-2A39-42C6-8288-57DC2FB4B921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30C-FF75-4975-9782-BAA982674EC6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F8E-EF61-48FD-91BC-BB02AFAD65AB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0E60-4539-428A-8326-EDA8A6DE08EA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603-BB15-4C2B-8509-ADC37EEBE99C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EDB4-8C26-46A8-A828-D8F8B45BA561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DC34-0C4A-4C80-83A7-F2AAC9FCB6FC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17B7-A7C6-4B3E-AD0D-DCC3CA548A45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4: 2D Graphics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6743" y="333234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Composite Transformation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797" y="1676400"/>
            <a:ext cx="77724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We can represent any sequence of transformations as a single matrix.</a:t>
            </a:r>
          </a:p>
          <a:p>
            <a:pPr marL="723900" lvl="1" indent="-381000">
              <a:lnSpc>
                <a:spcPct val="150000"/>
              </a:lnSpc>
            </a:pPr>
            <a:r>
              <a:rPr lang="en-US" altLang="en-US" dirty="0"/>
              <a:t>No special cases when transforming a point – matrix </a:t>
            </a:r>
            <a:r>
              <a:rPr lang="en-US" altLang="en-US" dirty="0">
                <a:cs typeface="Arial" panose="020B0604020202020204" pitchFamily="34" charset="0"/>
              </a:rPr>
              <a:t>•</a:t>
            </a:r>
            <a:r>
              <a:rPr lang="en-US" altLang="en-US" dirty="0"/>
              <a:t> vector.</a:t>
            </a:r>
          </a:p>
          <a:p>
            <a:pPr marL="723900" lvl="1" indent="-381000">
              <a:lnSpc>
                <a:spcPct val="150000"/>
              </a:lnSpc>
            </a:pPr>
            <a:r>
              <a:rPr lang="en-US" altLang="en-US" dirty="0"/>
              <a:t>Composite transformations – matrix </a:t>
            </a:r>
            <a:r>
              <a:rPr lang="en-US" altLang="en-US" dirty="0">
                <a:cs typeface="Arial" panose="020B0604020202020204" pitchFamily="34" charset="0"/>
              </a:rPr>
              <a:t>•</a:t>
            </a:r>
            <a:r>
              <a:rPr lang="en-US" altLang="en-US" dirty="0"/>
              <a:t> matrix.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Composite transformations:</a:t>
            </a:r>
          </a:p>
          <a:p>
            <a:pPr marL="723900" lvl="1" indent="-381000">
              <a:lnSpc>
                <a:spcPct val="150000"/>
              </a:lnSpc>
            </a:pPr>
            <a:r>
              <a:rPr lang="en-US" altLang="en-US" dirty="0"/>
              <a:t>Rotate about an arbitrary point – translate, rotate, translate</a:t>
            </a:r>
          </a:p>
          <a:p>
            <a:pPr marL="723900" lvl="1" indent="-381000">
              <a:lnSpc>
                <a:spcPct val="150000"/>
              </a:lnSpc>
            </a:pPr>
            <a:r>
              <a:rPr lang="en-US" altLang="en-US" dirty="0"/>
              <a:t>Scale about an arbitrary point – translate, scale, translate</a:t>
            </a:r>
          </a:p>
          <a:p>
            <a:pPr marL="723900" lvl="1" indent="-381000">
              <a:lnSpc>
                <a:spcPct val="150000"/>
              </a:lnSpc>
            </a:pPr>
            <a:r>
              <a:rPr lang="en-US" altLang="en-US" dirty="0"/>
              <a:t>Change coordinate systems – translate, rotate, scale</a:t>
            </a:r>
          </a:p>
          <a:p>
            <a:pPr marL="723900" lvl="1" indent="-381000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</a:rPr>
              <a:t>Does the order of operations matter?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800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Composition Properties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295400"/>
          </a:xfrm>
        </p:spPr>
        <p:txBody>
          <a:bodyPr/>
          <a:lstStyle/>
          <a:p>
            <a:r>
              <a:rPr lang="en-US" altLang="en-US"/>
              <a:t>Is matrix multiplication associative?</a:t>
            </a:r>
          </a:p>
          <a:p>
            <a:pPr lvl="1"/>
            <a:r>
              <a:rPr lang="en-US" altLang="en-US"/>
              <a:t>(A.B).C  =  A.(B.C)</a:t>
            </a:r>
          </a:p>
        </p:txBody>
      </p:sp>
      <p:grpSp>
        <p:nvGrpSpPr>
          <p:cNvPr id="25821" name="Group 221"/>
          <p:cNvGrpSpPr>
            <a:grpSpLocks/>
          </p:cNvGrpSpPr>
          <p:nvPr/>
        </p:nvGrpSpPr>
        <p:grpSpPr bwMode="auto">
          <a:xfrm>
            <a:off x="3479800" y="2447925"/>
            <a:ext cx="5243513" cy="1797050"/>
            <a:chOff x="2192" y="1542"/>
            <a:chExt cx="3303" cy="1132"/>
          </a:xfrm>
        </p:grpSpPr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5323" y="2420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û</a:t>
              </a:r>
              <a:endParaRPr lang="en-US" altLang="en-US"/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2332" y="2434"/>
              <a:ext cx="6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ë</a:t>
              </a:r>
              <a:endParaRPr lang="en-US" altLang="en-US"/>
            </a:p>
          </p:txBody>
        </p:sp>
        <p:grpSp>
          <p:nvGrpSpPr>
            <p:cNvPr id="25713" name="Group 113"/>
            <p:cNvGrpSpPr>
              <a:grpSpLocks/>
            </p:cNvGrpSpPr>
            <p:nvPr/>
          </p:nvGrpSpPr>
          <p:grpSpPr bwMode="auto">
            <a:xfrm>
              <a:off x="2192" y="1542"/>
              <a:ext cx="3303" cy="1090"/>
              <a:chOff x="2192" y="1542"/>
              <a:chExt cx="3303" cy="1090"/>
            </a:xfrm>
          </p:grpSpPr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5323" y="2295"/>
                <a:ext cx="17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en-US"/>
              </a:p>
            </p:txBody>
          </p:sp>
          <p:sp>
            <p:nvSpPr>
              <p:cNvPr id="25609" name="Rectangle 9"/>
              <p:cNvSpPr>
                <a:spLocks noChangeArrowheads="1"/>
              </p:cNvSpPr>
              <p:nvPr/>
            </p:nvSpPr>
            <p:spPr bwMode="auto">
              <a:xfrm>
                <a:off x="5323" y="2127"/>
                <a:ext cx="17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ù</a:t>
                </a:r>
                <a:endParaRPr lang="en-US" altLang="en-US"/>
              </a:p>
            </p:txBody>
          </p:sp>
          <p:sp>
            <p:nvSpPr>
              <p:cNvPr id="25610" name="Rectangle 10"/>
              <p:cNvSpPr>
                <a:spLocks noChangeArrowheads="1"/>
              </p:cNvSpPr>
              <p:nvPr/>
            </p:nvSpPr>
            <p:spPr bwMode="auto">
              <a:xfrm>
                <a:off x="2332" y="2295"/>
                <a:ext cx="17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en-US"/>
              </a:p>
            </p:txBody>
          </p:sp>
          <p:sp>
            <p:nvSpPr>
              <p:cNvPr id="25612" name="Rectangle 12"/>
              <p:cNvSpPr>
                <a:spLocks noChangeArrowheads="1"/>
              </p:cNvSpPr>
              <p:nvPr/>
            </p:nvSpPr>
            <p:spPr bwMode="auto">
              <a:xfrm>
                <a:off x="2332" y="2127"/>
                <a:ext cx="17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é</a:t>
                </a:r>
                <a:endParaRPr lang="en-US" altLang="en-US"/>
              </a:p>
            </p:txBody>
          </p:sp>
          <p:sp>
            <p:nvSpPr>
              <p:cNvPr id="25613" name="Rectangle 13"/>
              <p:cNvSpPr>
                <a:spLocks noChangeArrowheads="1"/>
              </p:cNvSpPr>
              <p:nvPr/>
            </p:nvSpPr>
            <p:spPr bwMode="auto">
              <a:xfrm>
                <a:off x="4948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en-US"/>
              </a:p>
            </p:txBody>
          </p:sp>
          <p:sp>
            <p:nvSpPr>
              <p:cNvPr id="25614" name="Rectangle 14"/>
              <p:cNvSpPr>
                <a:spLocks noChangeArrowheads="1"/>
              </p:cNvSpPr>
              <p:nvPr/>
            </p:nvSpPr>
            <p:spPr bwMode="auto">
              <a:xfrm>
                <a:off x="4608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en-US"/>
              </a:p>
            </p:txBody>
          </p:sp>
          <p:sp>
            <p:nvSpPr>
              <p:cNvPr id="25615" name="Rectangle 15"/>
              <p:cNvSpPr>
                <a:spLocks noChangeArrowheads="1"/>
              </p:cNvSpPr>
              <p:nvPr/>
            </p:nvSpPr>
            <p:spPr bwMode="auto">
              <a:xfrm>
                <a:off x="4218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en-US"/>
              </a:p>
            </p:txBody>
          </p:sp>
          <p:sp>
            <p:nvSpPr>
              <p:cNvPr id="25616" name="Rectangle 16"/>
              <p:cNvSpPr>
                <a:spLocks noChangeArrowheads="1"/>
              </p:cNvSpPr>
              <p:nvPr/>
            </p:nvSpPr>
            <p:spPr bwMode="auto">
              <a:xfrm>
                <a:off x="3404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en-US"/>
              </a:p>
            </p:txBody>
          </p:sp>
          <p:sp>
            <p:nvSpPr>
              <p:cNvPr id="25617" name="Rectangle 17"/>
              <p:cNvSpPr>
                <a:spLocks noChangeArrowheads="1"/>
              </p:cNvSpPr>
              <p:nvPr/>
            </p:nvSpPr>
            <p:spPr bwMode="auto">
              <a:xfrm>
                <a:off x="3031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en-US"/>
              </a:p>
            </p:txBody>
          </p:sp>
          <p:sp>
            <p:nvSpPr>
              <p:cNvPr id="25618" name="Rectangle 18"/>
              <p:cNvSpPr>
                <a:spLocks noChangeArrowheads="1"/>
              </p:cNvSpPr>
              <p:nvPr/>
            </p:nvSpPr>
            <p:spPr bwMode="auto">
              <a:xfrm>
                <a:off x="2644" y="2378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en-US"/>
              </a:p>
            </p:txBody>
          </p:sp>
          <p:sp>
            <p:nvSpPr>
              <p:cNvPr id="25619" name="Rectangle 19"/>
              <p:cNvSpPr>
                <a:spLocks noChangeArrowheads="1"/>
              </p:cNvSpPr>
              <p:nvPr/>
            </p:nvSpPr>
            <p:spPr bwMode="auto">
              <a:xfrm>
                <a:off x="4961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en-US"/>
              </a:p>
            </p:txBody>
          </p:sp>
          <p:sp>
            <p:nvSpPr>
              <p:cNvPr id="25620" name="Rectangle 20"/>
              <p:cNvSpPr>
                <a:spLocks noChangeArrowheads="1"/>
              </p:cNvSpPr>
              <p:nvPr/>
            </p:nvSpPr>
            <p:spPr bwMode="auto">
              <a:xfrm>
                <a:off x="4608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en-US"/>
              </a:p>
            </p:txBody>
          </p:sp>
          <p:sp>
            <p:nvSpPr>
              <p:cNvPr id="25621" name="Rectangle 21"/>
              <p:cNvSpPr>
                <a:spLocks noChangeArrowheads="1"/>
              </p:cNvSpPr>
              <p:nvPr/>
            </p:nvSpPr>
            <p:spPr bwMode="auto">
              <a:xfrm>
                <a:off x="4224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en-US"/>
              </a:p>
            </p:txBody>
          </p:sp>
          <p:sp>
            <p:nvSpPr>
              <p:cNvPr id="25622" name="Rectangle 22"/>
              <p:cNvSpPr>
                <a:spLocks noChangeArrowheads="1"/>
              </p:cNvSpPr>
              <p:nvPr/>
            </p:nvSpPr>
            <p:spPr bwMode="auto">
              <a:xfrm>
                <a:off x="3417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en-US"/>
              </a:p>
            </p:txBody>
          </p:sp>
          <p:sp>
            <p:nvSpPr>
              <p:cNvPr id="25623" name="Rectangle 23"/>
              <p:cNvSpPr>
                <a:spLocks noChangeArrowheads="1"/>
              </p:cNvSpPr>
              <p:nvPr/>
            </p:nvSpPr>
            <p:spPr bwMode="auto">
              <a:xfrm>
                <a:off x="3031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en-US"/>
              </a:p>
            </p:txBody>
          </p:sp>
          <p:sp>
            <p:nvSpPr>
              <p:cNvPr id="25624" name="Rectangle 24"/>
              <p:cNvSpPr>
                <a:spLocks noChangeArrowheads="1"/>
              </p:cNvSpPr>
              <p:nvPr/>
            </p:nvSpPr>
            <p:spPr bwMode="auto">
              <a:xfrm>
                <a:off x="2650" y="2114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en-US"/>
              </a:p>
            </p:txBody>
          </p:sp>
          <p:sp>
            <p:nvSpPr>
              <p:cNvPr id="25625" name="Rectangle 25"/>
              <p:cNvSpPr>
                <a:spLocks noChangeArrowheads="1"/>
              </p:cNvSpPr>
              <p:nvPr/>
            </p:nvSpPr>
            <p:spPr bwMode="auto">
              <a:xfrm>
                <a:off x="2192" y="2243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en-US"/>
              </a:p>
            </p:txBody>
          </p:sp>
          <p:sp>
            <p:nvSpPr>
              <p:cNvPr id="25626" name="Rectangle 26"/>
              <p:cNvSpPr>
                <a:spLocks noChangeArrowheads="1"/>
              </p:cNvSpPr>
              <p:nvPr/>
            </p:nvSpPr>
            <p:spPr bwMode="auto">
              <a:xfrm>
                <a:off x="4213" y="1724"/>
                <a:ext cx="17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en-US"/>
              </a:p>
            </p:txBody>
          </p:sp>
          <p:sp>
            <p:nvSpPr>
              <p:cNvPr id="25627" name="Rectangle 27"/>
              <p:cNvSpPr>
                <a:spLocks noChangeArrowheads="1"/>
              </p:cNvSpPr>
              <p:nvPr/>
            </p:nvSpPr>
            <p:spPr bwMode="auto">
              <a:xfrm>
                <a:off x="4213" y="1848"/>
                <a:ext cx="17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û</a:t>
                </a:r>
                <a:endParaRPr lang="en-US" altLang="en-US"/>
              </a:p>
            </p:txBody>
          </p:sp>
          <p:sp>
            <p:nvSpPr>
              <p:cNvPr id="25628" name="Rectangle 28"/>
              <p:cNvSpPr>
                <a:spLocks noChangeArrowheads="1"/>
              </p:cNvSpPr>
              <p:nvPr/>
            </p:nvSpPr>
            <p:spPr bwMode="auto">
              <a:xfrm>
                <a:off x="4213" y="1555"/>
                <a:ext cx="17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ù</a:t>
                </a:r>
                <a:endParaRPr lang="en-US" altLang="en-US"/>
              </a:p>
            </p:txBody>
          </p:sp>
          <p:sp>
            <p:nvSpPr>
              <p:cNvPr id="25629" name="Rectangle 29"/>
              <p:cNvSpPr>
                <a:spLocks noChangeArrowheads="1"/>
              </p:cNvSpPr>
              <p:nvPr/>
            </p:nvSpPr>
            <p:spPr bwMode="auto">
              <a:xfrm>
                <a:off x="3790" y="1724"/>
                <a:ext cx="17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en-US"/>
              </a:p>
            </p:txBody>
          </p:sp>
          <p:sp>
            <p:nvSpPr>
              <p:cNvPr id="25630" name="Rectangle 30"/>
              <p:cNvSpPr>
                <a:spLocks noChangeArrowheads="1"/>
              </p:cNvSpPr>
              <p:nvPr/>
            </p:nvSpPr>
            <p:spPr bwMode="auto">
              <a:xfrm>
                <a:off x="3790" y="1848"/>
                <a:ext cx="17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ë</a:t>
                </a:r>
                <a:endParaRPr lang="en-US" altLang="en-US"/>
              </a:p>
            </p:txBody>
          </p:sp>
          <p:sp>
            <p:nvSpPr>
              <p:cNvPr id="25631" name="Rectangle 31"/>
              <p:cNvSpPr>
                <a:spLocks noChangeArrowheads="1"/>
              </p:cNvSpPr>
              <p:nvPr/>
            </p:nvSpPr>
            <p:spPr bwMode="auto">
              <a:xfrm>
                <a:off x="3790" y="1555"/>
                <a:ext cx="17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é</a:t>
                </a:r>
                <a:endParaRPr lang="en-US" altLang="en-US"/>
              </a:p>
            </p:txBody>
          </p:sp>
          <p:sp>
            <p:nvSpPr>
              <p:cNvPr id="25632" name="Rectangle 32"/>
              <p:cNvSpPr>
                <a:spLocks noChangeArrowheads="1"/>
              </p:cNvSpPr>
              <p:nvPr/>
            </p:nvSpPr>
            <p:spPr bwMode="auto">
              <a:xfrm>
                <a:off x="3681" y="1671"/>
                <a:ext cx="186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·</a:t>
                </a:r>
                <a:endParaRPr lang="en-US" altLang="en-US"/>
              </a:p>
            </p:txBody>
          </p:sp>
          <p:sp>
            <p:nvSpPr>
              <p:cNvPr id="25633" name="Rectangle 33"/>
              <p:cNvSpPr>
                <a:spLocks noChangeArrowheads="1"/>
              </p:cNvSpPr>
              <p:nvPr/>
            </p:nvSpPr>
            <p:spPr bwMode="auto">
              <a:xfrm>
                <a:off x="3585" y="1724"/>
                <a:ext cx="17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en-US"/>
              </a:p>
            </p:txBody>
          </p:sp>
          <p:sp>
            <p:nvSpPr>
              <p:cNvPr id="25634" name="Rectangle 34"/>
              <p:cNvSpPr>
                <a:spLocks noChangeArrowheads="1"/>
              </p:cNvSpPr>
              <p:nvPr/>
            </p:nvSpPr>
            <p:spPr bwMode="auto">
              <a:xfrm>
                <a:off x="3585" y="1848"/>
                <a:ext cx="17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û</a:t>
                </a:r>
                <a:endParaRPr lang="en-US" altLang="en-US"/>
              </a:p>
            </p:txBody>
          </p:sp>
          <p:sp>
            <p:nvSpPr>
              <p:cNvPr id="25635" name="Rectangle 35"/>
              <p:cNvSpPr>
                <a:spLocks noChangeArrowheads="1"/>
              </p:cNvSpPr>
              <p:nvPr/>
            </p:nvSpPr>
            <p:spPr bwMode="auto">
              <a:xfrm>
                <a:off x="3585" y="1555"/>
                <a:ext cx="17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ù</a:t>
                </a:r>
                <a:endParaRPr lang="en-US" altLang="en-US"/>
              </a:p>
            </p:txBody>
          </p:sp>
          <p:sp>
            <p:nvSpPr>
              <p:cNvPr id="25636" name="Rectangle 36"/>
              <p:cNvSpPr>
                <a:spLocks noChangeArrowheads="1"/>
              </p:cNvSpPr>
              <p:nvPr/>
            </p:nvSpPr>
            <p:spPr bwMode="auto">
              <a:xfrm>
                <a:off x="2332" y="1724"/>
                <a:ext cx="17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en-US"/>
              </a:p>
            </p:txBody>
          </p:sp>
          <p:sp>
            <p:nvSpPr>
              <p:cNvPr id="25637" name="Rectangle 37"/>
              <p:cNvSpPr>
                <a:spLocks noChangeArrowheads="1"/>
              </p:cNvSpPr>
              <p:nvPr/>
            </p:nvSpPr>
            <p:spPr bwMode="auto">
              <a:xfrm>
                <a:off x="2332" y="1848"/>
                <a:ext cx="17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ë</a:t>
                </a:r>
                <a:endParaRPr lang="en-US" altLang="en-US"/>
              </a:p>
            </p:txBody>
          </p:sp>
          <p:sp>
            <p:nvSpPr>
              <p:cNvPr id="25638" name="Rectangle 38"/>
              <p:cNvSpPr>
                <a:spLocks noChangeArrowheads="1"/>
              </p:cNvSpPr>
              <p:nvPr/>
            </p:nvSpPr>
            <p:spPr bwMode="auto">
              <a:xfrm>
                <a:off x="2332" y="1555"/>
                <a:ext cx="17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é</a:t>
                </a:r>
                <a:endParaRPr lang="en-US" altLang="en-US"/>
              </a:p>
            </p:txBody>
          </p:sp>
          <p:sp>
            <p:nvSpPr>
              <p:cNvPr id="25639" name="Rectangle 39"/>
              <p:cNvSpPr>
                <a:spLocks noChangeArrowheads="1"/>
              </p:cNvSpPr>
              <p:nvPr/>
            </p:nvSpPr>
            <p:spPr bwMode="auto">
              <a:xfrm>
                <a:off x="3271" y="1806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en-US"/>
              </a:p>
            </p:txBody>
          </p:sp>
          <p:sp>
            <p:nvSpPr>
              <p:cNvPr id="25640" name="Rectangle 40"/>
              <p:cNvSpPr>
                <a:spLocks noChangeArrowheads="1"/>
              </p:cNvSpPr>
              <p:nvPr/>
            </p:nvSpPr>
            <p:spPr bwMode="auto">
              <a:xfrm>
                <a:off x="2588" y="1806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en-US"/>
              </a:p>
            </p:txBody>
          </p:sp>
          <p:sp>
            <p:nvSpPr>
              <p:cNvPr id="25641" name="Rectangle 41"/>
              <p:cNvSpPr>
                <a:spLocks noChangeArrowheads="1"/>
              </p:cNvSpPr>
              <p:nvPr/>
            </p:nvSpPr>
            <p:spPr bwMode="auto">
              <a:xfrm>
                <a:off x="3280" y="1542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en-US"/>
              </a:p>
            </p:txBody>
          </p:sp>
          <p:sp>
            <p:nvSpPr>
              <p:cNvPr id="25642" name="Rectangle 42"/>
              <p:cNvSpPr>
                <a:spLocks noChangeArrowheads="1"/>
              </p:cNvSpPr>
              <p:nvPr/>
            </p:nvSpPr>
            <p:spPr bwMode="auto">
              <a:xfrm>
                <a:off x="2598" y="1542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en-US"/>
              </a:p>
            </p:txBody>
          </p:sp>
          <p:sp>
            <p:nvSpPr>
              <p:cNvPr id="25643" name="Rectangle 43"/>
              <p:cNvSpPr>
                <a:spLocks noChangeArrowheads="1"/>
              </p:cNvSpPr>
              <p:nvPr/>
            </p:nvSpPr>
            <p:spPr bwMode="auto">
              <a:xfrm>
                <a:off x="2192" y="1671"/>
                <a:ext cx="20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en-US"/>
              </a:p>
            </p:txBody>
          </p:sp>
          <p:sp>
            <p:nvSpPr>
              <p:cNvPr id="25672" name="Rectangle 72"/>
              <p:cNvSpPr>
                <a:spLocks noChangeArrowheads="1"/>
              </p:cNvSpPr>
              <p:nvPr/>
            </p:nvSpPr>
            <p:spPr bwMode="auto">
              <a:xfrm>
                <a:off x="5077" y="2398"/>
                <a:ext cx="22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dhl</a:t>
                </a:r>
                <a:endParaRPr lang="en-US" altLang="en-US"/>
              </a:p>
            </p:txBody>
          </p:sp>
          <p:sp>
            <p:nvSpPr>
              <p:cNvPr id="25673" name="Rectangle 73"/>
              <p:cNvSpPr>
                <a:spLocks noChangeArrowheads="1"/>
              </p:cNvSpPr>
              <p:nvPr/>
            </p:nvSpPr>
            <p:spPr bwMode="auto">
              <a:xfrm>
                <a:off x="4734" y="2398"/>
                <a:ext cx="17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cfl</a:t>
                </a:r>
                <a:endParaRPr lang="en-US" altLang="en-US"/>
              </a:p>
            </p:txBody>
          </p:sp>
          <p:sp>
            <p:nvSpPr>
              <p:cNvPr id="25674" name="Rectangle 74"/>
              <p:cNvSpPr>
                <a:spLocks noChangeArrowheads="1"/>
              </p:cNvSpPr>
              <p:nvPr/>
            </p:nvSpPr>
            <p:spPr bwMode="auto">
              <a:xfrm>
                <a:off x="4347" y="2398"/>
                <a:ext cx="22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dgj</a:t>
                </a:r>
                <a:endParaRPr lang="en-US" altLang="en-US"/>
              </a:p>
            </p:txBody>
          </p:sp>
          <p:sp>
            <p:nvSpPr>
              <p:cNvPr id="25675" name="Rectangle 75"/>
              <p:cNvSpPr>
                <a:spLocks noChangeArrowheads="1"/>
              </p:cNvSpPr>
              <p:nvPr/>
            </p:nvSpPr>
            <p:spPr bwMode="auto">
              <a:xfrm>
                <a:off x="3980" y="2398"/>
                <a:ext cx="20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cej</a:t>
                </a:r>
                <a:endParaRPr lang="en-US" altLang="en-US"/>
              </a:p>
            </p:txBody>
          </p:sp>
          <p:sp>
            <p:nvSpPr>
              <p:cNvPr id="25676" name="Rectangle 76"/>
              <p:cNvSpPr>
                <a:spLocks noChangeArrowheads="1"/>
              </p:cNvSpPr>
              <p:nvPr/>
            </p:nvSpPr>
            <p:spPr bwMode="auto">
              <a:xfrm>
                <a:off x="3533" y="2398"/>
                <a:ext cx="25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dhk</a:t>
                </a:r>
                <a:endParaRPr lang="en-US" altLang="en-US"/>
              </a:p>
            </p:txBody>
          </p:sp>
          <p:sp>
            <p:nvSpPr>
              <p:cNvPr id="25677" name="Rectangle 77"/>
              <p:cNvSpPr>
                <a:spLocks noChangeArrowheads="1"/>
              </p:cNvSpPr>
              <p:nvPr/>
            </p:nvSpPr>
            <p:spPr bwMode="auto">
              <a:xfrm>
                <a:off x="3157" y="2398"/>
                <a:ext cx="20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cfk</a:t>
                </a:r>
                <a:endParaRPr lang="en-US" altLang="en-US"/>
              </a:p>
            </p:txBody>
          </p:sp>
          <p:sp>
            <p:nvSpPr>
              <p:cNvPr id="25678" name="Rectangle 78"/>
              <p:cNvSpPr>
                <a:spLocks noChangeArrowheads="1"/>
              </p:cNvSpPr>
              <p:nvPr/>
            </p:nvSpPr>
            <p:spPr bwMode="auto">
              <a:xfrm>
                <a:off x="2773" y="2398"/>
                <a:ext cx="22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dgi</a:t>
                </a:r>
                <a:endParaRPr lang="en-US" altLang="en-US"/>
              </a:p>
            </p:txBody>
          </p:sp>
          <p:sp>
            <p:nvSpPr>
              <p:cNvPr id="25679" name="Rectangle 79"/>
              <p:cNvSpPr>
                <a:spLocks noChangeArrowheads="1"/>
              </p:cNvSpPr>
              <p:nvPr/>
            </p:nvSpPr>
            <p:spPr bwMode="auto">
              <a:xfrm>
                <a:off x="2408" y="2398"/>
                <a:ext cx="20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cei</a:t>
                </a:r>
                <a:endParaRPr lang="en-US" altLang="en-US"/>
              </a:p>
            </p:txBody>
          </p:sp>
          <p:sp>
            <p:nvSpPr>
              <p:cNvPr id="25680" name="Rectangle 80"/>
              <p:cNvSpPr>
                <a:spLocks noChangeArrowheads="1"/>
              </p:cNvSpPr>
              <p:nvPr/>
            </p:nvSpPr>
            <p:spPr bwMode="auto">
              <a:xfrm>
                <a:off x="5085" y="2134"/>
                <a:ext cx="22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bhl</a:t>
                </a:r>
                <a:endParaRPr lang="en-US" altLang="en-US"/>
              </a:p>
            </p:txBody>
          </p:sp>
          <p:sp>
            <p:nvSpPr>
              <p:cNvPr id="25681" name="Rectangle 81"/>
              <p:cNvSpPr>
                <a:spLocks noChangeArrowheads="1"/>
              </p:cNvSpPr>
              <p:nvPr/>
            </p:nvSpPr>
            <p:spPr bwMode="auto">
              <a:xfrm>
                <a:off x="4737" y="2134"/>
                <a:ext cx="18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afl</a:t>
                </a:r>
                <a:endParaRPr lang="en-US" altLang="en-US"/>
              </a:p>
            </p:txBody>
          </p:sp>
          <p:sp>
            <p:nvSpPr>
              <p:cNvPr id="25682" name="Rectangle 82"/>
              <p:cNvSpPr>
                <a:spLocks noChangeArrowheads="1"/>
              </p:cNvSpPr>
              <p:nvPr/>
            </p:nvSpPr>
            <p:spPr bwMode="auto">
              <a:xfrm>
                <a:off x="4347" y="2134"/>
                <a:ext cx="22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bgj</a:t>
                </a:r>
                <a:endParaRPr lang="en-US" altLang="en-US"/>
              </a:p>
            </p:txBody>
          </p:sp>
          <p:sp>
            <p:nvSpPr>
              <p:cNvPr id="25683" name="Rectangle 83"/>
              <p:cNvSpPr>
                <a:spLocks noChangeArrowheads="1"/>
              </p:cNvSpPr>
              <p:nvPr/>
            </p:nvSpPr>
            <p:spPr bwMode="auto">
              <a:xfrm>
                <a:off x="3974" y="2134"/>
                <a:ext cx="21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aej</a:t>
                </a:r>
                <a:endParaRPr lang="en-US" altLang="en-US"/>
              </a:p>
            </p:txBody>
          </p:sp>
          <p:sp>
            <p:nvSpPr>
              <p:cNvPr id="25684" name="Rectangle 84"/>
              <p:cNvSpPr>
                <a:spLocks noChangeArrowheads="1"/>
              </p:cNvSpPr>
              <p:nvPr/>
            </p:nvSpPr>
            <p:spPr bwMode="auto">
              <a:xfrm>
                <a:off x="3541" y="2134"/>
                <a:ext cx="25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bhk</a:t>
                </a:r>
                <a:endParaRPr lang="en-US" altLang="en-US"/>
              </a:p>
            </p:txBody>
          </p:sp>
          <p:sp>
            <p:nvSpPr>
              <p:cNvPr id="25685" name="Rectangle 85"/>
              <p:cNvSpPr>
                <a:spLocks noChangeArrowheads="1"/>
              </p:cNvSpPr>
              <p:nvPr/>
            </p:nvSpPr>
            <p:spPr bwMode="auto">
              <a:xfrm>
                <a:off x="3160" y="2134"/>
                <a:ext cx="21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afk</a:t>
                </a:r>
                <a:endParaRPr lang="en-US" altLang="en-US"/>
              </a:p>
            </p:txBody>
          </p:sp>
          <p:sp>
            <p:nvSpPr>
              <p:cNvPr id="25686" name="Rectangle 86"/>
              <p:cNvSpPr>
                <a:spLocks noChangeArrowheads="1"/>
              </p:cNvSpPr>
              <p:nvPr/>
            </p:nvSpPr>
            <p:spPr bwMode="auto">
              <a:xfrm>
                <a:off x="2773" y="2134"/>
                <a:ext cx="22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bgi</a:t>
                </a:r>
                <a:endParaRPr lang="en-US" altLang="en-US"/>
              </a:p>
            </p:txBody>
          </p:sp>
          <p:sp>
            <p:nvSpPr>
              <p:cNvPr id="25687" name="Rectangle 87"/>
              <p:cNvSpPr>
                <a:spLocks noChangeArrowheads="1"/>
              </p:cNvSpPr>
              <p:nvPr/>
            </p:nvSpPr>
            <p:spPr bwMode="auto">
              <a:xfrm>
                <a:off x="2403" y="2134"/>
                <a:ext cx="215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aei</a:t>
                </a:r>
                <a:endParaRPr lang="en-US" altLang="en-US"/>
              </a:p>
            </p:txBody>
          </p:sp>
          <p:sp>
            <p:nvSpPr>
              <p:cNvPr id="25688" name="Rectangle 88"/>
              <p:cNvSpPr>
                <a:spLocks noChangeArrowheads="1"/>
              </p:cNvSpPr>
              <p:nvPr/>
            </p:nvSpPr>
            <p:spPr bwMode="auto">
              <a:xfrm>
                <a:off x="4132" y="1826"/>
                <a:ext cx="1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l</a:t>
                </a:r>
                <a:endParaRPr lang="en-US" altLang="en-US"/>
              </a:p>
            </p:txBody>
          </p:sp>
          <p:sp>
            <p:nvSpPr>
              <p:cNvPr id="25689" name="Rectangle 89"/>
              <p:cNvSpPr>
                <a:spLocks noChangeArrowheads="1"/>
              </p:cNvSpPr>
              <p:nvPr/>
            </p:nvSpPr>
            <p:spPr bwMode="auto">
              <a:xfrm>
                <a:off x="3862" y="1826"/>
                <a:ext cx="1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k</a:t>
                </a:r>
                <a:endParaRPr lang="en-US" altLang="en-US"/>
              </a:p>
            </p:txBody>
          </p:sp>
          <p:sp>
            <p:nvSpPr>
              <p:cNvPr id="25690" name="Rectangle 90"/>
              <p:cNvSpPr>
                <a:spLocks noChangeArrowheads="1"/>
              </p:cNvSpPr>
              <p:nvPr/>
            </p:nvSpPr>
            <p:spPr bwMode="auto">
              <a:xfrm>
                <a:off x="4152" y="1562"/>
                <a:ext cx="1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j</a:t>
                </a:r>
                <a:endParaRPr lang="en-US" altLang="en-US"/>
              </a:p>
            </p:txBody>
          </p:sp>
          <p:sp>
            <p:nvSpPr>
              <p:cNvPr id="25691" name="Rectangle 91"/>
              <p:cNvSpPr>
                <a:spLocks noChangeArrowheads="1"/>
              </p:cNvSpPr>
              <p:nvPr/>
            </p:nvSpPr>
            <p:spPr bwMode="auto">
              <a:xfrm>
                <a:off x="3878" y="1562"/>
                <a:ext cx="11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i</a:t>
                </a:r>
                <a:endParaRPr lang="en-US" altLang="en-US"/>
              </a:p>
            </p:txBody>
          </p:sp>
          <p:sp>
            <p:nvSpPr>
              <p:cNvPr id="25692" name="Rectangle 92"/>
              <p:cNvSpPr>
                <a:spLocks noChangeArrowheads="1"/>
              </p:cNvSpPr>
              <p:nvPr/>
            </p:nvSpPr>
            <p:spPr bwMode="auto">
              <a:xfrm>
                <a:off x="3400" y="1826"/>
                <a:ext cx="24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dh</a:t>
                </a:r>
                <a:endParaRPr lang="en-US" altLang="en-US"/>
              </a:p>
            </p:txBody>
          </p:sp>
          <p:sp>
            <p:nvSpPr>
              <p:cNvPr id="25693" name="Rectangle 93"/>
              <p:cNvSpPr>
                <a:spLocks noChangeArrowheads="1"/>
              </p:cNvSpPr>
              <p:nvPr/>
            </p:nvSpPr>
            <p:spPr bwMode="auto">
              <a:xfrm>
                <a:off x="3076" y="1826"/>
                <a:ext cx="12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cf</a:t>
                </a:r>
                <a:endParaRPr lang="en-US" altLang="en-US"/>
              </a:p>
            </p:txBody>
          </p:sp>
          <p:sp>
            <p:nvSpPr>
              <p:cNvPr id="25694" name="Rectangle 94"/>
              <p:cNvSpPr>
                <a:spLocks noChangeArrowheads="1"/>
              </p:cNvSpPr>
              <p:nvPr/>
            </p:nvSpPr>
            <p:spPr bwMode="auto">
              <a:xfrm>
                <a:off x="2717" y="1826"/>
                <a:ext cx="24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dg</a:t>
                </a:r>
                <a:endParaRPr lang="en-US" altLang="en-US"/>
              </a:p>
            </p:txBody>
          </p:sp>
          <p:sp>
            <p:nvSpPr>
              <p:cNvPr id="25695" name="Rectangle 95"/>
              <p:cNvSpPr>
                <a:spLocks noChangeArrowheads="1"/>
              </p:cNvSpPr>
              <p:nvPr/>
            </p:nvSpPr>
            <p:spPr bwMode="auto">
              <a:xfrm>
                <a:off x="2404" y="1826"/>
                <a:ext cx="15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ce</a:t>
                </a:r>
                <a:endParaRPr lang="en-US" altLang="en-US"/>
              </a:p>
            </p:txBody>
          </p:sp>
          <p:sp>
            <p:nvSpPr>
              <p:cNvPr id="25696" name="Rectangle 96"/>
              <p:cNvSpPr>
                <a:spLocks noChangeArrowheads="1"/>
              </p:cNvSpPr>
              <p:nvPr/>
            </p:nvSpPr>
            <p:spPr bwMode="auto">
              <a:xfrm>
                <a:off x="3404" y="1562"/>
                <a:ext cx="17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bh</a:t>
                </a:r>
                <a:endParaRPr lang="en-US" altLang="en-US"/>
              </a:p>
            </p:txBody>
          </p:sp>
          <p:sp>
            <p:nvSpPr>
              <p:cNvPr id="25697" name="Rectangle 97"/>
              <p:cNvSpPr>
                <a:spLocks noChangeArrowheads="1"/>
              </p:cNvSpPr>
              <p:nvPr/>
            </p:nvSpPr>
            <p:spPr bwMode="auto">
              <a:xfrm>
                <a:off x="3075" y="1562"/>
                <a:ext cx="13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af</a:t>
                </a:r>
                <a:endParaRPr lang="en-US" altLang="en-US"/>
              </a:p>
            </p:txBody>
          </p:sp>
          <p:sp>
            <p:nvSpPr>
              <p:cNvPr id="25698" name="Rectangle 98"/>
              <p:cNvSpPr>
                <a:spLocks noChangeArrowheads="1"/>
              </p:cNvSpPr>
              <p:nvPr/>
            </p:nvSpPr>
            <p:spPr bwMode="auto">
              <a:xfrm>
                <a:off x="2721" y="1562"/>
                <a:ext cx="17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bg</a:t>
                </a:r>
                <a:endParaRPr lang="en-US" altLang="en-US"/>
              </a:p>
            </p:txBody>
          </p:sp>
          <p:sp>
            <p:nvSpPr>
              <p:cNvPr id="25699" name="Rectangle 99"/>
              <p:cNvSpPr>
                <a:spLocks noChangeArrowheads="1"/>
              </p:cNvSpPr>
              <p:nvPr/>
            </p:nvSpPr>
            <p:spPr bwMode="auto">
              <a:xfrm>
                <a:off x="2403" y="1562"/>
                <a:ext cx="16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200" b="0" i="1">
                    <a:solidFill>
                      <a:srgbClr val="000000"/>
                    </a:solidFill>
                  </a:rPr>
                  <a:t>ae</a:t>
                </a:r>
                <a:endParaRPr lang="en-US" altLang="en-US"/>
              </a:p>
            </p:txBody>
          </p:sp>
        </p:grpSp>
      </p:grpSp>
      <p:grpSp>
        <p:nvGrpSpPr>
          <p:cNvPr id="25712" name="Group 112"/>
          <p:cNvGrpSpPr>
            <a:grpSpLocks/>
          </p:cNvGrpSpPr>
          <p:nvPr/>
        </p:nvGrpSpPr>
        <p:grpSpPr bwMode="auto">
          <a:xfrm>
            <a:off x="261938" y="2444750"/>
            <a:ext cx="3311525" cy="915988"/>
            <a:chOff x="165" y="1540"/>
            <a:chExt cx="2086" cy="577"/>
          </a:xfrm>
        </p:grpSpPr>
        <p:sp>
          <p:nvSpPr>
            <p:cNvPr id="25644" name="Rectangle 44"/>
            <p:cNvSpPr>
              <a:spLocks noChangeArrowheads="1"/>
            </p:cNvSpPr>
            <p:nvPr/>
          </p:nvSpPr>
          <p:spPr bwMode="auto">
            <a:xfrm>
              <a:off x="2079" y="1724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ú</a:t>
              </a:r>
              <a:endParaRPr lang="en-US" altLang="en-US"/>
            </a:p>
          </p:txBody>
        </p:sp>
        <p:sp>
          <p:nvSpPr>
            <p:cNvPr id="25645" name="Rectangle 45"/>
            <p:cNvSpPr>
              <a:spLocks noChangeArrowheads="1"/>
            </p:cNvSpPr>
            <p:nvPr/>
          </p:nvSpPr>
          <p:spPr bwMode="auto">
            <a:xfrm>
              <a:off x="2079" y="1848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û</a:t>
              </a:r>
              <a:endParaRPr lang="en-US" altLang="en-US"/>
            </a:p>
          </p:txBody>
        </p:sp>
        <p:sp>
          <p:nvSpPr>
            <p:cNvPr id="25646" name="Rectangle 46"/>
            <p:cNvSpPr>
              <a:spLocks noChangeArrowheads="1"/>
            </p:cNvSpPr>
            <p:nvPr/>
          </p:nvSpPr>
          <p:spPr bwMode="auto">
            <a:xfrm>
              <a:off x="2079" y="1555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ù</a:t>
              </a:r>
              <a:endParaRPr lang="en-US" altLang="en-US"/>
            </a:p>
          </p:txBody>
        </p:sp>
        <p:sp>
          <p:nvSpPr>
            <p:cNvPr id="25647" name="Rectangle 47"/>
            <p:cNvSpPr>
              <a:spLocks noChangeArrowheads="1"/>
            </p:cNvSpPr>
            <p:nvPr/>
          </p:nvSpPr>
          <p:spPr bwMode="auto">
            <a:xfrm>
              <a:off x="1657" y="1724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ê</a:t>
              </a:r>
              <a:endParaRPr lang="en-US" altLang="en-US"/>
            </a:p>
          </p:txBody>
        </p:sp>
        <p:sp>
          <p:nvSpPr>
            <p:cNvPr id="25648" name="Rectangle 48"/>
            <p:cNvSpPr>
              <a:spLocks noChangeArrowheads="1"/>
            </p:cNvSpPr>
            <p:nvPr/>
          </p:nvSpPr>
          <p:spPr bwMode="auto">
            <a:xfrm>
              <a:off x="1657" y="1848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ë</a:t>
              </a:r>
              <a:endParaRPr lang="en-US" altLang="en-US"/>
            </a:p>
          </p:txBody>
        </p:sp>
        <p:sp>
          <p:nvSpPr>
            <p:cNvPr id="25649" name="Rectangle 49"/>
            <p:cNvSpPr>
              <a:spLocks noChangeArrowheads="1"/>
            </p:cNvSpPr>
            <p:nvPr/>
          </p:nvSpPr>
          <p:spPr bwMode="auto">
            <a:xfrm>
              <a:off x="1657" y="1555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é</a:t>
              </a:r>
              <a:endParaRPr lang="en-US" altLang="en-US"/>
            </a:p>
          </p:txBody>
        </p:sp>
        <p:sp>
          <p:nvSpPr>
            <p:cNvPr id="25650" name="Rectangle 50"/>
            <p:cNvSpPr>
              <a:spLocks noChangeArrowheads="1"/>
            </p:cNvSpPr>
            <p:nvPr/>
          </p:nvSpPr>
          <p:spPr bwMode="auto">
            <a:xfrm>
              <a:off x="1547" y="1671"/>
              <a:ext cx="18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·</a:t>
              </a:r>
              <a:endParaRPr lang="en-US" altLang="en-US"/>
            </a:p>
          </p:txBody>
        </p:sp>
        <p:sp>
          <p:nvSpPr>
            <p:cNvPr id="25651" name="Rectangle 51"/>
            <p:cNvSpPr>
              <a:spLocks noChangeArrowheads="1"/>
            </p:cNvSpPr>
            <p:nvPr/>
          </p:nvSpPr>
          <p:spPr bwMode="auto">
            <a:xfrm>
              <a:off x="1457" y="1750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÷</a:t>
              </a:r>
              <a:endParaRPr lang="en-US" altLang="en-US"/>
            </a:p>
          </p:txBody>
        </p:sp>
        <p:sp>
          <p:nvSpPr>
            <p:cNvPr id="25652" name="Rectangle 52"/>
            <p:cNvSpPr>
              <a:spLocks noChangeArrowheads="1"/>
            </p:cNvSpPr>
            <p:nvPr/>
          </p:nvSpPr>
          <p:spPr bwMode="auto">
            <a:xfrm>
              <a:off x="1457" y="1653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÷</a:t>
              </a:r>
              <a:endParaRPr lang="en-US" altLang="en-US"/>
            </a:p>
          </p:txBody>
        </p:sp>
        <p:sp>
          <p:nvSpPr>
            <p:cNvPr id="25653" name="Rectangle 53"/>
            <p:cNvSpPr>
              <a:spLocks noChangeArrowheads="1"/>
            </p:cNvSpPr>
            <p:nvPr/>
          </p:nvSpPr>
          <p:spPr bwMode="auto">
            <a:xfrm>
              <a:off x="1457" y="1863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ø</a:t>
              </a:r>
              <a:endParaRPr lang="en-US" altLang="en-US"/>
            </a:p>
          </p:txBody>
        </p:sp>
        <p:sp>
          <p:nvSpPr>
            <p:cNvPr id="25654" name="Rectangle 54"/>
            <p:cNvSpPr>
              <a:spLocks noChangeArrowheads="1"/>
            </p:cNvSpPr>
            <p:nvPr/>
          </p:nvSpPr>
          <p:spPr bwMode="auto">
            <a:xfrm>
              <a:off x="1457" y="1540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ö</a:t>
              </a:r>
              <a:endParaRPr lang="en-US" altLang="en-US"/>
            </a:p>
          </p:txBody>
        </p:sp>
        <p:sp>
          <p:nvSpPr>
            <p:cNvPr id="25655" name="Rectangle 55"/>
            <p:cNvSpPr>
              <a:spLocks noChangeArrowheads="1"/>
            </p:cNvSpPr>
            <p:nvPr/>
          </p:nvSpPr>
          <p:spPr bwMode="auto">
            <a:xfrm>
              <a:off x="165" y="1750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ç</a:t>
              </a:r>
              <a:endParaRPr lang="en-US" altLang="en-US"/>
            </a:p>
          </p:txBody>
        </p:sp>
        <p:sp>
          <p:nvSpPr>
            <p:cNvPr id="25656" name="Rectangle 56"/>
            <p:cNvSpPr>
              <a:spLocks noChangeArrowheads="1"/>
            </p:cNvSpPr>
            <p:nvPr/>
          </p:nvSpPr>
          <p:spPr bwMode="auto">
            <a:xfrm>
              <a:off x="165" y="1653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ç</a:t>
              </a:r>
              <a:endParaRPr lang="en-US" altLang="en-US"/>
            </a:p>
          </p:txBody>
        </p:sp>
        <p:sp>
          <p:nvSpPr>
            <p:cNvPr id="25657" name="Rectangle 57"/>
            <p:cNvSpPr>
              <a:spLocks noChangeArrowheads="1"/>
            </p:cNvSpPr>
            <p:nvPr/>
          </p:nvSpPr>
          <p:spPr bwMode="auto">
            <a:xfrm>
              <a:off x="165" y="1863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è</a:t>
              </a:r>
              <a:endParaRPr lang="en-US" altLang="en-US"/>
            </a:p>
          </p:txBody>
        </p:sp>
        <p:sp>
          <p:nvSpPr>
            <p:cNvPr id="25658" name="Rectangle 58"/>
            <p:cNvSpPr>
              <a:spLocks noChangeArrowheads="1"/>
            </p:cNvSpPr>
            <p:nvPr/>
          </p:nvSpPr>
          <p:spPr bwMode="auto">
            <a:xfrm>
              <a:off x="165" y="1540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æ</a:t>
              </a:r>
              <a:endParaRPr lang="en-US" altLang="en-US"/>
            </a:p>
          </p:txBody>
        </p:sp>
        <p:sp>
          <p:nvSpPr>
            <p:cNvPr id="25659" name="Rectangle 59"/>
            <p:cNvSpPr>
              <a:spLocks noChangeArrowheads="1"/>
            </p:cNvSpPr>
            <p:nvPr/>
          </p:nvSpPr>
          <p:spPr bwMode="auto">
            <a:xfrm>
              <a:off x="1372" y="1724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ú</a:t>
              </a:r>
              <a:endParaRPr lang="en-US" altLang="en-US"/>
            </a:p>
          </p:txBody>
        </p:sp>
        <p:sp>
          <p:nvSpPr>
            <p:cNvPr id="25660" name="Rectangle 60"/>
            <p:cNvSpPr>
              <a:spLocks noChangeArrowheads="1"/>
            </p:cNvSpPr>
            <p:nvPr/>
          </p:nvSpPr>
          <p:spPr bwMode="auto">
            <a:xfrm>
              <a:off x="1372" y="1848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û</a:t>
              </a:r>
              <a:endParaRPr lang="en-US" altLang="en-US"/>
            </a:p>
          </p:txBody>
        </p:sp>
        <p:sp>
          <p:nvSpPr>
            <p:cNvPr id="25661" name="Rectangle 61"/>
            <p:cNvSpPr>
              <a:spLocks noChangeArrowheads="1"/>
            </p:cNvSpPr>
            <p:nvPr/>
          </p:nvSpPr>
          <p:spPr bwMode="auto">
            <a:xfrm>
              <a:off x="1372" y="1555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ù</a:t>
              </a:r>
              <a:endParaRPr lang="en-US" altLang="en-US"/>
            </a:p>
          </p:txBody>
        </p:sp>
        <p:sp>
          <p:nvSpPr>
            <p:cNvPr id="25662" name="Rectangle 62"/>
            <p:cNvSpPr>
              <a:spLocks noChangeArrowheads="1"/>
            </p:cNvSpPr>
            <p:nvPr/>
          </p:nvSpPr>
          <p:spPr bwMode="auto">
            <a:xfrm>
              <a:off x="900" y="1724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ê</a:t>
              </a:r>
              <a:endParaRPr lang="en-US" altLang="en-US"/>
            </a:p>
          </p:txBody>
        </p:sp>
        <p:sp>
          <p:nvSpPr>
            <p:cNvPr id="25663" name="Rectangle 63"/>
            <p:cNvSpPr>
              <a:spLocks noChangeArrowheads="1"/>
            </p:cNvSpPr>
            <p:nvPr/>
          </p:nvSpPr>
          <p:spPr bwMode="auto">
            <a:xfrm>
              <a:off x="900" y="1848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ë</a:t>
              </a:r>
              <a:endParaRPr lang="en-US" altLang="en-US"/>
            </a:p>
          </p:txBody>
        </p:sp>
        <p:sp>
          <p:nvSpPr>
            <p:cNvPr id="25664" name="Rectangle 64"/>
            <p:cNvSpPr>
              <a:spLocks noChangeArrowheads="1"/>
            </p:cNvSpPr>
            <p:nvPr/>
          </p:nvSpPr>
          <p:spPr bwMode="auto">
            <a:xfrm>
              <a:off x="900" y="1555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é</a:t>
              </a:r>
              <a:endParaRPr lang="en-US" altLang="en-US"/>
            </a:p>
          </p:txBody>
        </p:sp>
        <p:sp>
          <p:nvSpPr>
            <p:cNvPr id="25665" name="Rectangle 65"/>
            <p:cNvSpPr>
              <a:spLocks noChangeArrowheads="1"/>
            </p:cNvSpPr>
            <p:nvPr/>
          </p:nvSpPr>
          <p:spPr bwMode="auto">
            <a:xfrm>
              <a:off x="790" y="1671"/>
              <a:ext cx="18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·</a:t>
              </a:r>
              <a:endParaRPr lang="en-US" altLang="en-US"/>
            </a:p>
          </p:txBody>
        </p:sp>
        <p:sp>
          <p:nvSpPr>
            <p:cNvPr id="25666" name="Rectangle 66"/>
            <p:cNvSpPr>
              <a:spLocks noChangeArrowheads="1"/>
            </p:cNvSpPr>
            <p:nvPr/>
          </p:nvSpPr>
          <p:spPr bwMode="auto">
            <a:xfrm>
              <a:off x="694" y="1724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ú</a:t>
              </a:r>
              <a:endParaRPr lang="en-US" altLang="en-US"/>
            </a:p>
          </p:txBody>
        </p:sp>
        <p:sp>
          <p:nvSpPr>
            <p:cNvPr id="25667" name="Rectangle 67"/>
            <p:cNvSpPr>
              <a:spLocks noChangeArrowheads="1"/>
            </p:cNvSpPr>
            <p:nvPr/>
          </p:nvSpPr>
          <p:spPr bwMode="auto">
            <a:xfrm>
              <a:off x="694" y="1848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û</a:t>
              </a:r>
              <a:endParaRPr lang="en-US" altLang="en-US"/>
            </a:p>
          </p:txBody>
        </p:sp>
        <p:sp>
          <p:nvSpPr>
            <p:cNvPr id="25668" name="Rectangle 68"/>
            <p:cNvSpPr>
              <a:spLocks noChangeArrowheads="1"/>
            </p:cNvSpPr>
            <p:nvPr/>
          </p:nvSpPr>
          <p:spPr bwMode="auto">
            <a:xfrm>
              <a:off x="694" y="1555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ù</a:t>
              </a:r>
              <a:endParaRPr lang="en-US" altLang="en-US"/>
            </a:p>
          </p:txBody>
        </p:sp>
        <p:sp>
          <p:nvSpPr>
            <p:cNvPr id="25669" name="Rectangle 69"/>
            <p:cNvSpPr>
              <a:spLocks noChangeArrowheads="1"/>
            </p:cNvSpPr>
            <p:nvPr/>
          </p:nvSpPr>
          <p:spPr bwMode="auto">
            <a:xfrm>
              <a:off x="256" y="1724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ê</a:t>
              </a:r>
              <a:endParaRPr lang="en-US" altLang="en-US"/>
            </a:p>
          </p:txBody>
        </p:sp>
        <p:sp>
          <p:nvSpPr>
            <p:cNvPr id="25670" name="Rectangle 70"/>
            <p:cNvSpPr>
              <a:spLocks noChangeArrowheads="1"/>
            </p:cNvSpPr>
            <p:nvPr/>
          </p:nvSpPr>
          <p:spPr bwMode="auto">
            <a:xfrm>
              <a:off x="256" y="1848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ë</a:t>
              </a:r>
              <a:endParaRPr lang="en-US" altLang="en-US"/>
            </a:p>
          </p:txBody>
        </p:sp>
        <p:sp>
          <p:nvSpPr>
            <p:cNvPr id="25671" name="Rectangle 71"/>
            <p:cNvSpPr>
              <a:spLocks noChangeArrowheads="1"/>
            </p:cNvSpPr>
            <p:nvPr/>
          </p:nvSpPr>
          <p:spPr bwMode="auto">
            <a:xfrm>
              <a:off x="256" y="1555"/>
              <a:ext cx="17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é</a:t>
              </a:r>
              <a:endParaRPr lang="en-US" altLang="en-US"/>
            </a:p>
          </p:txBody>
        </p:sp>
        <p:sp>
          <p:nvSpPr>
            <p:cNvPr id="25700" name="Rectangle 100"/>
            <p:cNvSpPr>
              <a:spLocks noChangeArrowheads="1"/>
            </p:cNvSpPr>
            <p:nvPr/>
          </p:nvSpPr>
          <p:spPr bwMode="auto">
            <a:xfrm>
              <a:off x="1998" y="1826"/>
              <a:ext cx="1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l</a:t>
              </a:r>
              <a:endParaRPr lang="en-US" altLang="en-US"/>
            </a:p>
          </p:txBody>
        </p:sp>
        <p:sp>
          <p:nvSpPr>
            <p:cNvPr id="25701" name="Rectangle 101"/>
            <p:cNvSpPr>
              <a:spLocks noChangeArrowheads="1"/>
            </p:cNvSpPr>
            <p:nvPr/>
          </p:nvSpPr>
          <p:spPr bwMode="auto">
            <a:xfrm>
              <a:off x="1728" y="1826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k</a:t>
              </a:r>
              <a:endParaRPr lang="en-US" altLang="en-US"/>
            </a:p>
          </p:txBody>
        </p:sp>
        <p:sp>
          <p:nvSpPr>
            <p:cNvPr id="25702" name="Rectangle 102"/>
            <p:cNvSpPr>
              <a:spLocks noChangeArrowheads="1"/>
            </p:cNvSpPr>
            <p:nvPr/>
          </p:nvSpPr>
          <p:spPr bwMode="auto">
            <a:xfrm>
              <a:off x="2019" y="1562"/>
              <a:ext cx="1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j</a:t>
              </a:r>
              <a:endParaRPr lang="en-US" altLang="en-US"/>
            </a:p>
          </p:txBody>
        </p:sp>
        <p:sp>
          <p:nvSpPr>
            <p:cNvPr id="25703" name="Rectangle 103"/>
            <p:cNvSpPr>
              <a:spLocks noChangeArrowheads="1"/>
            </p:cNvSpPr>
            <p:nvPr/>
          </p:nvSpPr>
          <p:spPr bwMode="auto">
            <a:xfrm>
              <a:off x="1745" y="1562"/>
              <a:ext cx="1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i</a:t>
              </a:r>
              <a:endParaRPr lang="en-US" altLang="en-US"/>
            </a:p>
          </p:txBody>
        </p:sp>
        <p:sp>
          <p:nvSpPr>
            <p:cNvPr id="25704" name="Rectangle 104"/>
            <p:cNvSpPr>
              <a:spLocks noChangeArrowheads="1"/>
            </p:cNvSpPr>
            <p:nvPr/>
          </p:nvSpPr>
          <p:spPr bwMode="auto">
            <a:xfrm>
              <a:off x="1262" y="1826"/>
              <a:ext cx="15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h</a:t>
              </a:r>
              <a:endParaRPr lang="en-US" altLang="en-US"/>
            </a:p>
          </p:txBody>
        </p:sp>
        <p:sp>
          <p:nvSpPr>
            <p:cNvPr id="25705" name="Rectangle 105"/>
            <p:cNvSpPr>
              <a:spLocks noChangeArrowheads="1"/>
            </p:cNvSpPr>
            <p:nvPr/>
          </p:nvSpPr>
          <p:spPr bwMode="auto">
            <a:xfrm>
              <a:off x="980" y="1826"/>
              <a:ext cx="15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g</a:t>
              </a:r>
              <a:endParaRPr lang="en-US" altLang="en-US"/>
            </a:p>
          </p:txBody>
        </p:sp>
        <p:sp>
          <p:nvSpPr>
            <p:cNvPr id="25706" name="Rectangle 106"/>
            <p:cNvSpPr>
              <a:spLocks noChangeArrowheads="1"/>
            </p:cNvSpPr>
            <p:nvPr/>
          </p:nvSpPr>
          <p:spPr bwMode="auto">
            <a:xfrm>
              <a:off x="1278" y="1562"/>
              <a:ext cx="1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f</a:t>
              </a:r>
              <a:endParaRPr lang="en-US" altLang="en-US"/>
            </a:p>
          </p:txBody>
        </p:sp>
        <p:sp>
          <p:nvSpPr>
            <p:cNvPr id="25707" name="Rectangle 107"/>
            <p:cNvSpPr>
              <a:spLocks noChangeArrowheads="1"/>
            </p:cNvSpPr>
            <p:nvPr/>
          </p:nvSpPr>
          <p:spPr bwMode="auto">
            <a:xfrm>
              <a:off x="985" y="1562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e</a:t>
              </a:r>
              <a:endParaRPr lang="en-US" altLang="en-US"/>
            </a:p>
          </p:txBody>
        </p:sp>
        <p:sp>
          <p:nvSpPr>
            <p:cNvPr id="25708" name="Rectangle 108"/>
            <p:cNvSpPr>
              <a:spLocks noChangeArrowheads="1"/>
            </p:cNvSpPr>
            <p:nvPr/>
          </p:nvSpPr>
          <p:spPr bwMode="auto">
            <a:xfrm>
              <a:off x="585" y="1826"/>
              <a:ext cx="15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25709" name="Rectangle 109"/>
            <p:cNvSpPr>
              <a:spLocks noChangeArrowheads="1"/>
            </p:cNvSpPr>
            <p:nvPr/>
          </p:nvSpPr>
          <p:spPr bwMode="auto">
            <a:xfrm>
              <a:off x="331" y="1826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25710" name="Rectangle 110"/>
            <p:cNvSpPr>
              <a:spLocks noChangeArrowheads="1"/>
            </p:cNvSpPr>
            <p:nvPr/>
          </p:nvSpPr>
          <p:spPr bwMode="auto">
            <a:xfrm>
              <a:off x="590" y="1562"/>
              <a:ext cx="15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b</a:t>
              </a:r>
              <a:endParaRPr lang="en-US" altLang="en-US"/>
            </a:p>
          </p:txBody>
        </p:sp>
        <p:sp>
          <p:nvSpPr>
            <p:cNvPr id="25711" name="Rectangle 111"/>
            <p:cNvSpPr>
              <a:spLocks noChangeArrowheads="1"/>
            </p:cNvSpPr>
            <p:nvPr/>
          </p:nvSpPr>
          <p:spPr bwMode="auto">
            <a:xfrm>
              <a:off x="327" y="1562"/>
              <a:ext cx="15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a</a:t>
              </a:r>
              <a:endParaRPr lang="en-US" altLang="en-US"/>
            </a:p>
          </p:txBody>
        </p:sp>
      </p:grpSp>
      <p:grpSp>
        <p:nvGrpSpPr>
          <p:cNvPr id="25820" name="Group 220"/>
          <p:cNvGrpSpPr>
            <a:grpSpLocks/>
          </p:cNvGrpSpPr>
          <p:nvPr/>
        </p:nvGrpSpPr>
        <p:grpSpPr bwMode="auto">
          <a:xfrm>
            <a:off x="3556000" y="4673600"/>
            <a:ext cx="5245100" cy="1797050"/>
            <a:chOff x="2240" y="2944"/>
            <a:chExt cx="3304" cy="1132"/>
          </a:xfrm>
        </p:grpSpPr>
        <p:sp>
          <p:nvSpPr>
            <p:cNvPr id="25714" name="Rectangle 114"/>
            <p:cNvSpPr>
              <a:spLocks noChangeArrowheads="1"/>
            </p:cNvSpPr>
            <p:nvPr/>
          </p:nvSpPr>
          <p:spPr bwMode="auto">
            <a:xfrm>
              <a:off x="5371" y="3697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ú</a:t>
              </a:r>
              <a:endParaRPr lang="en-US" altLang="en-US"/>
            </a:p>
          </p:txBody>
        </p:sp>
        <p:sp>
          <p:nvSpPr>
            <p:cNvPr id="25715" name="Rectangle 115"/>
            <p:cNvSpPr>
              <a:spLocks noChangeArrowheads="1"/>
            </p:cNvSpPr>
            <p:nvPr/>
          </p:nvSpPr>
          <p:spPr bwMode="auto">
            <a:xfrm>
              <a:off x="5371" y="3821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û</a:t>
              </a:r>
              <a:endParaRPr lang="en-US" altLang="en-US"/>
            </a:p>
          </p:txBody>
        </p:sp>
        <p:sp>
          <p:nvSpPr>
            <p:cNvPr id="25716" name="Rectangle 116"/>
            <p:cNvSpPr>
              <a:spLocks noChangeArrowheads="1"/>
            </p:cNvSpPr>
            <p:nvPr/>
          </p:nvSpPr>
          <p:spPr bwMode="auto">
            <a:xfrm>
              <a:off x="5371" y="3528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ù</a:t>
              </a:r>
              <a:endParaRPr lang="en-US" altLang="en-US"/>
            </a:p>
          </p:txBody>
        </p:sp>
        <p:sp>
          <p:nvSpPr>
            <p:cNvPr id="25717" name="Rectangle 117"/>
            <p:cNvSpPr>
              <a:spLocks noChangeArrowheads="1"/>
            </p:cNvSpPr>
            <p:nvPr/>
          </p:nvSpPr>
          <p:spPr bwMode="auto">
            <a:xfrm>
              <a:off x="2380" y="3697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ê</a:t>
              </a:r>
              <a:endParaRPr lang="en-US" altLang="en-US"/>
            </a:p>
          </p:txBody>
        </p:sp>
        <p:sp>
          <p:nvSpPr>
            <p:cNvPr id="25718" name="Rectangle 118"/>
            <p:cNvSpPr>
              <a:spLocks noChangeArrowheads="1"/>
            </p:cNvSpPr>
            <p:nvPr/>
          </p:nvSpPr>
          <p:spPr bwMode="auto">
            <a:xfrm>
              <a:off x="2380" y="3821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ë</a:t>
              </a:r>
              <a:endParaRPr lang="en-US" altLang="en-US"/>
            </a:p>
          </p:txBody>
        </p:sp>
        <p:sp>
          <p:nvSpPr>
            <p:cNvPr id="25719" name="Rectangle 119"/>
            <p:cNvSpPr>
              <a:spLocks noChangeArrowheads="1"/>
            </p:cNvSpPr>
            <p:nvPr/>
          </p:nvSpPr>
          <p:spPr bwMode="auto">
            <a:xfrm>
              <a:off x="2380" y="3528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é</a:t>
              </a:r>
              <a:endParaRPr lang="en-US" altLang="en-US"/>
            </a:p>
          </p:txBody>
        </p:sp>
        <p:sp>
          <p:nvSpPr>
            <p:cNvPr id="25720" name="Rectangle 120"/>
            <p:cNvSpPr>
              <a:spLocks noChangeArrowheads="1"/>
            </p:cNvSpPr>
            <p:nvPr/>
          </p:nvSpPr>
          <p:spPr bwMode="auto">
            <a:xfrm>
              <a:off x="4996" y="3779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25721" name="Rectangle 121"/>
            <p:cNvSpPr>
              <a:spLocks noChangeArrowheads="1"/>
            </p:cNvSpPr>
            <p:nvPr/>
          </p:nvSpPr>
          <p:spPr bwMode="auto">
            <a:xfrm>
              <a:off x="4606" y="3779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25722" name="Rectangle 122"/>
            <p:cNvSpPr>
              <a:spLocks noChangeArrowheads="1"/>
            </p:cNvSpPr>
            <p:nvPr/>
          </p:nvSpPr>
          <p:spPr bwMode="auto">
            <a:xfrm>
              <a:off x="4266" y="3779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25723" name="Rectangle 123"/>
            <p:cNvSpPr>
              <a:spLocks noChangeArrowheads="1"/>
            </p:cNvSpPr>
            <p:nvPr/>
          </p:nvSpPr>
          <p:spPr bwMode="auto">
            <a:xfrm>
              <a:off x="3452" y="3779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25724" name="Rectangle 124"/>
            <p:cNvSpPr>
              <a:spLocks noChangeArrowheads="1"/>
            </p:cNvSpPr>
            <p:nvPr/>
          </p:nvSpPr>
          <p:spPr bwMode="auto">
            <a:xfrm>
              <a:off x="3065" y="3779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25725" name="Rectangle 125"/>
            <p:cNvSpPr>
              <a:spLocks noChangeArrowheads="1"/>
            </p:cNvSpPr>
            <p:nvPr/>
          </p:nvSpPr>
          <p:spPr bwMode="auto">
            <a:xfrm>
              <a:off x="2692" y="3779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25726" name="Rectangle 126"/>
            <p:cNvSpPr>
              <a:spLocks noChangeArrowheads="1"/>
            </p:cNvSpPr>
            <p:nvPr/>
          </p:nvSpPr>
          <p:spPr bwMode="auto">
            <a:xfrm>
              <a:off x="5009" y="3515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25727" name="Rectangle 127"/>
            <p:cNvSpPr>
              <a:spLocks noChangeArrowheads="1"/>
            </p:cNvSpPr>
            <p:nvPr/>
          </p:nvSpPr>
          <p:spPr bwMode="auto">
            <a:xfrm>
              <a:off x="4626" y="3515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25728" name="Rectangle 128"/>
            <p:cNvSpPr>
              <a:spLocks noChangeArrowheads="1"/>
            </p:cNvSpPr>
            <p:nvPr/>
          </p:nvSpPr>
          <p:spPr bwMode="auto">
            <a:xfrm>
              <a:off x="4272" y="3515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25729" name="Rectangle 129"/>
            <p:cNvSpPr>
              <a:spLocks noChangeArrowheads="1"/>
            </p:cNvSpPr>
            <p:nvPr/>
          </p:nvSpPr>
          <p:spPr bwMode="auto">
            <a:xfrm>
              <a:off x="3465" y="3515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25730" name="Rectangle 130"/>
            <p:cNvSpPr>
              <a:spLocks noChangeArrowheads="1"/>
            </p:cNvSpPr>
            <p:nvPr/>
          </p:nvSpPr>
          <p:spPr bwMode="auto">
            <a:xfrm>
              <a:off x="3084" y="3515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25731" name="Rectangle 131"/>
            <p:cNvSpPr>
              <a:spLocks noChangeArrowheads="1"/>
            </p:cNvSpPr>
            <p:nvPr/>
          </p:nvSpPr>
          <p:spPr bwMode="auto">
            <a:xfrm>
              <a:off x="2698" y="3515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25732" name="Rectangle 132"/>
            <p:cNvSpPr>
              <a:spLocks noChangeArrowheads="1"/>
            </p:cNvSpPr>
            <p:nvPr/>
          </p:nvSpPr>
          <p:spPr bwMode="auto">
            <a:xfrm>
              <a:off x="2240" y="3644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/>
            </a:p>
          </p:txBody>
        </p:sp>
        <p:sp>
          <p:nvSpPr>
            <p:cNvPr id="25733" name="Rectangle 133"/>
            <p:cNvSpPr>
              <a:spLocks noChangeArrowheads="1"/>
            </p:cNvSpPr>
            <p:nvPr/>
          </p:nvSpPr>
          <p:spPr bwMode="auto">
            <a:xfrm>
              <a:off x="4209" y="3125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ú</a:t>
              </a:r>
              <a:endParaRPr lang="en-US" altLang="en-US"/>
            </a:p>
          </p:txBody>
        </p:sp>
        <p:sp>
          <p:nvSpPr>
            <p:cNvPr id="25734" name="Rectangle 134"/>
            <p:cNvSpPr>
              <a:spLocks noChangeArrowheads="1"/>
            </p:cNvSpPr>
            <p:nvPr/>
          </p:nvSpPr>
          <p:spPr bwMode="auto">
            <a:xfrm>
              <a:off x="4209" y="3250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û</a:t>
              </a:r>
              <a:endParaRPr lang="en-US" altLang="en-US"/>
            </a:p>
          </p:txBody>
        </p:sp>
        <p:sp>
          <p:nvSpPr>
            <p:cNvPr id="25735" name="Rectangle 135"/>
            <p:cNvSpPr>
              <a:spLocks noChangeArrowheads="1"/>
            </p:cNvSpPr>
            <p:nvPr/>
          </p:nvSpPr>
          <p:spPr bwMode="auto">
            <a:xfrm>
              <a:off x="4209" y="2957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ù</a:t>
              </a:r>
              <a:endParaRPr lang="en-US" altLang="en-US"/>
            </a:p>
          </p:txBody>
        </p:sp>
        <p:sp>
          <p:nvSpPr>
            <p:cNvPr id="25736" name="Rectangle 136"/>
            <p:cNvSpPr>
              <a:spLocks noChangeArrowheads="1"/>
            </p:cNvSpPr>
            <p:nvPr/>
          </p:nvSpPr>
          <p:spPr bwMode="auto">
            <a:xfrm>
              <a:off x="3024" y="3125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ê</a:t>
              </a:r>
              <a:endParaRPr lang="en-US" altLang="en-US"/>
            </a:p>
          </p:txBody>
        </p:sp>
        <p:sp>
          <p:nvSpPr>
            <p:cNvPr id="25737" name="Rectangle 137"/>
            <p:cNvSpPr>
              <a:spLocks noChangeArrowheads="1"/>
            </p:cNvSpPr>
            <p:nvPr/>
          </p:nvSpPr>
          <p:spPr bwMode="auto">
            <a:xfrm>
              <a:off x="3024" y="3250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ë</a:t>
              </a:r>
              <a:endParaRPr lang="en-US" altLang="en-US"/>
            </a:p>
          </p:txBody>
        </p:sp>
        <p:sp>
          <p:nvSpPr>
            <p:cNvPr id="25738" name="Rectangle 138"/>
            <p:cNvSpPr>
              <a:spLocks noChangeArrowheads="1"/>
            </p:cNvSpPr>
            <p:nvPr/>
          </p:nvSpPr>
          <p:spPr bwMode="auto">
            <a:xfrm>
              <a:off x="3024" y="2957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é</a:t>
              </a:r>
              <a:endParaRPr lang="en-US" altLang="en-US"/>
            </a:p>
          </p:txBody>
        </p:sp>
        <p:sp>
          <p:nvSpPr>
            <p:cNvPr id="25739" name="Rectangle 139"/>
            <p:cNvSpPr>
              <a:spLocks noChangeArrowheads="1"/>
            </p:cNvSpPr>
            <p:nvPr/>
          </p:nvSpPr>
          <p:spPr bwMode="auto">
            <a:xfrm>
              <a:off x="3929" y="3208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25740" name="Rectangle 140"/>
            <p:cNvSpPr>
              <a:spLocks noChangeArrowheads="1"/>
            </p:cNvSpPr>
            <p:nvPr/>
          </p:nvSpPr>
          <p:spPr bwMode="auto">
            <a:xfrm>
              <a:off x="3274" y="3208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25741" name="Rectangle 141"/>
            <p:cNvSpPr>
              <a:spLocks noChangeArrowheads="1"/>
            </p:cNvSpPr>
            <p:nvPr/>
          </p:nvSpPr>
          <p:spPr bwMode="auto">
            <a:xfrm>
              <a:off x="3921" y="2944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25742" name="Rectangle 142"/>
            <p:cNvSpPr>
              <a:spLocks noChangeArrowheads="1"/>
            </p:cNvSpPr>
            <p:nvPr/>
          </p:nvSpPr>
          <p:spPr bwMode="auto">
            <a:xfrm>
              <a:off x="3265" y="2944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25743" name="Rectangle 143"/>
            <p:cNvSpPr>
              <a:spLocks noChangeArrowheads="1"/>
            </p:cNvSpPr>
            <p:nvPr/>
          </p:nvSpPr>
          <p:spPr bwMode="auto">
            <a:xfrm>
              <a:off x="2914" y="3073"/>
              <a:ext cx="18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·</a:t>
              </a:r>
              <a:endParaRPr lang="en-US" altLang="en-US"/>
            </a:p>
          </p:txBody>
        </p:sp>
        <p:sp>
          <p:nvSpPr>
            <p:cNvPr id="25744" name="Rectangle 144"/>
            <p:cNvSpPr>
              <a:spLocks noChangeArrowheads="1"/>
            </p:cNvSpPr>
            <p:nvPr/>
          </p:nvSpPr>
          <p:spPr bwMode="auto">
            <a:xfrm>
              <a:off x="2818" y="3125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ú</a:t>
              </a:r>
              <a:endParaRPr lang="en-US" altLang="en-US"/>
            </a:p>
          </p:txBody>
        </p:sp>
        <p:sp>
          <p:nvSpPr>
            <p:cNvPr id="25745" name="Rectangle 145"/>
            <p:cNvSpPr>
              <a:spLocks noChangeArrowheads="1"/>
            </p:cNvSpPr>
            <p:nvPr/>
          </p:nvSpPr>
          <p:spPr bwMode="auto">
            <a:xfrm>
              <a:off x="2818" y="3250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û</a:t>
              </a:r>
              <a:endParaRPr lang="en-US" altLang="en-US"/>
            </a:p>
          </p:txBody>
        </p:sp>
        <p:sp>
          <p:nvSpPr>
            <p:cNvPr id="25746" name="Rectangle 146"/>
            <p:cNvSpPr>
              <a:spLocks noChangeArrowheads="1"/>
            </p:cNvSpPr>
            <p:nvPr/>
          </p:nvSpPr>
          <p:spPr bwMode="auto">
            <a:xfrm>
              <a:off x="2818" y="2957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ù</a:t>
              </a:r>
              <a:endParaRPr lang="en-US" altLang="en-US"/>
            </a:p>
          </p:txBody>
        </p:sp>
        <p:sp>
          <p:nvSpPr>
            <p:cNvPr id="25747" name="Rectangle 147"/>
            <p:cNvSpPr>
              <a:spLocks noChangeArrowheads="1"/>
            </p:cNvSpPr>
            <p:nvPr/>
          </p:nvSpPr>
          <p:spPr bwMode="auto">
            <a:xfrm>
              <a:off x="2380" y="3125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ê</a:t>
              </a:r>
              <a:endParaRPr lang="en-US" altLang="en-US"/>
            </a:p>
          </p:txBody>
        </p:sp>
        <p:sp>
          <p:nvSpPr>
            <p:cNvPr id="25748" name="Rectangle 148"/>
            <p:cNvSpPr>
              <a:spLocks noChangeArrowheads="1"/>
            </p:cNvSpPr>
            <p:nvPr/>
          </p:nvSpPr>
          <p:spPr bwMode="auto">
            <a:xfrm>
              <a:off x="2380" y="3250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ë</a:t>
              </a:r>
              <a:endParaRPr lang="en-US" altLang="en-US"/>
            </a:p>
          </p:txBody>
        </p:sp>
        <p:sp>
          <p:nvSpPr>
            <p:cNvPr id="25749" name="Rectangle 149"/>
            <p:cNvSpPr>
              <a:spLocks noChangeArrowheads="1"/>
            </p:cNvSpPr>
            <p:nvPr/>
          </p:nvSpPr>
          <p:spPr bwMode="auto">
            <a:xfrm>
              <a:off x="2380" y="2957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é</a:t>
              </a:r>
              <a:endParaRPr lang="en-US" altLang="en-US"/>
            </a:p>
          </p:txBody>
        </p:sp>
        <p:sp>
          <p:nvSpPr>
            <p:cNvPr id="25750" name="Rectangle 150"/>
            <p:cNvSpPr>
              <a:spLocks noChangeArrowheads="1"/>
            </p:cNvSpPr>
            <p:nvPr/>
          </p:nvSpPr>
          <p:spPr bwMode="auto">
            <a:xfrm>
              <a:off x="2240" y="3073"/>
              <a:ext cx="2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/>
            </a:p>
          </p:txBody>
        </p:sp>
        <p:sp>
          <p:nvSpPr>
            <p:cNvPr id="25779" name="Rectangle 179"/>
            <p:cNvSpPr>
              <a:spLocks noChangeArrowheads="1"/>
            </p:cNvSpPr>
            <p:nvPr/>
          </p:nvSpPr>
          <p:spPr bwMode="auto">
            <a:xfrm>
              <a:off x="5125" y="3799"/>
              <a:ext cx="22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dhl</a:t>
              </a:r>
              <a:endParaRPr lang="en-US" altLang="en-US"/>
            </a:p>
          </p:txBody>
        </p:sp>
        <p:sp>
          <p:nvSpPr>
            <p:cNvPr id="25780" name="Rectangle 180"/>
            <p:cNvSpPr>
              <a:spLocks noChangeArrowheads="1"/>
            </p:cNvSpPr>
            <p:nvPr/>
          </p:nvSpPr>
          <p:spPr bwMode="auto">
            <a:xfrm>
              <a:off x="4735" y="3799"/>
              <a:ext cx="22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dgj</a:t>
              </a:r>
              <a:endParaRPr lang="en-US" altLang="en-US"/>
            </a:p>
          </p:txBody>
        </p:sp>
        <p:sp>
          <p:nvSpPr>
            <p:cNvPr id="25781" name="Rectangle 181"/>
            <p:cNvSpPr>
              <a:spLocks noChangeArrowheads="1"/>
            </p:cNvSpPr>
            <p:nvPr/>
          </p:nvSpPr>
          <p:spPr bwMode="auto">
            <a:xfrm>
              <a:off x="4392" y="3799"/>
              <a:ext cx="1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cfl</a:t>
              </a:r>
              <a:endParaRPr lang="en-US" altLang="en-US"/>
            </a:p>
          </p:txBody>
        </p:sp>
        <p:sp>
          <p:nvSpPr>
            <p:cNvPr id="25782" name="Rectangle 182"/>
            <p:cNvSpPr>
              <a:spLocks noChangeArrowheads="1"/>
            </p:cNvSpPr>
            <p:nvPr/>
          </p:nvSpPr>
          <p:spPr bwMode="auto">
            <a:xfrm>
              <a:off x="4028" y="3799"/>
              <a:ext cx="20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cej</a:t>
              </a:r>
              <a:endParaRPr lang="en-US" altLang="en-US"/>
            </a:p>
          </p:txBody>
        </p:sp>
        <p:sp>
          <p:nvSpPr>
            <p:cNvPr id="25783" name="Rectangle 183"/>
            <p:cNvSpPr>
              <a:spLocks noChangeArrowheads="1"/>
            </p:cNvSpPr>
            <p:nvPr/>
          </p:nvSpPr>
          <p:spPr bwMode="auto">
            <a:xfrm>
              <a:off x="3581" y="3799"/>
              <a:ext cx="25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dhk</a:t>
              </a:r>
              <a:endParaRPr lang="en-US" altLang="en-US"/>
            </a:p>
          </p:txBody>
        </p:sp>
        <p:sp>
          <p:nvSpPr>
            <p:cNvPr id="25784" name="Rectangle 184"/>
            <p:cNvSpPr>
              <a:spLocks noChangeArrowheads="1"/>
            </p:cNvSpPr>
            <p:nvPr/>
          </p:nvSpPr>
          <p:spPr bwMode="auto">
            <a:xfrm>
              <a:off x="3194" y="3799"/>
              <a:ext cx="22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dgi</a:t>
              </a:r>
              <a:endParaRPr lang="en-US" altLang="en-US"/>
            </a:p>
          </p:txBody>
        </p:sp>
        <p:sp>
          <p:nvSpPr>
            <p:cNvPr id="25785" name="Rectangle 185"/>
            <p:cNvSpPr>
              <a:spLocks noChangeArrowheads="1"/>
            </p:cNvSpPr>
            <p:nvPr/>
          </p:nvSpPr>
          <p:spPr bwMode="auto">
            <a:xfrm>
              <a:off x="2818" y="3799"/>
              <a:ext cx="20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cfk</a:t>
              </a:r>
              <a:endParaRPr lang="en-US" altLang="en-US"/>
            </a:p>
          </p:txBody>
        </p:sp>
        <p:sp>
          <p:nvSpPr>
            <p:cNvPr id="25786" name="Rectangle 186"/>
            <p:cNvSpPr>
              <a:spLocks noChangeArrowheads="1"/>
            </p:cNvSpPr>
            <p:nvPr/>
          </p:nvSpPr>
          <p:spPr bwMode="auto">
            <a:xfrm>
              <a:off x="2456" y="3799"/>
              <a:ext cx="20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cei</a:t>
              </a:r>
              <a:endParaRPr lang="en-US" altLang="en-US"/>
            </a:p>
          </p:txBody>
        </p:sp>
        <p:sp>
          <p:nvSpPr>
            <p:cNvPr id="25787" name="Rectangle 187"/>
            <p:cNvSpPr>
              <a:spLocks noChangeArrowheads="1"/>
            </p:cNvSpPr>
            <p:nvPr/>
          </p:nvSpPr>
          <p:spPr bwMode="auto">
            <a:xfrm>
              <a:off x="5133" y="3535"/>
              <a:ext cx="22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bhl</a:t>
              </a:r>
              <a:endParaRPr lang="en-US" altLang="en-US"/>
            </a:p>
          </p:txBody>
        </p:sp>
        <p:sp>
          <p:nvSpPr>
            <p:cNvPr id="25788" name="Rectangle 188"/>
            <p:cNvSpPr>
              <a:spLocks noChangeArrowheads="1"/>
            </p:cNvSpPr>
            <p:nvPr/>
          </p:nvSpPr>
          <p:spPr bwMode="auto">
            <a:xfrm>
              <a:off x="4749" y="3535"/>
              <a:ext cx="22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bgj</a:t>
              </a:r>
              <a:endParaRPr lang="en-US" altLang="en-US"/>
            </a:p>
          </p:txBody>
        </p:sp>
        <p:sp>
          <p:nvSpPr>
            <p:cNvPr id="25789" name="Rectangle 189"/>
            <p:cNvSpPr>
              <a:spLocks noChangeArrowheads="1"/>
            </p:cNvSpPr>
            <p:nvPr/>
          </p:nvSpPr>
          <p:spPr bwMode="auto">
            <a:xfrm>
              <a:off x="4401" y="3535"/>
              <a:ext cx="18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afl</a:t>
              </a:r>
              <a:endParaRPr lang="en-US" altLang="en-US"/>
            </a:p>
          </p:txBody>
        </p:sp>
        <p:sp>
          <p:nvSpPr>
            <p:cNvPr id="25790" name="Rectangle 190"/>
            <p:cNvSpPr>
              <a:spLocks noChangeArrowheads="1"/>
            </p:cNvSpPr>
            <p:nvPr/>
          </p:nvSpPr>
          <p:spPr bwMode="auto">
            <a:xfrm>
              <a:off x="4022" y="3535"/>
              <a:ext cx="2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aej</a:t>
              </a:r>
              <a:endParaRPr lang="en-US" altLang="en-US"/>
            </a:p>
          </p:txBody>
        </p:sp>
        <p:sp>
          <p:nvSpPr>
            <p:cNvPr id="25791" name="Rectangle 191"/>
            <p:cNvSpPr>
              <a:spLocks noChangeArrowheads="1"/>
            </p:cNvSpPr>
            <p:nvPr/>
          </p:nvSpPr>
          <p:spPr bwMode="auto">
            <a:xfrm>
              <a:off x="3589" y="3535"/>
              <a:ext cx="25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bhk</a:t>
              </a:r>
              <a:endParaRPr lang="en-US" altLang="en-US"/>
            </a:p>
          </p:txBody>
        </p:sp>
        <p:sp>
          <p:nvSpPr>
            <p:cNvPr id="25792" name="Rectangle 192"/>
            <p:cNvSpPr>
              <a:spLocks noChangeArrowheads="1"/>
            </p:cNvSpPr>
            <p:nvPr/>
          </p:nvSpPr>
          <p:spPr bwMode="auto">
            <a:xfrm>
              <a:off x="3208" y="3535"/>
              <a:ext cx="22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bgi</a:t>
              </a:r>
              <a:endParaRPr lang="en-US" altLang="en-US"/>
            </a:p>
          </p:txBody>
        </p:sp>
        <p:sp>
          <p:nvSpPr>
            <p:cNvPr id="25793" name="Rectangle 193"/>
            <p:cNvSpPr>
              <a:spLocks noChangeArrowheads="1"/>
            </p:cNvSpPr>
            <p:nvPr/>
          </p:nvSpPr>
          <p:spPr bwMode="auto">
            <a:xfrm>
              <a:off x="2827" y="3535"/>
              <a:ext cx="2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afk</a:t>
              </a:r>
              <a:endParaRPr lang="en-US" altLang="en-US"/>
            </a:p>
          </p:txBody>
        </p:sp>
        <p:sp>
          <p:nvSpPr>
            <p:cNvPr id="25794" name="Rectangle 194"/>
            <p:cNvSpPr>
              <a:spLocks noChangeArrowheads="1"/>
            </p:cNvSpPr>
            <p:nvPr/>
          </p:nvSpPr>
          <p:spPr bwMode="auto">
            <a:xfrm>
              <a:off x="2451" y="3535"/>
              <a:ext cx="21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aei</a:t>
              </a:r>
              <a:endParaRPr lang="en-US" altLang="en-US"/>
            </a:p>
          </p:txBody>
        </p:sp>
        <p:sp>
          <p:nvSpPr>
            <p:cNvPr id="25795" name="Rectangle 195"/>
            <p:cNvSpPr>
              <a:spLocks noChangeArrowheads="1"/>
            </p:cNvSpPr>
            <p:nvPr/>
          </p:nvSpPr>
          <p:spPr bwMode="auto">
            <a:xfrm>
              <a:off x="4058" y="3228"/>
              <a:ext cx="2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hl</a:t>
              </a:r>
              <a:endParaRPr lang="en-US" altLang="en-US"/>
            </a:p>
          </p:txBody>
        </p:sp>
        <p:sp>
          <p:nvSpPr>
            <p:cNvPr id="25796" name="Rectangle 196"/>
            <p:cNvSpPr>
              <a:spLocks noChangeArrowheads="1"/>
            </p:cNvSpPr>
            <p:nvPr/>
          </p:nvSpPr>
          <p:spPr bwMode="auto">
            <a:xfrm>
              <a:off x="3756" y="3228"/>
              <a:ext cx="13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gj</a:t>
              </a:r>
              <a:endParaRPr lang="en-US" altLang="en-US"/>
            </a:p>
          </p:txBody>
        </p:sp>
        <p:sp>
          <p:nvSpPr>
            <p:cNvPr id="25797" name="Rectangle 197"/>
            <p:cNvSpPr>
              <a:spLocks noChangeArrowheads="1"/>
            </p:cNvSpPr>
            <p:nvPr/>
          </p:nvSpPr>
          <p:spPr bwMode="auto">
            <a:xfrm>
              <a:off x="3402" y="3228"/>
              <a:ext cx="16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hk</a:t>
              </a:r>
              <a:endParaRPr lang="en-US" altLang="en-US"/>
            </a:p>
          </p:txBody>
        </p:sp>
        <p:sp>
          <p:nvSpPr>
            <p:cNvPr id="25798" name="Rectangle 198"/>
            <p:cNvSpPr>
              <a:spLocks noChangeArrowheads="1"/>
            </p:cNvSpPr>
            <p:nvPr/>
          </p:nvSpPr>
          <p:spPr bwMode="auto">
            <a:xfrm>
              <a:off x="3103" y="3228"/>
              <a:ext cx="13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gi</a:t>
              </a:r>
              <a:endParaRPr lang="en-US" altLang="en-US"/>
            </a:p>
          </p:txBody>
        </p:sp>
        <p:sp>
          <p:nvSpPr>
            <p:cNvPr id="25799" name="Rectangle 199"/>
            <p:cNvSpPr>
              <a:spLocks noChangeArrowheads="1"/>
            </p:cNvSpPr>
            <p:nvPr/>
          </p:nvSpPr>
          <p:spPr bwMode="auto">
            <a:xfrm>
              <a:off x="4083" y="2964"/>
              <a:ext cx="1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fl</a:t>
              </a:r>
              <a:endParaRPr lang="en-US" altLang="en-US"/>
            </a:p>
          </p:txBody>
        </p:sp>
        <p:sp>
          <p:nvSpPr>
            <p:cNvPr id="25800" name="Rectangle 200"/>
            <p:cNvSpPr>
              <a:spLocks noChangeArrowheads="1"/>
            </p:cNvSpPr>
            <p:nvPr/>
          </p:nvSpPr>
          <p:spPr bwMode="auto">
            <a:xfrm>
              <a:off x="3759" y="2964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ej</a:t>
              </a:r>
              <a:endParaRPr lang="en-US" altLang="en-US"/>
            </a:p>
          </p:txBody>
        </p:sp>
        <p:sp>
          <p:nvSpPr>
            <p:cNvPr id="25801" name="Rectangle 201"/>
            <p:cNvSpPr>
              <a:spLocks noChangeArrowheads="1"/>
            </p:cNvSpPr>
            <p:nvPr/>
          </p:nvSpPr>
          <p:spPr bwMode="auto">
            <a:xfrm>
              <a:off x="3427" y="2964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fk</a:t>
              </a:r>
              <a:endParaRPr lang="en-US" altLang="en-US"/>
            </a:p>
          </p:txBody>
        </p:sp>
        <p:sp>
          <p:nvSpPr>
            <p:cNvPr id="25802" name="Rectangle 202"/>
            <p:cNvSpPr>
              <a:spLocks noChangeArrowheads="1"/>
            </p:cNvSpPr>
            <p:nvPr/>
          </p:nvSpPr>
          <p:spPr bwMode="auto">
            <a:xfrm>
              <a:off x="3106" y="2964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ei</a:t>
              </a:r>
              <a:endParaRPr lang="en-US" altLang="en-US"/>
            </a:p>
          </p:txBody>
        </p:sp>
        <p:sp>
          <p:nvSpPr>
            <p:cNvPr id="25803" name="Rectangle 203"/>
            <p:cNvSpPr>
              <a:spLocks noChangeArrowheads="1"/>
            </p:cNvSpPr>
            <p:nvPr/>
          </p:nvSpPr>
          <p:spPr bwMode="auto">
            <a:xfrm>
              <a:off x="2709" y="3228"/>
              <a:ext cx="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25804" name="Rectangle 204"/>
            <p:cNvSpPr>
              <a:spLocks noChangeArrowheads="1"/>
            </p:cNvSpPr>
            <p:nvPr/>
          </p:nvSpPr>
          <p:spPr bwMode="auto">
            <a:xfrm>
              <a:off x="2455" y="3228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25805" name="Rectangle 205"/>
            <p:cNvSpPr>
              <a:spLocks noChangeArrowheads="1"/>
            </p:cNvSpPr>
            <p:nvPr/>
          </p:nvSpPr>
          <p:spPr bwMode="auto">
            <a:xfrm>
              <a:off x="2714" y="2964"/>
              <a:ext cx="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b</a:t>
              </a:r>
              <a:endParaRPr lang="en-US" altLang="en-US"/>
            </a:p>
          </p:txBody>
        </p:sp>
        <p:sp>
          <p:nvSpPr>
            <p:cNvPr id="25806" name="Rectangle 206"/>
            <p:cNvSpPr>
              <a:spLocks noChangeArrowheads="1"/>
            </p:cNvSpPr>
            <p:nvPr/>
          </p:nvSpPr>
          <p:spPr bwMode="auto">
            <a:xfrm>
              <a:off x="2451" y="2964"/>
              <a:ext cx="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a</a:t>
              </a:r>
              <a:endParaRPr lang="en-US" altLang="en-US"/>
            </a:p>
          </p:txBody>
        </p:sp>
      </p:grpSp>
      <p:grpSp>
        <p:nvGrpSpPr>
          <p:cNvPr id="25819" name="Group 219"/>
          <p:cNvGrpSpPr>
            <a:grpSpLocks/>
          </p:cNvGrpSpPr>
          <p:nvPr/>
        </p:nvGrpSpPr>
        <p:grpSpPr bwMode="auto">
          <a:xfrm>
            <a:off x="350838" y="4670425"/>
            <a:ext cx="3309937" cy="915988"/>
            <a:chOff x="221" y="2942"/>
            <a:chExt cx="2085" cy="577"/>
          </a:xfrm>
        </p:grpSpPr>
        <p:sp>
          <p:nvSpPr>
            <p:cNvPr id="25751" name="Rectangle 151"/>
            <p:cNvSpPr>
              <a:spLocks noChangeArrowheads="1"/>
            </p:cNvSpPr>
            <p:nvPr/>
          </p:nvSpPr>
          <p:spPr bwMode="auto">
            <a:xfrm>
              <a:off x="2133" y="3152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÷</a:t>
              </a:r>
              <a:endParaRPr lang="en-US" altLang="en-US"/>
            </a:p>
          </p:txBody>
        </p:sp>
        <p:sp>
          <p:nvSpPr>
            <p:cNvPr id="25752" name="Rectangle 152"/>
            <p:cNvSpPr>
              <a:spLocks noChangeArrowheads="1"/>
            </p:cNvSpPr>
            <p:nvPr/>
          </p:nvSpPr>
          <p:spPr bwMode="auto">
            <a:xfrm>
              <a:off x="2133" y="3055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÷</a:t>
              </a:r>
              <a:endParaRPr lang="en-US" altLang="en-US"/>
            </a:p>
          </p:txBody>
        </p:sp>
        <p:sp>
          <p:nvSpPr>
            <p:cNvPr id="25753" name="Rectangle 153"/>
            <p:cNvSpPr>
              <a:spLocks noChangeArrowheads="1"/>
            </p:cNvSpPr>
            <p:nvPr/>
          </p:nvSpPr>
          <p:spPr bwMode="auto">
            <a:xfrm>
              <a:off x="2133" y="3264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ø</a:t>
              </a:r>
              <a:endParaRPr lang="en-US" altLang="en-US"/>
            </a:p>
          </p:txBody>
        </p:sp>
        <p:sp>
          <p:nvSpPr>
            <p:cNvPr id="25754" name="Rectangle 154"/>
            <p:cNvSpPr>
              <a:spLocks noChangeArrowheads="1"/>
            </p:cNvSpPr>
            <p:nvPr/>
          </p:nvSpPr>
          <p:spPr bwMode="auto">
            <a:xfrm>
              <a:off x="2133" y="2942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ö</a:t>
              </a:r>
              <a:endParaRPr lang="en-US" altLang="en-US"/>
            </a:p>
          </p:txBody>
        </p:sp>
        <p:sp>
          <p:nvSpPr>
            <p:cNvPr id="25755" name="Rectangle 155"/>
            <p:cNvSpPr>
              <a:spLocks noChangeArrowheads="1"/>
            </p:cNvSpPr>
            <p:nvPr/>
          </p:nvSpPr>
          <p:spPr bwMode="auto">
            <a:xfrm>
              <a:off x="857" y="3152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ç</a:t>
              </a:r>
              <a:endParaRPr lang="en-US" altLang="en-US"/>
            </a:p>
          </p:txBody>
        </p:sp>
        <p:sp>
          <p:nvSpPr>
            <p:cNvPr id="25756" name="Rectangle 156"/>
            <p:cNvSpPr>
              <a:spLocks noChangeArrowheads="1"/>
            </p:cNvSpPr>
            <p:nvPr/>
          </p:nvSpPr>
          <p:spPr bwMode="auto">
            <a:xfrm>
              <a:off x="857" y="3055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ç</a:t>
              </a:r>
              <a:endParaRPr lang="en-US" altLang="en-US"/>
            </a:p>
          </p:txBody>
        </p:sp>
        <p:sp>
          <p:nvSpPr>
            <p:cNvPr id="25757" name="Rectangle 157"/>
            <p:cNvSpPr>
              <a:spLocks noChangeArrowheads="1"/>
            </p:cNvSpPr>
            <p:nvPr/>
          </p:nvSpPr>
          <p:spPr bwMode="auto">
            <a:xfrm>
              <a:off x="857" y="3264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è</a:t>
              </a:r>
              <a:endParaRPr lang="en-US" altLang="en-US"/>
            </a:p>
          </p:txBody>
        </p:sp>
        <p:sp>
          <p:nvSpPr>
            <p:cNvPr id="25758" name="Rectangle 158"/>
            <p:cNvSpPr>
              <a:spLocks noChangeArrowheads="1"/>
            </p:cNvSpPr>
            <p:nvPr/>
          </p:nvSpPr>
          <p:spPr bwMode="auto">
            <a:xfrm>
              <a:off x="857" y="2942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æ</a:t>
              </a:r>
              <a:endParaRPr lang="en-US" altLang="en-US"/>
            </a:p>
          </p:txBody>
        </p:sp>
        <p:sp>
          <p:nvSpPr>
            <p:cNvPr id="25759" name="Rectangle 159"/>
            <p:cNvSpPr>
              <a:spLocks noChangeArrowheads="1"/>
            </p:cNvSpPr>
            <p:nvPr/>
          </p:nvSpPr>
          <p:spPr bwMode="auto">
            <a:xfrm>
              <a:off x="2048" y="3125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ú</a:t>
              </a:r>
              <a:endParaRPr lang="en-US" altLang="en-US"/>
            </a:p>
          </p:txBody>
        </p:sp>
        <p:sp>
          <p:nvSpPr>
            <p:cNvPr id="25760" name="Rectangle 160"/>
            <p:cNvSpPr>
              <a:spLocks noChangeArrowheads="1"/>
            </p:cNvSpPr>
            <p:nvPr/>
          </p:nvSpPr>
          <p:spPr bwMode="auto">
            <a:xfrm>
              <a:off x="2048" y="3250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û</a:t>
              </a:r>
              <a:endParaRPr lang="en-US" altLang="en-US"/>
            </a:p>
          </p:txBody>
        </p:sp>
        <p:sp>
          <p:nvSpPr>
            <p:cNvPr id="25761" name="Rectangle 161"/>
            <p:cNvSpPr>
              <a:spLocks noChangeArrowheads="1"/>
            </p:cNvSpPr>
            <p:nvPr/>
          </p:nvSpPr>
          <p:spPr bwMode="auto">
            <a:xfrm>
              <a:off x="2048" y="2957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ù</a:t>
              </a:r>
              <a:endParaRPr lang="en-US" altLang="en-US"/>
            </a:p>
          </p:txBody>
        </p:sp>
        <p:sp>
          <p:nvSpPr>
            <p:cNvPr id="25762" name="Rectangle 162"/>
            <p:cNvSpPr>
              <a:spLocks noChangeArrowheads="1"/>
            </p:cNvSpPr>
            <p:nvPr/>
          </p:nvSpPr>
          <p:spPr bwMode="auto">
            <a:xfrm>
              <a:off x="1625" y="3125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ê</a:t>
              </a:r>
              <a:endParaRPr lang="en-US" altLang="en-US"/>
            </a:p>
          </p:txBody>
        </p:sp>
        <p:sp>
          <p:nvSpPr>
            <p:cNvPr id="25763" name="Rectangle 163"/>
            <p:cNvSpPr>
              <a:spLocks noChangeArrowheads="1"/>
            </p:cNvSpPr>
            <p:nvPr/>
          </p:nvSpPr>
          <p:spPr bwMode="auto">
            <a:xfrm>
              <a:off x="1625" y="3250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ë</a:t>
              </a:r>
              <a:endParaRPr lang="en-US" altLang="en-US"/>
            </a:p>
          </p:txBody>
        </p:sp>
        <p:sp>
          <p:nvSpPr>
            <p:cNvPr id="25764" name="Rectangle 164"/>
            <p:cNvSpPr>
              <a:spLocks noChangeArrowheads="1"/>
            </p:cNvSpPr>
            <p:nvPr/>
          </p:nvSpPr>
          <p:spPr bwMode="auto">
            <a:xfrm>
              <a:off x="1625" y="2957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é</a:t>
              </a:r>
              <a:endParaRPr lang="en-US" altLang="en-US"/>
            </a:p>
          </p:txBody>
        </p:sp>
        <p:sp>
          <p:nvSpPr>
            <p:cNvPr id="25765" name="Rectangle 165"/>
            <p:cNvSpPr>
              <a:spLocks noChangeArrowheads="1"/>
            </p:cNvSpPr>
            <p:nvPr/>
          </p:nvSpPr>
          <p:spPr bwMode="auto">
            <a:xfrm>
              <a:off x="1516" y="3073"/>
              <a:ext cx="18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·</a:t>
              </a:r>
              <a:endParaRPr lang="en-US" altLang="en-US"/>
            </a:p>
          </p:txBody>
        </p:sp>
        <p:sp>
          <p:nvSpPr>
            <p:cNvPr id="25766" name="Rectangle 166"/>
            <p:cNvSpPr>
              <a:spLocks noChangeArrowheads="1"/>
            </p:cNvSpPr>
            <p:nvPr/>
          </p:nvSpPr>
          <p:spPr bwMode="auto">
            <a:xfrm>
              <a:off x="1420" y="3125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ú</a:t>
              </a:r>
              <a:endParaRPr lang="en-US" altLang="en-US"/>
            </a:p>
          </p:txBody>
        </p:sp>
        <p:sp>
          <p:nvSpPr>
            <p:cNvPr id="25767" name="Rectangle 167"/>
            <p:cNvSpPr>
              <a:spLocks noChangeArrowheads="1"/>
            </p:cNvSpPr>
            <p:nvPr/>
          </p:nvSpPr>
          <p:spPr bwMode="auto">
            <a:xfrm>
              <a:off x="1420" y="3250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û</a:t>
              </a:r>
              <a:endParaRPr lang="en-US" altLang="en-US"/>
            </a:p>
          </p:txBody>
        </p:sp>
        <p:sp>
          <p:nvSpPr>
            <p:cNvPr id="25768" name="Rectangle 168"/>
            <p:cNvSpPr>
              <a:spLocks noChangeArrowheads="1"/>
            </p:cNvSpPr>
            <p:nvPr/>
          </p:nvSpPr>
          <p:spPr bwMode="auto">
            <a:xfrm>
              <a:off x="1420" y="2957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ù</a:t>
              </a:r>
              <a:endParaRPr lang="en-US" altLang="en-US"/>
            </a:p>
          </p:txBody>
        </p:sp>
        <p:sp>
          <p:nvSpPr>
            <p:cNvPr id="25769" name="Rectangle 169"/>
            <p:cNvSpPr>
              <a:spLocks noChangeArrowheads="1"/>
            </p:cNvSpPr>
            <p:nvPr/>
          </p:nvSpPr>
          <p:spPr bwMode="auto">
            <a:xfrm>
              <a:off x="948" y="3125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ê</a:t>
              </a:r>
              <a:endParaRPr lang="en-US" altLang="en-US"/>
            </a:p>
          </p:txBody>
        </p:sp>
        <p:sp>
          <p:nvSpPr>
            <p:cNvPr id="25770" name="Rectangle 170"/>
            <p:cNvSpPr>
              <a:spLocks noChangeArrowheads="1"/>
            </p:cNvSpPr>
            <p:nvPr/>
          </p:nvSpPr>
          <p:spPr bwMode="auto">
            <a:xfrm>
              <a:off x="948" y="3250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ë</a:t>
              </a:r>
              <a:endParaRPr lang="en-US" altLang="en-US"/>
            </a:p>
          </p:txBody>
        </p:sp>
        <p:sp>
          <p:nvSpPr>
            <p:cNvPr id="25771" name="Rectangle 171"/>
            <p:cNvSpPr>
              <a:spLocks noChangeArrowheads="1"/>
            </p:cNvSpPr>
            <p:nvPr/>
          </p:nvSpPr>
          <p:spPr bwMode="auto">
            <a:xfrm>
              <a:off x="948" y="2957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é</a:t>
              </a:r>
              <a:endParaRPr lang="en-US" altLang="en-US"/>
            </a:p>
          </p:txBody>
        </p:sp>
        <p:sp>
          <p:nvSpPr>
            <p:cNvPr id="25772" name="Rectangle 172"/>
            <p:cNvSpPr>
              <a:spLocks noChangeArrowheads="1"/>
            </p:cNvSpPr>
            <p:nvPr/>
          </p:nvSpPr>
          <p:spPr bwMode="auto">
            <a:xfrm>
              <a:off x="756" y="3073"/>
              <a:ext cx="18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·</a:t>
              </a:r>
              <a:endParaRPr lang="en-US" altLang="en-US"/>
            </a:p>
          </p:txBody>
        </p:sp>
        <p:sp>
          <p:nvSpPr>
            <p:cNvPr id="25773" name="Rectangle 173"/>
            <p:cNvSpPr>
              <a:spLocks noChangeArrowheads="1"/>
            </p:cNvSpPr>
            <p:nvPr/>
          </p:nvSpPr>
          <p:spPr bwMode="auto">
            <a:xfrm>
              <a:off x="660" y="3125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ú</a:t>
              </a:r>
              <a:endParaRPr lang="en-US" altLang="en-US"/>
            </a:p>
          </p:txBody>
        </p:sp>
        <p:sp>
          <p:nvSpPr>
            <p:cNvPr id="25774" name="Rectangle 174"/>
            <p:cNvSpPr>
              <a:spLocks noChangeArrowheads="1"/>
            </p:cNvSpPr>
            <p:nvPr/>
          </p:nvSpPr>
          <p:spPr bwMode="auto">
            <a:xfrm>
              <a:off x="660" y="3250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û</a:t>
              </a:r>
              <a:endParaRPr lang="en-US" altLang="en-US"/>
            </a:p>
          </p:txBody>
        </p:sp>
        <p:sp>
          <p:nvSpPr>
            <p:cNvPr id="25775" name="Rectangle 175"/>
            <p:cNvSpPr>
              <a:spLocks noChangeArrowheads="1"/>
            </p:cNvSpPr>
            <p:nvPr/>
          </p:nvSpPr>
          <p:spPr bwMode="auto">
            <a:xfrm>
              <a:off x="660" y="2957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ù</a:t>
              </a:r>
              <a:endParaRPr lang="en-US" altLang="en-US"/>
            </a:p>
          </p:txBody>
        </p:sp>
        <p:sp>
          <p:nvSpPr>
            <p:cNvPr id="25776" name="Rectangle 176"/>
            <p:cNvSpPr>
              <a:spLocks noChangeArrowheads="1"/>
            </p:cNvSpPr>
            <p:nvPr/>
          </p:nvSpPr>
          <p:spPr bwMode="auto">
            <a:xfrm>
              <a:off x="221" y="3125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ê</a:t>
              </a:r>
              <a:endParaRPr lang="en-US" altLang="en-US"/>
            </a:p>
          </p:txBody>
        </p:sp>
        <p:sp>
          <p:nvSpPr>
            <p:cNvPr id="25777" name="Rectangle 177"/>
            <p:cNvSpPr>
              <a:spLocks noChangeArrowheads="1"/>
            </p:cNvSpPr>
            <p:nvPr/>
          </p:nvSpPr>
          <p:spPr bwMode="auto">
            <a:xfrm>
              <a:off x="221" y="3250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ë</a:t>
              </a:r>
              <a:endParaRPr lang="en-US" altLang="en-US"/>
            </a:p>
          </p:txBody>
        </p:sp>
        <p:sp>
          <p:nvSpPr>
            <p:cNvPr id="25778" name="Rectangle 178"/>
            <p:cNvSpPr>
              <a:spLocks noChangeArrowheads="1"/>
            </p:cNvSpPr>
            <p:nvPr/>
          </p:nvSpPr>
          <p:spPr bwMode="auto">
            <a:xfrm>
              <a:off x="221" y="2957"/>
              <a:ext cx="173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>
                  <a:solidFill>
                    <a:srgbClr val="000000"/>
                  </a:solidFill>
                  <a:latin typeface="Symbol" panose="05050102010706020507" pitchFamily="18" charset="2"/>
                </a:rPr>
                <a:t>é</a:t>
              </a:r>
              <a:endParaRPr lang="en-US" altLang="en-US"/>
            </a:p>
          </p:txBody>
        </p:sp>
        <p:sp>
          <p:nvSpPr>
            <p:cNvPr id="25807" name="Rectangle 207"/>
            <p:cNvSpPr>
              <a:spLocks noChangeArrowheads="1"/>
            </p:cNvSpPr>
            <p:nvPr/>
          </p:nvSpPr>
          <p:spPr bwMode="auto">
            <a:xfrm>
              <a:off x="1967" y="3228"/>
              <a:ext cx="1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l</a:t>
              </a:r>
              <a:endParaRPr lang="en-US" altLang="en-US"/>
            </a:p>
          </p:txBody>
        </p:sp>
        <p:sp>
          <p:nvSpPr>
            <p:cNvPr id="25808" name="Rectangle 208"/>
            <p:cNvSpPr>
              <a:spLocks noChangeArrowheads="1"/>
            </p:cNvSpPr>
            <p:nvPr/>
          </p:nvSpPr>
          <p:spPr bwMode="auto">
            <a:xfrm>
              <a:off x="1697" y="3228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k</a:t>
              </a:r>
              <a:endParaRPr lang="en-US" altLang="en-US"/>
            </a:p>
          </p:txBody>
        </p:sp>
        <p:sp>
          <p:nvSpPr>
            <p:cNvPr id="25809" name="Rectangle 209"/>
            <p:cNvSpPr>
              <a:spLocks noChangeArrowheads="1"/>
            </p:cNvSpPr>
            <p:nvPr/>
          </p:nvSpPr>
          <p:spPr bwMode="auto">
            <a:xfrm>
              <a:off x="1987" y="2964"/>
              <a:ext cx="1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j</a:t>
              </a:r>
              <a:endParaRPr lang="en-US" altLang="en-US"/>
            </a:p>
          </p:txBody>
        </p:sp>
        <p:sp>
          <p:nvSpPr>
            <p:cNvPr id="25810" name="Rectangle 210"/>
            <p:cNvSpPr>
              <a:spLocks noChangeArrowheads="1"/>
            </p:cNvSpPr>
            <p:nvPr/>
          </p:nvSpPr>
          <p:spPr bwMode="auto">
            <a:xfrm>
              <a:off x="1713" y="2964"/>
              <a:ext cx="1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i</a:t>
              </a:r>
              <a:endParaRPr lang="en-US" altLang="en-US"/>
            </a:p>
          </p:txBody>
        </p:sp>
        <p:sp>
          <p:nvSpPr>
            <p:cNvPr id="25811" name="Rectangle 211"/>
            <p:cNvSpPr>
              <a:spLocks noChangeArrowheads="1"/>
            </p:cNvSpPr>
            <p:nvPr/>
          </p:nvSpPr>
          <p:spPr bwMode="auto">
            <a:xfrm>
              <a:off x="1310" y="3228"/>
              <a:ext cx="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h</a:t>
              </a:r>
              <a:endParaRPr lang="en-US" altLang="en-US"/>
            </a:p>
          </p:txBody>
        </p:sp>
        <p:sp>
          <p:nvSpPr>
            <p:cNvPr id="25812" name="Rectangle 212"/>
            <p:cNvSpPr>
              <a:spLocks noChangeArrowheads="1"/>
            </p:cNvSpPr>
            <p:nvPr/>
          </p:nvSpPr>
          <p:spPr bwMode="auto">
            <a:xfrm>
              <a:off x="1028" y="3228"/>
              <a:ext cx="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g</a:t>
              </a:r>
              <a:endParaRPr lang="en-US" altLang="en-US"/>
            </a:p>
          </p:txBody>
        </p:sp>
        <p:sp>
          <p:nvSpPr>
            <p:cNvPr id="25813" name="Rectangle 213"/>
            <p:cNvSpPr>
              <a:spLocks noChangeArrowheads="1"/>
            </p:cNvSpPr>
            <p:nvPr/>
          </p:nvSpPr>
          <p:spPr bwMode="auto">
            <a:xfrm>
              <a:off x="1326" y="2964"/>
              <a:ext cx="12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f</a:t>
              </a:r>
              <a:endParaRPr lang="en-US" altLang="en-US"/>
            </a:p>
          </p:txBody>
        </p:sp>
        <p:sp>
          <p:nvSpPr>
            <p:cNvPr id="25814" name="Rectangle 214"/>
            <p:cNvSpPr>
              <a:spLocks noChangeArrowheads="1"/>
            </p:cNvSpPr>
            <p:nvPr/>
          </p:nvSpPr>
          <p:spPr bwMode="auto">
            <a:xfrm>
              <a:off x="1033" y="2964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e</a:t>
              </a:r>
              <a:endParaRPr lang="en-US" altLang="en-US"/>
            </a:p>
          </p:txBody>
        </p:sp>
        <p:sp>
          <p:nvSpPr>
            <p:cNvPr id="25815" name="Rectangle 215"/>
            <p:cNvSpPr>
              <a:spLocks noChangeArrowheads="1"/>
            </p:cNvSpPr>
            <p:nvPr/>
          </p:nvSpPr>
          <p:spPr bwMode="auto">
            <a:xfrm>
              <a:off x="550" y="3228"/>
              <a:ext cx="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25816" name="Rectangle 216"/>
            <p:cNvSpPr>
              <a:spLocks noChangeArrowheads="1"/>
            </p:cNvSpPr>
            <p:nvPr/>
          </p:nvSpPr>
          <p:spPr bwMode="auto">
            <a:xfrm>
              <a:off x="297" y="3228"/>
              <a:ext cx="1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25817" name="Rectangle 217"/>
            <p:cNvSpPr>
              <a:spLocks noChangeArrowheads="1"/>
            </p:cNvSpPr>
            <p:nvPr/>
          </p:nvSpPr>
          <p:spPr bwMode="auto">
            <a:xfrm>
              <a:off x="556" y="2964"/>
              <a:ext cx="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b</a:t>
              </a:r>
              <a:endParaRPr lang="en-US" altLang="en-US"/>
            </a:p>
          </p:txBody>
        </p:sp>
        <p:sp>
          <p:nvSpPr>
            <p:cNvPr id="25818" name="Rectangle 218"/>
            <p:cNvSpPr>
              <a:spLocks noChangeArrowheads="1"/>
            </p:cNvSpPr>
            <p:nvPr/>
          </p:nvSpPr>
          <p:spPr bwMode="auto">
            <a:xfrm>
              <a:off x="293" y="2964"/>
              <a:ext cx="1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200" b="0" i="1">
                  <a:solidFill>
                    <a:srgbClr val="000000"/>
                  </a:solidFill>
                </a:rPr>
                <a:t>a</a:t>
              </a:r>
              <a:endParaRPr lang="en-US" altLang="en-US"/>
            </a:p>
          </p:txBody>
        </p:sp>
      </p:grp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166085" y="16716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738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60037"/>
            <a:ext cx="77724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Is matrix multiplication commutative?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. B = B . A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3860"/>
            <a:ext cx="77724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Composition Properties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821977" y="1894784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?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690688" y="2565400"/>
          <a:ext cx="570071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3" imgW="2387520" imgH="457200" progId="Equation.3">
                  <p:embed/>
                </p:oleObj>
              </mc:Choice>
              <mc:Fallback>
                <p:oleObj name="Equation" r:id="rId3" imgW="2387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565400"/>
                        <a:ext cx="570071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676400" y="4029075"/>
          <a:ext cx="57150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5" imgW="2425680" imgH="457200" progId="Equation.3">
                  <p:embed/>
                </p:oleObj>
              </mc:Choice>
              <mc:Fallback>
                <p:oleObj name="Equation" r:id="rId5" imgW="2425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29075"/>
                        <a:ext cx="57150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952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401637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latin typeface="+mn-lt"/>
                <a:ea typeface="+mj-ea"/>
                <a:cs typeface="Segoe UI" pitchFamily="34" charset="0"/>
              </a:rPr>
              <a:t>Order of operations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685800" y="11430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3200" b="0"/>
              <a:t>So, it does matter. Let’s look at an example: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447800" y="2667000"/>
            <a:ext cx="685800" cy="685800"/>
            <a:chOff x="1842" y="2508"/>
            <a:chExt cx="432" cy="432"/>
          </a:xfrm>
        </p:grpSpPr>
        <p:sp>
          <p:nvSpPr>
            <p:cNvPr id="27653" name="Oval 5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Freeform 6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59" name="Group 11"/>
          <p:cNvGrpSpPr>
            <a:grpSpLocks/>
          </p:cNvGrpSpPr>
          <p:nvPr/>
        </p:nvGrpSpPr>
        <p:grpSpPr bwMode="auto">
          <a:xfrm>
            <a:off x="685800" y="2133600"/>
            <a:ext cx="3657600" cy="3124200"/>
            <a:chOff x="432" y="1488"/>
            <a:chExt cx="2304" cy="1968"/>
          </a:xfrm>
        </p:grpSpPr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1584" y="1488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432" y="2448"/>
              <a:ext cx="23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2924175" y="3981450"/>
            <a:ext cx="685800" cy="685800"/>
            <a:chOff x="1842" y="2508"/>
            <a:chExt cx="432" cy="432"/>
          </a:xfrm>
        </p:grpSpPr>
        <p:sp>
          <p:nvSpPr>
            <p:cNvPr id="27663" name="Oval 15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Freeform 16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Oval 17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Oval 18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Oval 19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1806575" y="3030538"/>
            <a:ext cx="1470025" cy="1312862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70" name="Group 22"/>
          <p:cNvGrpSpPr>
            <a:grpSpLocks/>
          </p:cNvGrpSpPr>
          <p:nvPr/>
        </p:nvGrpSpPr>
        <p:grpSpPr bwMode="auto">
          <a:xfrm>
            <a:off x="2924175" y="2667000"/>
            <a:ext cx="685800" cy="685800"/>
            <a:chOff x="1842" y="1680"/>
            <a:chExt cx="432" cy="432"/>
          </a:xfrm>
        </p:grpSpPr>
        <p:sp>
          <p:nvSpPr>
            <p:cNvPr id="27671" name="Oval 23"/>
            <p:cNvSpPr>
              <a:spLocks noChangeArrowheads="1"/>
            </p:cNvSpPr>
            <p:nvPr/>
          </p:nvSpPr>
          <p:spPr bwMode="auto">
            <a:xfrm rot="-5400000">
              <a:off x="1842" y="1680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Freeform 24"/>
            <p:cNvSpPr>
              <a:spLocks/>
            </p:cNvSpPr>
            <p:nvPr/>
          </p:nvSpPr>
          <p:spPr bwMode="auto">
            <a:xfrm rot="-5400000">
              <a:off x="2045" y="1863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Oval 25"/>
            <p:cNvSpPr>
              <a:spLocks noChangeArrowheads="1"/>
            </p:cNvSpPr>
            <p:nvPr/>
          </p:nvSpPr>
          <p:spPr bwMode="auto">
            <a:xfrm rot="-5400000">
              <a:off x="2009" y="1895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Oval 26"/>
            <p:cNvSpPr>
              <a:spLocks noChangeArrowheads="1"/>
            </p:cNvSpPr>
            <p:nvPr/>
          </p:nvSpPr>
          <p:spPr bwMode="auto">
            <a:xfrm rot="-5400000">
              <a:off x="2009" y="1799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Oval 27"/>
            <p:cNvSpPr>
              <a:spLocks noChangeArrowheads="1"/>
            </p:cNvSpPr>
            <p:nvPr/>
          </p:nvSpPr>
          <p:spPr bwMode="auto">
            <a:xfrm rot="-5400000">
              <a:off x="2033" y="1919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Oval 28"/>
            <p:cNvSpPr>
              <a:spLocks noChangeArrowheads="1"/>
            </p:cNvSpPr>
            <p:nvPr/>
          </p:nvSpPr>
          <p:spPr bwMode="auto">
            <a:xfrm rot="-5400000">
              <a:off x="2033" y="1823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77" name="Freeform 29"/>
          <p:cNvSpPr>
            <a:spLocks/>
          </p:cNvSpPr>
          <p:nvPr/>
        </p:nvSpPr>
        <p:spPr bwMode="auto">
          <a:xfrm>
            <a:off x="3276600" y="2971800"/>
            <a:ext cx="274638" cy="1366838"/>
          </a:xfrm>
          <a:custGeom>
            <a:avLst/>
            <a:gdLst>
              <a:gd name="T0" fmla="*/ 0 w 173"/>
              <a:gd name="T1" fmla="*/ 861 h 861"/>
              <a:gd name="T2" fmla="*/ 173 w 173"/>
              <a:gd name="T3" fmla="*/ 425 h 861"/>
              <a:gd name="T4" fmla="*/ 16 w 173"/>
              <a:gd name="T5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" h="861">
                <a:moveTo>
                  <a:pt x="0" y="861"/>
                </a:moveTo>
                <a:cubicBezTo>
                  <a:pt x="29" y="788"/>
                  <a:pt x="173" y="688"/>
                  <a:pt x="173" y="425"/>
                </a:cubicBezTo>
                <a:cubicBezTo>
                  <a:pt x="173" y="162"/>
                  <a:pt x="49" y="89"/>
                  <a:pt x="16" y="0"/>
                </a:cubicBezTo>
              </a:path>
            </a:pathLst>
          </a:cu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678" name="Group 30"/>
          <p:cNvGrpSpPr>
            <a:grpSpLocks/>
          </p:cNvGrpSpPr>
          <p:nvPr/>
        </p:nvGrpSpPr>
        <p:grpSpPr bwMode="auto">
          <a:xfrm>
            <a:off x="4800600" y="2133600"/>
            <a:ext cx="3657600" cy="3124200"/>
            <a:chOff x="432" y="1488"/>
            <a:chExt cx="2304" cy="1968"/>
          </a:xfrm>
        </p:grpSpPr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>
              <a:off x="1584" y="1488"/>
              <a:ext cx="0" cy="19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>
              <a:off x="432" y="2448"/>
              <a:ext cx="23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81" name="Group 33"/>
          <p:cNvGrpSpPr>
            <a:grpSpLocks/>
          </p:cNvGrpSpPr>
          <p:nvPr/>
        </p:nvGrpSpPr>
        <p:grpSpPr bwMode="auto">
          <a:xfrm>
            <a:off x="5562600" y="2638425"/>
            <a:ext cx="685800" cy="685800"/>
            <a:chOff x="1842" y="2508"/>
            <a:chExt cx="432" cy="432"/>
          </a:xfrm>
        </p:grpSpPr>
        <p:sp>
          <p:nvSpPr>
            <p:cNvPr id="27682" name="Oval 34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Freeform 35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Oval 36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Oval 37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Oval 38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Oval 39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88" name="Group 40"/>
          <p:cNvGrpSpPr>
            <a:grpSpLocks/>
          </p:cNvGrpSpPr>
          <p:nvPr/>
        </p:nvGrpSpPr>
        <p:grpSpPr bwMode="auto">
          <a:xfrm rot="-5400000">
            <a:off x="5562600" y="4029075"/>
            <a:ext cx="685800" cy="685800"/>
            <a:chOff x="1842" y="2508"/>
            <a:chExt cx="432" cy="432"/>
          </a:xfrm>
        </p:grpSpPr>
        <p:sp>
          <p:nvSpPr>
            <p:cNvPr id="27689" name="Oval 41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0" name="Freeform 42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1" name="Oval 43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2" name="Oval 44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3" name="Oval 45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4" name="Oval 46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695" name="Group 47"/>
          <p:cNvGrpSpPr>
            <a:grpSpLocks/>
          </p:cNvGrpSpPr>
          <p:nvPr/>
        </p:nvGrpSpPr>
        <p:grpSpPr bwMode="auto">
          <a:xfrm rot="-5400000">
            <a:off x="7010400" y="5314950"/>
            <a:ext cx="685800" cy="685800"/>
            <a:chOff x="1842" y="2508"/>
            <a:chExt cx="432" cy="432"/>
          </a:xfrm>
        </p:grpSpPr>
        <p:sp>
          <p:nvSpPr>
            <p:cNvPr id="27696" name="Oval 48"/>
            <p:cNvSpPr>
              <a:spLocks noChangeArrowheads="1"/>
            </p:cNvSpPr>
            <p:nvPr/>
          </p:nvSpPr>
          <p:spPr bwMode="auto">
            <a:xfrm>
              <a:off x="1842" y="2508"/>
              <a:ext cx="432" cy="43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7" name="Freeform 49"/>
            <p:cNvSpPr>
              <a:spLocks/>
            </p:cNvSpPr>
            <p:nvPr/>
          </p:nvSpPr>
          <p:spPr bwMode="auto">
            <a:xfrm>
              <a:off x="1950" y="2796"/>
              <a:ext cx="224" cy="56"/>
            </a:xfrm>
            <a:custGeom>
              <a:avLst/>
              <a:gdLst>
                <a:gd name="T0" fmla="*/ 16 w 224"/>
                <a:gd name="T1" fmla="*/ 8 h 56"/>
                <a:gd name="T2" fmla="*/ 112 w 224"/>
                <a:gd name="T3" fmla="*/ 56 h 56"/>
                <a:gd name="T4" fmla="*/ 208 w 224"/>
                <a:gd name="T5" fmla="*/ 8 h 56"/>
                <a:gd name="T6" fmla="*/ 16 w 224"/>
                <a:gd name="T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6">
                  <a:moveTo>
                    <a:pt x="16" y="8"/>
                  </a:moveTo>
                  <a:cubicBezTo>
                    <a:pt x="0" y="16"/>
                    <a:pt x="80" y="56"/>
                    <a:pt x="112" y="56"/>
                  </a:cubicBezTo>
                  <a:cubicBezTo>
                    <a:pt x="144" y="56"/>
                    <a:pt x="224" y="16"/>
                    <a:pt x="208" y="8"/>
                  </a:cubicBezTo>
                  <a:cubicBezTo>
                    <a:pt x="192" y="0"/>
                    <a:pt x="32" y="0"/>
                    <a:pt x="16" y="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8" name="Oval 50"/>
            <p:cNvSpPr>
              <a:spLocks noChangeArrowheads="1"/>
            </p:cNvSpPr>
            <p:nvPr/>
          </p:nvSpPr>
          <p:spPr bwMode="auto">
            <a:xfrm>
              <a:off x="1986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Oval 51"/>
            <p:cNvSpPr>
              <a:spLocks noChangeArrowheads="1"/>
            </p:cNvSpPr>
            <p:nvPr/>
          </p:nvSpPr>
          <p:spPr bwMode="auto">
            <a:xfrm>
              <a:off x="2082" y="2652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0" name="Oval 52"/>
            <p:cNvSpPr>
              <a:spLocks noChangeArrowheads="1"/>
            </p:cNvSpPr>
            <p:nvPr/>
          </p:nvSpPr>
          <p:spPr bwMode="auto">
            <a:xfrm>
              <a:off x="1986" y="2700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01" name="Oval 53"/>
            <p:cNvSpPr>
              <a:spLocks noChangeArrowheads="1"/>
            </p:cNvSpPr>
            <p:nvPr/>
          </p:nvSpPr>
          <p:spPr bwMode="auto">
            <a:xfrm>
              <a:off x="2082" y="2700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702" name="Freeform 54"/>
          <p:cNvSpPr>
            <a:spLocks/>
          </p:cNvSpPr>
          <p:nvPr/>
        </p:nvSpPr>
        <p:spPr bwMode="auto">
          <a:xfrm rot="-10800000">
            <a:off x="5638800" y="3000375"/>
            <a:ext cx="274638" cy="1366838"/>
          </a:xfrm>
          <a:custGeom>
            <a:avLst/>
            <a:gdLst>
              <a:gd name="T0" fmla="*/ 0 w 173"/>
              <a:gd name="T1" fmla="*/ 861 h 861"/>
              <a:gd name="T2" fmla="*/ 173 w 173"/>
              <a:gd name="T3" fmla="*/ 425 h 861"/>
              <a:gd name="T4" fmla="*/ 16 w 173"/>
              <a:gd name="T5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" h="861">
                <a:moveTo>
                  <a:pt x="0" y="861"/>
                </a:moveTo>
                <a:cubicBezTo>
                  <a:pt x="29" y="788"/>
                  <a:pt x="173" y="688"/>
                  <a:pt x="173" y="425"/>
                </a:cubicBezTo>
                <a:cubicBezTo>
                  <a:pt x="173" y="162"/>
                  <a:pt x="49" y="89"/>
                  <a:pt x="16" y="0"/>
                </a:cubicBezTo>
              </a:path>
            </a:pathLst>
          </a:cu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>
            <a:off x="5867400" y="4343400"/>
            <a:ext cx="1470025" cy="1312863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4" name="Text Box 56"/>
          <p:cNvSpPr txBox="1">
            <a:spLocks noChangeArrowheads="1"/>
          </p:cNvSpPr>
          <p:nvPr/>
        </p:nvSpPr>
        <p:spPr bwMode="auto">
          <a:xfrm>
            <a:off x="609600" y="1878013"/>
            <a:ext cx="1684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sz="2000"/>
              <a:t>Translate</a:t>
            </a:r>
          </a:p>
          <a:p>
            <a:pPr>
              <a:buFontTx/>
              <a:buAutoNum type="arabicPeriod"/>
            </a:pPr>
            <a:r>
              <a:rPr lang="en-US" altLang="en-US" sz="2000"/>
              <a:t>Rotate </a:t>
            </a:r>
          </a:p>
        </p:txBody>
      </p:sp>
      <p:sp>
        <p:nvSpPr>
          <p:cNvPr id="27705" name="Text Box 57"/>
          <p:cNvSpPr txBox="1">
            <a:spLocks noChangeArrowheads="1"/>
          </p:cNvSpPr>
          <p:nvPr/>
        </p:nvSpPr>
        <p:spPr bwMode="auto">
          <a:xfrm>
            <a:off x="6918325" y="1766888"/>
            <a:ext cx="17605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sz="2000"/>
              <a:t>Rotate</a:t>
            </a:r>
          </a:p>
          <a:p>
            <a:pPr>
              <a:buFontTx/>
              <a:buAutoNum type="arabicPeriod"/>
            </a:pPr>
            <a:r>
              <a:rPr lang="en-US" altLang="en-US" sz="2000"/>
              <a:t>Translate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357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9" grpId="0" animBg="1"/>
      <p:bldP spid="27677" grpId="0" animBg="1"/>
      <p:bldP spid="27702" grpId="0" animBg="1"/>
      <p:bldP spid="277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16732" y="539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latin typeface="+mn-lt"/>
                <a:ea typeface="+mj-ea"/>
                <a:cs typeface="Segoe UI" pitchFamily="34" charset="0"/>
              </a:rPr>
              <a:t>Composite Transformation Matrix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" y="990600"/>
            <a:ext cx="8610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000" dirty="0">
                <a:latin typeface="+mn-lt"/>
              </a:rPr>
              <a:t>Arrange the transformation matrices in order from right to left.</a:t>
            </a:r>
          </a:p>
          <a:p>
            <a:pPr>
              <a:buFontTx/>
              <a:buChar char="•"/>
            </a:pPr>
            <a:r>
              <a:rPr lang="en-US" altLang="en-US" sz="2000" dirty="0">
                <a:latin typeface="+mn-lt"/>
              </a:rPr>
              <a:t>General Pivot- Point Rotation</a:t>
            </a:r>
          </a:p>
          <a:p>
            <a:pPr lvl="1">
              <a:buFontTx/>
              <a:buChar char="•"/>
            </a:pPr>
            <a:r>
              <a:rPr lang="en-US" altLang="en-US" sz="2000" dirty="0">
                <a:latin typeface="+mn-lt"/>
              </a:rPr>
              <a:t>Operation :-</a:t>
            </a:r>
          </a:p>
          <a:p>
            <a:pPr lvl="2">
              <a:buFontTx/>
              <a:buAutoNum type="arabicPeriod"/>
            </a:pPr>
            <a:r>
              <a:rPr lang="en-US" altLang="en-US" sz="2000" dirty="0">
                <a:latin typeface="+mn-lt"/>
              </a:rPr>
              <a:t>Translate (pivot point is moved to origin)</a:t>
            </a:r>
          </a:p>
          <a:p>
            <a:pPr lvl="2">
              <a:buFontTx/>
              <a:buAutoNum type="arabicPeriod"/>
            </a:pPr>
            <a:r>
              <a:rPr lang="en-US" altLang="en-US" sz="2000" dirty="0">
                <a:latin typeface="+mn-lt"/>
              </a:rPr>
              <a:t>Rotate about origin</a:t>
            </a:r>
          </a:p>
          <a:p>
            <a:pPr lvl="2">
              <a:buFontTx/>
              <a:buAutoNum type="arabicPeriod"/>
            </a:pPr>
            <a:r>
              <a:rPr lang="en-US" altLang="en-US" sz="2000" dirty="0">
                <a:latin typeface="+mn-lt"/>
              </a:rPr>
              <a:t>Translate (pivot point is returned to original position)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6076950" y="3952875"/>
            <a:ext cx="2686050" cy="1722438"/>
            <a:chOff x="3888" y="864"/>
            <a:chExt cx="1056" cy="768"/>
          </a:xfrm>
        </p:grpSpPr>
        <p:sp>
          <p:nvSpPr>
            <p:cNvPr id="28677" name="Line 5"/>
            <p:cNvSpPr>
              <a:spLocks noChangeShapeType="1"/>
            </p:cNvSpPr>
            <p:nvPr/>
          </p:nvSpPr>
          <p:spPr bwMode="auto">
            <a:xfrm>
              <a:off x="3888" y="86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3888" y="1632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79" name="Group 7"/>
          <p:cNvGrpSpPr>
            <a:grpSpLocks/>
          </p:cNvGrpSpPr>
          <p:nvPr/>
        </p:nvGrpSpPr>
        <p:grpSpPr bwMode="auto">
          <a:xfrm>
            <a:off x="7664450" y="4168775"/>
            <a:ext cx="609600" cy="860425"/>
            <a:chOff x="4512" y="960"/>
            <a:chExt cx="240" cy="384"/>
          </a:xfrm>
        </p:grpSpPr>
        <p:sp>
          <p:nvSpPr>
            <p:cNvPr id="28680" name="AutoShape 8"/>
            <p:cNvSpPr>
              <a:spLocks noChangeArrowheads="1"/>
            </p:cNvSpPr>
            <p:nvPr/>
          </p:nvSpPr>
          <p:spPr bwMode="auto">
            <a:xfrm>
              <a:off x="4512" y="960"/>
              <a:ext cx="240" cy="384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Oval 9"/>
            <p:cNvSpPr>
              <a:spLocks noChangeArrowheads="1"/>
            </p:cNvSpPr>
            <p:nvPr/>
          </p:nvSpPr>
          <p:spPr bwMode="auto">
            <a:xfrm>
              <a:off x="4608" y="1200"/>
              <a:ext cx="48" cy="48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0" y="3124200"/>
            <a:ext cx="565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          T(pivot) </a:t>
            </a:r>
            <a:r>
              <a:rPr lang="en-US" altLang="en-US" sz="2000">
                <a:cs typeface="Times New Roman" panose="02020603050405020304" pitchFamily="18" charset="0"/>
              </a:rPr>
              <a:t>• </a:t>
            </a:r>
            <a:r>
              <a:rPr lang="en-US" altLang="en-US" sz="2000"/>
              <a:t>R(</a:t>
            </a:r>
            <a:r>
              <a:rPr lang="en-US" altLang="en-US" sz="2000">
                <a:sym typeface="Symbol" panose="05050102010706020507" pitchFamily="18" charset="2"/>
              </a:rPr>
              <a:t></a:t>
            </a:r>
            <a:r>
              <a:rPr lang="en-US" altLang="en-US" sz="2000"/>
              <a:t>) </a:t>
            </a:r>
            <a:r>
              <a:rPr lang="en-US" altLang="en-US" sz="2000">
                <a:cs typeface="Times New Roman" panose="02020603050405020304" pitchFamily="18" charset="0"/>
              </a:rPr>
              <a:t>• </a:t>
            </a:r>
            <a:r>
              <a:rPr lang="en-US" altLang="en-US" sz="2000"/>
              <a:t>T(–pivot)</a:t>
            </a:r>
          </a:p>
        </p:txBody>
      </p:sp>
      <p:grpSp>
        <p:nvGrpSpPr>
          <p:cNvPr id="28779" name="Group 107"/>
          <p:cNvGrpSpPr>
            <a:grpSpLocks/>
          </p:cNvGrpSpPr>
          <p:nvPr/>
        </p:nvGrpSpPr>
        <p:grpSpPr bwMode="auto">
          <a:xfrm>
            <a:off x="381000" y="3581400"/>
            <a:ext cx="4572000" cy="915988"/>
            <a:chOff x="240" y="2256"/>
            <a:chExt cx="2880" cy="577"/>
          </a:xfrm>
        </p:grpSpPr>
        <p:sp>
          <p:nvSpPr>
            <p:cNvPr id="28743" name="AutoShape 71"/>
            <p:cNvSpPr>
              <a:spLocks noChangeArrowheads="1"/>
            </p:cNvSpPr>
            <p:nvPr/>
          </p:nvSpPr>
          <p:spPr bwMode="auto">
            <a:xfrm>
              <a:off x="2304" y="2256"/>
              <a:ext cx="816" cy="57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4" name="Text Box 72"/>
            <p:cNvSpPr txBox="1">
              <a:spLocks noChangeArrowheads="1"/>
            </p:cNvSpPr>
            <p:nvPr/>
          </p:nvSpPr>
          <p:spPr bwMode="auto">
            <a:xfrm>
              <a:off x="2352" y="2304"/>
              <a:ext cx="768" cy="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0"/>
                <a:t>1     0     -t</a:t>
              </a:r>
              <a:r>
                <a:rPr lang="en-US" altLang="en-US" sz="1800" b="0" baseline="-10000"/>
                <a:t>x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0"/>
                <a:t>0     1     -t</a:t>
              </a:r>
              <a:r>
                <a:rPr lang="en-US" altLang="en-US" sz="1800" b="0" baseline="-10000"/>
                <a:t>y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0"/>
                <a:t>0     0     1</a:t>
              </a:r>
            </a:p>
          </p:txBody>
        </p:sp>
        <p:sp>
          <p:nvSpPr>
            <p:cNvPr id="28763" name="AutoShape 91"/>
            <p:cNvSpPr>
              <a:spLocks noChangeArrowheads="1"/>
            </p:cNvSpPr>
            <p:nvPr/>
          </p:nvSpPr>
          <p:spPr bwMode="auto">
            <a:xfrm>
              <a:off x="1152" y="2256"/>
              <a:ext cx="1056" cy="57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4" name="Text Box 92"/>
            <p:cNvSpPr txBox="1">
              <a:spLocks noChangeArrowheads="1"/>
            </p:cNvSpPr>
            <p:nvPr/>
          </p:nvSpPr>
          <p:spPr bwMode="auto">
            <a:xfrm>
              <a:off x="1152" y="2256"/>
              <a:ext cx="103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0"/>
                <a:t>cos</a:t>
              </a:r>
              <a:r>
                <a:rPr lang="en-US" altLang="en-US" sz="1800" b="0"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="0"/>
                <a:t>    -sin</a:t>
              </a:r>
              <a:r>
                <a:rPr lang="en-US" altLang="en-US" sz="1800" b="0"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="0"/>
                <a:t>    0</a:t>
              </a:r>
            </a:p>
            <a:p>
              <a:r>
                <a:rPr lang="en-US" altLang="en-US" sz="1800" b="0"/>
                <a:t>sin</a:t>
              </a:r>
              <a:r>
                <a:rPr lang="en-US" altLang="en-US" sz="1800" b="0"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="0"/>
                <a:t>     cos</a:t>
              </a:r>
              <a:r>
                <a:rPr lang="en-US" altLang="en-US" sz="1800" b="0"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="0"/>
                <a:t>    0</a:t>
              </a:r>
            </a:p>
            <a:p>
              <a:r>
                <a:rPr lang="en-US" altLang="en-US" sz="1800" b="0"/>
                <a:t>  0         0        1</a:t>
              </a:r>
            </a:p>
          </p:txBody>
        </p:sp>
        <p:sp>
          <p:nvSpPr>
            <p:cNvPr id="28765" name="AutoShape 93"/>
            <p:cNvSpPr>
              <a:spLocks noChangeArrowheads="1"/>
            </p:cNvSpPr>
            <p:nvPr/>
          </p:nvSpPr>
          <p:spPr bwMode="auto">
            <a:xfrm>
              <a:off x="240" y="2256"/>
              <a:ext cx="816" cy="57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6" name="Text Box 94"/>
            <p:cNvSpPr txBox="1">
              <a:spLocks noChangeArrowheads="1"/>
            </p:cNvSpPr>
            <p:nvPr/>
          </p:nvSpPr>
          <p:spPr bwMode="auto">
            <a:xfrm>
              <a:off x="288" y="2304"/>
              <a:ext cx="768" cy="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0"/>
                <a:t>1     0     t</a:t>
              </a:r>
              <a:r>
                <a:rPr lang="en-US" altLang="en-US" sz="1800" b="0" baseline="-10000"/>
                <a:t>x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0"/>
                <a:t>0     1     t</a:t>
              </a:r>
              <a:r>
                <a:rPr lang="en-US" altLang="en-US" sz="1800" b="0" baseline="-10000"/>
                <a:t>y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0"/>
                <a:t>0     0     1</a:t>
              </a:r>
            </a:p>
          </p:txBody>
        </p:sp>
        <p:sp>
          <p:nvSpPr>
            <p:cNvPr id="28767" name="Text Box 95"/>
            <p:cNvSpPr txBox="1">
              <a:spLocks noChangeArrowheads="1"/>
            </p:cNvSpPr>
            <p:nvPr/>
          </p:nvSpPr>
          <p:spPr bwMode="auto">
            <a:xfrm>
              <a:off x="1022" y="2448"/>
              <a:ext cx="2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/>
                <a:t>.</a:t>
              </a:r>
            </a:p>
          </p:txBody>
        </p:sp>
        <p:sp>
          <p:nvSpPr>
            <p:cNvPr id="28768" name="Text Box 96"/>
            <p:cNvSpPr txBox="1">
              <a:spLocks noChangeArrowheads="1"/>
            </p:cNvSpPr>
            <p:nvPr/>
          </p:nvSpPr>
          <p:spPr bwMode="auto">
            <a:xfrm>
              <a:off x="2174" y="2448"/>
              <a:ext cx="2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/>
                <a:t>.</a:t>
              </a:r>
            </a:p>
          </p:txBody>
        </p:sp>
      </p:grpSp>
      <p:grpSp>
        <p:nvGrpSpPr>
          <p:cNvPr id="28781" name="Group 109"/>
          <p:cNvGrpSpPr>
            <a:grpSpLocks/>
          </p:cNvGrpSpPr>
          <p:nvPr/>
        </p:nvGrpSpPr>
        <p:grpSpPr bwMode="auto">
          <a:xfrm>
            <a:off x="406574" y="5765146"/>
            <a:ext cx="3733800" cy="990600"/>
            <a:chOff x="240" y="3648"/>
            <a:chExt cx="2016" cy="624"/>
          </a:xfrm>
        </p:grpSpPr>
        <p:sp>
          <p:nvSpPr>
            <p:cNvPr id="28771" name="AutoShape 99"/>
            <p:cNvSpPr>
              <a:spLocks noChangeArrowheads="1"/>
            </p:cNvSpPr>
            <p:nvPr/>
          </p:nvSpPr>
          <p:spPr bwMode="auto">
            <a:xfrm>
              <a:off x="240" y="3648"/>
              <a:ext cx="1968" cy="624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2" name="Text Box 100"/>
            <p:cNvSpPr txBox="1">
              <a:spLocks noChangeArrowheads="1"/>
            </p:cNvSpPr>
            <p:nvPr/>
          </p:nvSpPr>
          <p:spPr bwMode="auto">
            <a:xfrm>
              <a:off x="288" y="3648"/>
              <a:ext cx="196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 b="0" dirty="0"/>
                <a:t>cos</a:t>
              </a:r>
              <a:r>
                <a:rPr lang="en-US" altLang="en-US" sz="1800" b="0" dirty="0"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="0" dirty="0"/>
                <a:t>    -sin</a:t>
              </a:r>
              <a:r>
                <a:rPr lang="en-US" altLang="en-US" sz="1800" b="0" dirty="0"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="0" dirty="0"/>
                <a:t>    -</a:t>
              </a:r>
              <a:r>
                <a:rPr lang="en-US" altLang="en-US" sz="1800" b="0" dirty="0" err="1"/>
                <a:t>t</a:t>
              </a:r>
              <a:r>
                <a:rPr lang="en-US" altLang="en-US" sz="1800" b="0" baseline="-10000" dirty="0" err="1"/>
                <a:t>x</a:t>
              </a:r>
              <a:r>
                <a:rPr lang="en-US" altLang="en-US" sz="1800" b="0" baseline="-10000" dirty="0"/>
                <a:t> </a:t>
              </a:r>
              <a:r>
                <a:rPr lang="en-US" altLang="en-US" sz="1800" b="0" dirty="0"/>
                <a:t>cos</a:t>
              </a:r>
              <a:r>
                <a:rPr lang="en-US" altLang="en-US" sz="1800" b="0" dirty="0">
                  <a:cs typeface="Times New Roman" panose="02020603050405020304" pitchFamily="18" charset="0"/>
                  <a:sym typeface="Symbol" panose="05050102010706020507" pitchFamily="18" charset="2"/>
                </a:rPr>
                <a:t>+ </a:t>
              </a:r>
              <a:r>
                <a:rPr lang="en-US" altLang="en-US" sz="1800" b="0" dirty="0"/>
                <a:t>t</a:t>
              </a:r>
              <a:r>
                <a:rPr lang="en-US" altLang="en-US" sz="1800" b="0" baseline="-10000" dirty="0"/>
                <a:t>y </a:t>
              </a:r>
              <a:r>
                <a:rPr lang="en-US" altLang="en-US" sz="1800" b="0" dirty="0"/>
                <a:t>sin</a:t>
              </a:r>
              <a:r>
                <a:rPr lang="en-US" altLang="en-US" sz="1800" b="0" dirty="0">
                  <a:cs typeface="Times New Roman" panose="02020603050405020304" pitchFamily="18" charset="0"/>
                  <a:sym typeface="Symbol" panose="05050102010706020507" pitchFamily="18" charset="2"/>
                </a:rPr>
                <a:t> + </a:t>
              </a:r>
              <a:r>
                <a:rPr lang="en-US" altLang="en-US" sz="1800" b="0" dirty="0" err="1"/>
                <a:t>t</a:t>
              </a:r>
              <a:r>
                <a:rPr lang="en-US" altLang="en-US" sz="1800" b="0" baseline="-10000" dirty="0" err="1"/>
                <a:t>x</a:t>
              </a:r>
              <a:endParaRPr lang="en-US" altLang="en-US" sz="1800" b="0" dirty="0"/>
            </a:p>
            <a:p>
              <a:r>
                <a:rPr lang="en-US" altLang="en-US" sz="1800" b="0" dirty="0"/>
                <a:t>sin</a:t>
              </a:r>
              <a:r>
                <a:rPr lang="en-US" altLang="en-US" sz="1800" b="0" dirty="0"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="0" dirty="0"/>
                <a:t>     cos</a:t>
              </a:r>
              <a:r>
                <a:rPr lang="en-US" altLang="en-US" sz="1800" b="0" dirty="0"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="0" dirty="0"/>
                <a:t>    -</a:t>
              </a:r>
              <a:r>
                <a:rPr lang="en-US" altLang="en-US" sz="1800" b="0" dirty="0" err="1"/>
                <a:t>t</a:t>
              </a:r>
              <a:r>
                <a:rPr lang="en-US" altLang="en-US" sz="1800" b="0" baseline="-10000" dirty="0" err="1"/>
                <a:t>x</a:t>
              </a:r>
              <a:r>
                <a:rPr lang="en-US" altLang="en-US" sz="1800" b="0" baseline="-10000" dirty="0"/>
                <a:t> </a:t>
              </a:r>
              <a:r>
                <a:rPr lang="en-US" altLang="en-US" sz="1800" b="0" dirty="0"/>
                <a:t>sin</a:t>
              </a:r>
              <a:r>
                <a:rPr lang="en-US" altLang="en-US" sz="1800" b="0" dirty="0"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="0" dirty="0"/>
                <a:t> - t</a:t>
              </a:r>
              <a:r>
                <a:rPr lang="en-US" altLang="en-US" sz="1800" b="0" baseline="-10000" dirty="0"/>
                <a:t>y </a:t>
              </a:r>
              <a:r>
                <a:rPr lang="en-US" altLang="en-US" sz="1800" b="0" dirty="0"/>
                <a:t>cos</a:t>
              </a:r>
              <a:r>
                <a:rPr lang="en-US" altLang="en-US" sz="1800" b="0" dirty="0">
                  <a:cs typeface="Times New Roman" panose="02020603050405020304" pitchFamily="18" charset="0"/>
                  <a:sym typeface="Symbol" panose="05050102010706020507" pitchFamily="18" charset="2"/>
                </a:rPr>
                <a:t> + </a:t>
              </a:r>
              <a:r>
                <a:rPr lang="en-US" altLang="en-US" sz="1800" b="0" dirty="0"/>
                <a:t>t</a:t>
              </a:r>
              <a:r>
                <a:rPr lang="en-US" altLang="en-US" sz="1800" b="0" baseline="-10000" dirty="0"/>
                <a:t>y</a:t>
              </a:r>
              <a:endParaRPr lang="en-US" altLang="en-US" sz="1800" b="0" dirty="0"/>
            </a:p>
            <a:p>
              <a:r>
                <a:rPr lang="en-US" altLang="en-US" sz="1800" b="0" dirty="0"/>
                <a:t>  0         0        	1</a:t>
              </a:r>
            </a:p>
          </p:txBody>
        </p:sp>
      </p:grpSp>
      <p:grpSp>
        <p:nvGrpSpPr>
          <p:cNvPr id="28780" name="Group 108"/>
          <p:cNvGrpSpPr>
            <a:grpSpLocks/>
          </p:cNvGrpSpPr>
          <p:nvPr/>
        </p:nvGrpSpPr>
        <p:grpSpPr bwMode="auto">
          <a:xfrm>
            <a:off x="154186" y="4724400"/>
            <a:ext cx="5250458" cy="990600"/>
            <a:chOff x="240" y="2976"/>
            <a:chExt cx="3024" cy="624"/>
          </a:xfrm>
        </p:grpSpPr>
        <p:sp>
          <p:nvSpPr>
            <p:cNvPr id="28769" name="AutoShape 97"/>
            <p:cNvSpPr>
              <a:spLocks noChangeArrowheads="1"/>
            </p:cNvSpPr>
            <p:nvPr/>
          </p:nvSpPr>
          <p:spPr bwMode="auto">
            <a:xfrm>
              <a:off x="1248" y="2976"/>
              <a:ext cx="1968" cy="624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0" name="Text Box 98"/>
            <p:cNvSpPr txBox="1">
              <a:spLocks noChangeArrowheads="1"/>
            </p:cNvSpPr>
            <p:nvPr/>
          </p:nvSpPr>
          <p:spPr bwMode="auto">
            <a:xfrm>
              <a:off x="1296" y="2976"/>
              <a:ext cx="196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 b="0"/>
                <a:t>cos</a:t>
              </a:r>
              <a:r>
                <a:rPr lang="en-US" altLang="en-US" sz="1800" b="0"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="0"/>
                <a:t>    -sin</a:t>
              </a:r>
              <a:r>
                <a:rPr lang="en-US" altLang="en-US" sz="1800" b="0"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="0"/>
                <a:t>    -t</a:t>
              </a:r>
              <a:r>
                <a:rPr lang="en-US" altLang="en-US" sz="1800" b="0" baseline="-10000"/>
                <a:t>x </a:t>
              </a:r>
              <a:r>
                <a:rPr lang="en-US" altLang="en-US" sz="1800" b="0"/>
                <a:t>cos</a:t>
              </a:r>
              <a:r>
                <a:rPr lang="en-US" altLang="en-US" sz="1800" b="0">
                  <a:cs typeface="Times New Roman" panose="02020603050405020304" pitchFamily="18" charset="0"/>
                  <a:sym typeface="Symbol" panose="05050102010706020507" pitchFamily="18" charset="2"/>
                </a:rPr>
                <a:t>+ </a:t>
              </a:r>
              <a:r>
                <a:rPr lang="en-US" altLang="en-US" sz="1800" b="0"/>
                <a:t>t</a:t>
              </a:r>
              <a:r>
                <a:rPr lang="en-US" altLang="en-US" sz="1800" b="0" baseline="-10000"/>
                <a:t>y </a:t>
              </a:r>
              <a:r>
                <a:rPr lang="en-US" altLang="en-US" sz="1800" b="0"/>
                <a:t>sin</a:t>
              </a:r>
              <a:r>
                <a:rPr lang="en-US" altLang="en-US" sz="1800" b="0"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="0"/>
                <a:t> </a:t>
              </a:r>
            </a:p>
            <a:p>
              <a:r>
                <a:rPr lang="en-US" altLang="en-US" sz="1800" b="0"/>
                <a:t>sin</a:t>
              </a:r>
              <a:r>
                <a:rPr lang="en-US" altLang="en-US" sz="1800" b="0"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="0"/>
                <a:t>     cos</a:t>
              </a:r>
              <a:r>
                <a:rPr lang="en-US" altLang="en-US" sz="1800" b="0"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="0"/>
                <a:t>    -t</a:t>
              </a:r>
              <a:r>
                <a:rPr lang="en-US" altLang="en-US" sz="1800" b="0" baseline="-10000"/>
                <a:t>x </a:t>
              </a:r>
              <a:r>
                <a:rPr lang="en-US" altLang="en-US" sz="1800" b="0"/>
                <a:t>sin</a:t>
              </a:r>
              <a:r>
                <a:rPr lang="en-US" altLang="en-US" sz="1800" b="0"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en-US" sz="1800" b="0"/>
                <a:t> - t</a:t>
              </a:r>
              <a:r>
                <a:rPr lang="en-US" altLang="en-US" sz="1800" b="0" baseline="-10000"/>
                <a:t>y </a:t>
              </a:r>
              <a:r>
                <a:rPr lang="en-US" altLang="en-US" sz="1800" b="0"/>
                <a:t>cos</a:t>
              </a:r>
              <a:r>
                <a:rPr lang="en-US" altLang="en-US" sz="1800" b="0"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endParaRPr lang="en-US" altLang="en-US" sz="1800" b="0"/>
            </a:p>
            <a:p>
              <a:r>
                <a:rPr lang="en-US" altLang="en-US" sz="1800" b="0"/>
                <a:t>  0         0        	1</a:t>
              </a:r>
            </a:p>
          </p:txBody>
        </p:sp>
        <p:sp>
          <p:nvSpPr>
            <p:cNvPr id="28773" name="AutoShape 101"/>
            <p:cNvSpPr>
              <a:spLocks noChangeArrowheads="1"/>
            </p:cNvSpPr>
            <p:nvPr/>
          </p:nvSpPr>
          <p:spPr bwMode="auto">
            <a:xfrm>
              <a:off x="240" y="2976"/>
              <a:ext cx="816" cy="576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4" name="Text Box 102"/>
            <p:cNvSpPr txBox="1">
              <a:spLocks noChangeArrowheads="1"/>
            </p:cNvSpPr>
            <p:nvPr/>
          </p:nvSpPr>
          <p:spPr bwMode="auto">
            <a:xfrm>
              <a:off x="288" y="3024"/>
              <a:ext cx="768" cy="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0"/>
                <a:t>1     0     t</a:t>
              </a:r>
              <a:r>
                <a:rPr lang="en-US" altLang="en-US" sz="1800" b="0" baseline="-10000"/>
                <a:t>x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0"/>
                <a:t>0     1     t</a:t>
              </a:r>
              <a:r>
                <a:rPr lang="en-US" altLang="en-US" sz="1800" b="0" baseline="-10000"/>
                <a:t>y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 sz="1800" b="0"/>
                <a:t>0     0     1</a:t>
              </a:r>
            </a:p>
          </p:txBody>
        </p:sp>
        <p:sp>
          <p:nvSpPr>
            <p:cNvPr id="28775" name="Text Box 103"/>
            <p:cNvSpPr txBox="1">
              <a:spLocks noChangeArrowheads="1"/>
            </p:cNvSpPr>
            <p:nvPr/>
          </p:nvSpPr>
          <p:spPr bwMode="auto">
            <a:xfrm>
              <a:off x="1056" y="3168"/>
              <a:ext cx="2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/>
                <a:t>.</a:t>
              </a:r>
            </a:p>
          </p:txBody>
        </p:sp>
      </p:grpSp>
      <p:grpSp>
        <p:nvGrpSpPr>
          <p:cNvPr id="28783" name="Group 111"/>
          <p:cNvGrpSpPr>
            <a:grpSpLocks/>
          </p:cNvGrpSpPr>
          <p:nvPr/>
        </p:nvGrpSpPr>
        <p:grpSpPr bwMode="auto">
          <a:xfrm>
            <a:off x="5770563" y="4724400"/>
            <a:ext cx="2230437" cy="1219200"/>
            <a:chOff x="3635" y="2976"/>
            <a:chExt cx="1405" cy="768"/>
          </a:xfrm>
        </p:grpSpPr>
        <p:grpSp>
          <p:nvGrpSpPr>
            <p:cNvPr id="28682" name="Group 10"/>
            <p:cNvGrpSpPr>
              <a:grpSpLocks/>
            </p:cNvGrpSpPr>
            <p:nvPr/>
          </p:nvGrpSpPr>
          <p:grpSpPr bwMode="auto">
            <a:xfrm>
              <a:off x="3635" y="3202"/>
              <a:ext cx="385" cy="542"/>
              <a:chOff x="4512" y="960"/>
              <a:chExt cx="240" cy="384"/>
            </a:xfrm>
          </p:grpSpPr>
          <p:sp>
            <p:nvSpPr>
              <p:cNvPr id="28683" name="AutoShape 11"/>
              <p:cNvSpPr>
                <a:spLocks noChangeArrowheads="1"/>
              </p:cNvSpPr>
              <p:nvPr/>
            </p:nvSpPr>
            <p:spPr bwMode="auto">
              <a:xfrm>
                <a:off x="4512" y="960"/>
                <a:ext cx="240" cy="384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4" name="Oval 12"/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 flipH="1">
              <a:off x="3840" y="2976"/>
              <a:ext cx="1200" cy="57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784" name="Group 112"/>
          <p:cNvGrpSpPr>
            <a:grpSpLocks/>
          </p:cNvGrpSpPr>
          <p:nvPr/>
        </p:nvGrpSpPr>
        <p:grpSpPr bwMode="auto">
          <a:xfrm>
            <a:off x="5410200" y="4953000"/>
            <a:ext cx="985838" cy="990600"/>
            <a:chOff x="3408" y="3120"/>
            <a:chExt cx="621" cy="624"/>
          </a:xfrm>
        </p:grpSpPr>
        <p:grpSp>
          <p:nvGrpSpPr>
            <p:cNvPr id="28685" name="Group 13"/>
            <p:cNvGrpSpPr>
              <a:grpSpLocks/>
            </p:cNvGrpSpPr>
            <p:nvPr/>
          </p:nvGrpSpPr>
          <p:grpSpPr bwMode="auto">
            <a:xfrm rot="-5400000">
              <a:off x="3552" y="3267"/>
              <a:ext cx="339" cy="615"/>
              <a:chOff x="4512" y="960"/>
              <a:chExt cx="240" cy="384"/>
            </a:xfrm>
          </p:grpSpPr>
          <p:sp>
            <p:nvSpPr>
              <p:cNvPr id="28686" name="AutoShape 14"/>
              <p:cNvSpPr>
                <a:spLocks noChangeArrowheads="1"/>
              </p:cNvSpPr>
              <p:nvPr/>
            </p:nvSpPr>
            <p:spPr bwMode="auto">
              <a:xfrm>
                <a:off x="4512" y="960"/>
                <a:ext cx="240" cy="384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7" name="Oval 15"/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77" name="Arc 105"/>
            <p:cNvSpPr>
              <a:spLocks/>
            </p:cNvSpPr>
            <p:nvPr/>
          </p:nvSpPr>
          <p:spPr bwMode="auto">
            <a:xfrm flipH="1">
              <a:off x="3408" y="3120"/>
              <a:ext cx="288" cy="2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786" name="Group 114"/>
          <p:cNvGrpSpPr>
            <a:grpSpLocks/>
          </p:cNvGrpSpPr>
          <p:nvPr/>
        </p:nvGrpSpPr>
        <p:grpSpPr bwMode="auto">
          <a:xfrm>
            <a:off x="6096000" y="4495800"/>
            <a:ext cx="2193925" cy="1143000"/>
            <a:chOff x="3840" y="2832"/>
            <a:chExt cx="1382" cy="720"/>
          </a:xfrm>
        </p:grpSpPr>
        <p:grpSp>
          <p:nvGrpSpPr>
            <p:cNvPr id="28688" name="Group 16"/>
            <p:cNvGrpSpPr>
              <a:grpSpLocks/>
            </p:cNvGrpSpPr>
            <p:nvPr/>
          </p:nvGrpSpPr>
          <p:grpSpPr bwMode="auto">
            <a:xfrm rot="-5400000">
              <a:off x="4744" y="2694"/>
              <a:ext cx="339" cy="616"/>
              <a:chOff x="4512" y="960"/>
              <a:chExt cx="240" cy="384"/>
            </a:xfrm>
          </p:grpSpPr>
          <p:sp>
            <p:nvSpPr>
              <p:cNvPr id="28689" name="AutoShape 17"/>
              <p:cNvSpPr>
                <a:spLocks noChangeArrowheads="1"/>
              </p:cNvSpPr>
              <p:nvPr/>
            </p:nvSpPr>
            <p:spPr bwMode="auto">
              <a:xfrm>
                <a:off x="4512" y="960"/>
                <a:ext cx="240" cy="384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Oval 18"/>
              <p:cNvSpPr>
                <a:spLocks noChangeArrowheads="1"/>
              </p:cNvSpPr>
              <p:nvPr/>
            </p:nvSpPr>
            <p:spPr bwMode="auto">
              <a:xfrm>
                <a:off x="4608" y="1200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 flipV="1">
              <a:off x="3840" y="2976"/>
              <a:ext cx="1152" cy="57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63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8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527050" y="99185"/>
            <a:ext cx="77724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Composite Transformation Matrix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57200" y="1119947"/>
            <a:ext cx="745761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latin typeface="+mn-lt"/>
              </a:rPr>
              <a:t>General Fixed-Point Scaling</a:t>
            </a:r>
          </a:p>
          <a:p>
            <a:r>
              <a:rPr lang="en-US" altLang="en-US" sz="2000" dirty="0">
                <a:latin typeface="+mn-lt"/>
              </a:rPr>
              <a:t>	 Operation :-</a:t>
            </a:r>
          </a:p>
          <a:p>
            <a:pPr lvl="2">
              <a:buFontTx/>
              <a:buAutoNum type="arabicPeriod"/>
            </a:pPr>
            <a:r>
              <a:rPr lang="en-US" altLang="en-US" sz="2000" dirty="0">
                <a:latin typeface="+mn-lt"/>
              </a:rPr>
              <a:t>Translate (fixed point is moved to origin)</a:t>
            </a:r>
          </a:p>
          <a:p>
            <a:pPr lvl="2">
              <a:buFontTx/>
              <a:buAutoNum type="arabicPeriod"/>
            </a:pPr>
            <a:r>
              <a:rPr lang="en-US" altLang="en-US" sz="2000" dirty="0">
                <a:latin typeface="+mn-lt"/>
              </a:rPr>
              <a:t>Scale with respect to origin</a:t>
            </a:r>
          </a:p>
          <a:p>
            <a:pPr lvl="2">
              <a:buFontTx/>
              <a:buAutoNum type="arabicPeriod"/>
            </a:pPr>
            <a:r>
              <a:rPr lang="en-US" altLang="en-US" sz="2000" dirty="0">
                <a:latin typeface="+mn-lt"/>
              </a:rPr>
              <a:t>Translate (fixed point is returned to original position)</a:t>
            </a:r>
          </a:p>
        </p:txBody>
      </p: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6107113" y="3733800"/>
            <a:ext cx="2427287" cy="1706563"/>
            <a:chOff x="3888" y="864"/>
            <a:chExt cx="1056" cy="768"/>
          </a:xfrm>
        </p:grpSpPr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>
              <a:off x="3888" y="86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3888" y="1632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07" name="Group 11"/>
          <p:cNvGrpSpPr>
            <a:grpSpLocks/>
          </p:cNvGrpSpPr>
          <p:nvPr/>
        </p:nvGrpSpPr>
        <p:grpSpPr bwMode="auto">
          <a:xfrm>
            <a:off x="5638800" y="4640263"/>
            <a:ext cx="938213" cy="1227137"/>
            <a:chOff x="4416" y="2160"/>
            <a:chExt cx="408" cy="552"/>
          </a:xfrm>
        </p:grpSpPr>
        <p:sp>
          <p:nvSpPr>
            <p:cNvPr id="29708" name="AutoShape 12"/>
            <p:cNvSpPr>
              <a:spLocks noChangeArrowheads="1"/>
            </p:cNvSpPr>
            <p:nvPr/>
          </p:nvSpPr>
          <p:spPr bwMode="auto">
            <a:xfrm>
              <a:off x="4416" y="2160"/>
              <a:ext cx="408" cy="552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Oval 13"/>
            <p:cNvSpPr>
              <a:spLocks noChangeArrowheads="1"/>
            </p:cNvSpPr>
            <p:nvPr/>
          </p:nvSpPr>
          <p:spPr bwMode="auto">
            <a:xfrm>
              <a:off x="4596" y="2496"/>
              <a:ext cx="48" cy="48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711" name="Group 15"/>
          <p:cNvGrpSpPr>
            <a:grpSpLocks/>
          </p:cNvGrpSpPr>
          <p:nvPr/>
        </p:nvGrpSpPr>
        <p:grpSpPr bwMode="auto">
          <a:xfrm>
            <a:off x="7620000" y="4191000"/>
            <a:ext cx="381000" cy="609600"/>
            <a:chOff x="4512" y="960"/>
            <a:chExt cx="240" cy="384"/>
          </a:xfrm>
        </p:grpSpPr>
        <p:sp>
          <p:nvSpPr>
            <p:cNvPr id="29712" name="AutoShape 16"/>
            <p:cNvSpPr>
              <a:spLocks noChangeArrowheads="1"/>
            </p:cNvSpPr>
            <p:nvPr/>
          </p:nvSpPr>
          <p:spPr bwMode="auto">
            <a:xfrm>
              <a:off x="4512" y="960"/>
              <a:ext cx="240" cy="384"/>
            </a:xfrm>
            <a:prstGeom prst="triangle">
              <a:avLst>
                <a:gd name="adj" fmla="val 5000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Oval 17"/>
            <p:cNvSpPr>
              <a:spLocks noChangeArrowheads="1"/>
            </p:cNvSpPr>
            <p:nvPr/>
          </p:nvSpPr>
          <p:spPr bwMode="auto">
            <a:xfrm>
              <a:off x="4608" y="1200"/>
              <a:ext cx="48" cy="48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1066800" y="3048000"/>
            <a:ext cx="3319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T(fixed)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•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S(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scale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• 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T(–fixed)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457200" y="3622675"/>
            <a:ext cx="5029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Find the matrix that represents scaling of an object with respect to any fixed point?</a:t>
            </a:r>
          </a:p>
          <a:p>
            <a:endParaRPr lang="en-US" altLang="en-US" sz="2000"/>
          </a:p>
          <a:p>
            <a:r>
              <a:rPr lang="en-US" altLang="en-US" sz="2000"/>
              <a:t>Given P(6, 8) , Sx = 2, Sy = 3 and fixed point (2, 2). Use that matrix to find P’?</a:t>
            </a:r>
          </a:p>
          <a:p>
            <a:endParaRPr lang="en-US" altLang="en-US" sz="2000"/>
          </a:p>
        </p:txBody>
      </p:sp>
      <p:grpSp>
        <p:nvGrpSpPr>
          <p:cNvPr id="29720" name="Group 24"/>
          <p:cNvGrpSpPr>
            <a:grpSpLocks/>
          </p:cNvGrpSpPr>
          <p:nvPr/>
        </p:nvGrpSpPr>
        <p:grpSpPr bwMode="auto">
          <a:xfrm>
            <a:off x="5905500" y="4572000"/>
            <a:ext cx="1866900" cy="1066800"/>
            <a:chOff x="3720" y="2880"/>
            <a:chExt cx="1176" cy="672"/>
          </a:xfrm>
        </p:grpSpPr>
        <p:grpSp>
          <p:nvGrpSpPr>
            <p:cNvPr id="29714" name="Group 18"/>
            <p:cNvGrpSpPr>
              <a:grpSpLocks/>
            </p:cNvGrpSpPr>
            <p:nvPr/>
          </p:nvGrpSpPr>
          <p:grpSpPr bwMode="auto">
            <a:xfrm>
              <a:off x="3720" y="3168"/>
              <a:ext cx="240" cy="384"/>
              <a:chOff x="4008" y="2184"/>
              <a:chExt cx="240" cy="384"/>
            </a:xfrm>
          </p:grpSpPr>
          <p:sp>
            <p:nvSpPr>
              <p:cNvPr id="29715" name="AutoShape 19"/>
              <p:cNvSpPr>
                <a:spLocks noChangeArrowheads="1"/>
              </p:cNvSpPr>
              <p:nvPr/>
            </p:nvSpPr>
            <p:spPr bwMode="auto">
              <a:xfrm>
                <a:off x="4008" y="2184"/>
                <a:ext cx="240" cy="384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16" name="Oval 20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 flipH="1">
              <a:off x="3840" y="2880"/>
              <a:ext cx="1056" cy="57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23" name="Group 27"/>
          <p:cNvGrpSpPr>
            <a:grpSpLocks/>
          </p:cNvGrpSpPr>
          <p:nvPr/>
        </p:nvGrpSpPr>
        <p:grpSpPr bwMode="auto">
          <a:xfrm>
            <a:off x="6172200" y="3733800"/>
            <a:ext cx="2127250" cy="1676400"/>
            <a:chOff x="3888" y="2352"/>
            <a:chExt cx="1340" cy="1056"/>
          </a:xfrm>
        </p:grpSpPr>
        <p:grpSp>
          <p:nvGrpSpPr>
            <p:cNvPr id="29704" name="Group 8"/>
            <p:cNvGrpSpPr>
              <a:grpSpLocks/>
            </p:cNvGrpSpPr>
            <p:nvPr/>
          </p:nvGrpSpPr>
          <p:grpSpPr bwMode="auto">
            <a:xfrm>
              <a:off x="4638" y="2352"/>
              <a:ext cx="590" cy="773"/>
              <a:chOff x="4416" y="2160"/>
              <a:chExt cx="408" cy="552"/>
            </a:xfrm>
          </p:grpSpPr>
          <p:sp>
            <p:nvSpPr>
              <p:cNvPr id="29705" name="AutoShape 9"/>
              <p:cNvSpPr>
                <a:spLocks noChangeArrowheads="1"/>
              </p:cNvSpPr>
              <p:nvPr/>
            </p:nvSpPr>
            <p:spPr bwMode="auto">
              <a:xfrm>
                <a:off x="4416" y="2160"/>
                <a:ext cx="408" cy="552"/>
              </a:xfrm>
              <a:prstGeom prst="triangle">
                <a:avLst>
                  <a:gd name="adj" fmla="val 50000"/>
                </a:avLst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6" name="Oval 10"/>
              <p:cNvSpPr>
                <a:spLocks noChangeArrowheads="1"/>
              </p:cNvSpPr>
              <p:nvPr/>
            </p:nvSpPr>
            <p:spPr bwMode="auto">
              <a:xfrm>
                <a:off x="4596" y="2496"/>
                <a:ext cx="48" cy="48"/>
              </a:xfrm>
              <a:prstGeom prst="ellipse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 flipV="1">
              <a:off x="3888" y="2880"/>
              <a:ext cx="1008" cy="52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65" name="Group 21"/>
          <p:cNvGrpSpPr>
            <a:grpSpLocks/>
          </p:cNvGrpSpPr>
          <p:nvPr/>
        </p:nvGrpSpPr>
        <p:grpSpPr bwMode="auto">
          <a:xfrm>
            <a:off x="5724525" y="3505200"/>
            <a:ext cx="2505075" cy="2130425"/>
            <a:chOff x="3888" y="864"/>
            <a:chExt cx="1056" cy="768"/>
          </a:xfrm>
        </p:grpSpPr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>
              <a:off x="3888" y="86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>
              <a:off x="3888" y="1632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41325" y="18732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latin typeface="+mn-lt"/>
                <a:ea typeface="+mj-ea"/>
                <a:cs typeface="Segoe UI" pitchFamily="34" charset="0"/>
              </a:rPr>
              <a:t>Composite Transformation Matrix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41325" y="1316899"/>
            <a:ext cx="7746031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latin typeface="+mn-lt"/>
              </a:rPr>
              <a:t>General Scaling Direction</a:t>
            </a:r>
          </a:p>
          <a:p>
            <a:r>
              <a:rPr lang="en-US" altLang="en-US" sz="2000" dirty="0">
                <a:latin typeface="+mn-lt"/>
              </a:rPr>
              <a:t>	 Operation :-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+mn-lt"/>
              </a:rPr>
              <a:t>		1.  Rotate (scaling direction align with the coordinate axes)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+mn-lt"/>
              </a:rPr>
              <a:t>		2.  Scale with respect to origin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latin typeface="+mn-lt"/>
              </a:rPr>
              <a:t>		3.  Rotate (scaling direction is returned to original position)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14124" y="3552667"/>
            <a:ext cx="489589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R(–</a:t>
            </a:r>
            <a:r>
              <a:rPr lang="en-US" altLang="en-US" sz="2000" dirty="0">
                <a:sym typeface="Symbol" panose="05050102010706020507" pitchFamily="18" charset="2"/>
              </a:rPr>
              <a:t></a:t>
            </a:r>
            <a:r>
              <a:rPr lang="en-US" altLang="en-US" sz="2000" dirty="0"/>
              <a:t>) </a:t>
            </a:r>
            <a:r>
              <a:rPr lang="en-US" altLang="en-US" sz="2000" dirty="0">
                <a:cs typeface="Times New Roman" panose="02020603050405020304" pitchFamily="18" charset="0"/>
              </a:rPr>
              <a:t>• </a:t>
            </a:r>
            <a:r>
              <a:rPr lang="en-US" altLang="en-US" sz="2000" dirty="0"/>
              <a:t>S(</a:t>
            </a:r>
            <a:r>
              <a:rPr lang="en-US" altLang="en-US" sz="2000" dirty="0">
                <a:sym typeface="Symbol" panose="05050102010706020507" pitchFamily="18" charset="2"/>
              </a:rPr>
              <a:t>scale</a:t>
            </a:r>
            <a:r>
              <a:rPr lang="en-US" altLang="en-US" sz="2000" dirty="0"/>
              <a:t>) </a:t>
            </a:r>
            <a:r>
              <a:rPr lang="en-US" altLang="en-US" sz="2000" dirty="0">
                <a:cs typeface="Times New Roman" panose="02020603050405020304" pitchFamily="18" charset="0"/>
              </a:rPr>
              <a:t>• </a:t>
            </a:r>
            <a:r>
              <a:rPr lang="en-US" altLang="en-US" sz="2000" dirty="0"/>
              <a:t>R(</a:t>
            </a:r>
            <a:r>
              <a:rPr lang="en-US" altLang="en-US" sz="2000" dirty="0">
                <a:sym typeface="Symbol" panose="05050102010706020507" pitchFamily="18" charset="2"/>
              </a:rPr>
              <a:t></a:t>
            </a:r>
            <a:r>
              <a:rPr lang="en-US" altLang="en-US" sz="2000" dirty="0"/>
              <a:t>)</a:t>
            </a:r>
          </a:p>
          <a:p>
            <a:endParaRPr lang="en-US" altLang="en-US" sz="2000" dirty="0"/>
          </a:p>
          <a:p>
            <a:r>
              <a:rPr lang="en-US" altLang="en-US" sz="2000" dirty="0"/>
              <a:t>Find the composite transformation </a:t>
            </a:r>
            <a:r>
              <a:rPr lang="en-US" altLang="en-US" sz="2000" dirty="0" smtClean="0"/>
              <a:t>matrix </a:t>
            </a:r>
          </a:p>
          <a:p>
            <a:r>
              <a:rPr lang="en-US" altLang="en-US" sz="2000" dirty="0" smtClean="0"/>
              <a:t>(Homework)</a:t>
            </a:r>
            <a:endParaRPr lang="en-US" altLang="en-US" sz="2000" dirty="0"/>
          </a:p>
        </p:txBody>
      </p:sp>
      <p:sp>
        <p:nvSpPr>
          <p:cNvPr id="31769" name="Freeform 25"/>
          <p:cNvSpPr>
            <a:spLocks/>
          </p:cNvSpPr>
          <p:nvPr/>
        </p:nvSpPr>
        <p:spPr bwMode="auto">
          <a:xfrm>
            <a:off x="5181600" y="4038600"/>
            <a:ext cx="1198563" cy="1570038"/>
          </a:xfrm>
          <a:custGeom>
            <a:avLst/>
            <a:gdLst>
              <a:gd name="T0" fmla="*/ 192 w 409"/>
              <a:gd name="T1" fmla="*/ 814 h 814"/>
              <a:gd name="T2" fmla="*/ 0 w 409"/>
              <a:gd name="T3" fmla="*/ 414 h 814"/>
              <a:gd name="T4" fmla="*/ 196 w 409"/>
              <a:gd name="T5" fmla="*/ 0 h 814"/>
              <a:gd name="T6" fmla="*/ 409 w 409"/>
              <a:gd name="T7" fmla="*/ 414 h 814"/>
              <a:gd name="T8" fmla="*/ 192 w 409"/>
              <a:gd name="T9" fmla="*/ 814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9" h="814">
                <a:moveTo>
                  <a:pt x="192" y="814"/>
                </a:moveTo>
                <a:lnTo>
                  <a:pt x="0" y="414"/>
                </a:lnTo>
                <a:lnTo>
                  <a:pt x="196" y="0"/>
                </a:lnTo>
                <a:lnTo>
                  <a:pt x="409" y="414"/>
                </a:lnTo>
                <a:lnTo>
                  <a:pt x="192" y="814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86" name="Group 42"/>
          <p:cNvGrpSpPr>
            <a:grpSpLocks/>
          </p:cNvGrpSpPr>
          <p:nvPr/>
        </p:nvGrpSpPr>
        <p:grpSpPr bwMode="auto">
          <a:xfrm>
            <a:off x="5715000" y="4267200"/>
            <a:ext cx="1219200" cy="2209800"/>
            <a:chOff x="3600" y="2688"/>
            <a:chExt cx="768" cy="1392"/>
          </a:xfrm>
        </p:grpSpPr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 rot="309698">
              <a:off x="3600" y="3552"/>
              <a:ext cx="672" cy="528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Line 31"/>
            <p:cNvSpPr>
              <a:spLocks noChangeShapeType="1"/>
            </p:cNvSpPr>
            <p:nvPr/>
          </p:nvSpPr>
          <p:spPr bwMode="auto">
            <a:xfrm rot="139010" flipV="1">
              <a:off x="3600" y="2688"/>
              <a:ext cx="768" cy="864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Freeform 32"/>
            <p:cNvSpPr>
              <a:spLocks/>
            </p:cNvSpPr>
            <p:nvPr/>
          </p:nvSpPr>
          <p:spPr bwMode="auto">
            <a:xfrm rot="93968">
              <a:off x="3600" y="3168"/>
              <a:ext cx="336" cy="384"/>
            </a:xfrm>
            <a:custGeom>
              <a:avLst/>
              <a:gdLst>
                <a:gd name="T0" fmla="*/ 0 w 288"/>
                <a:gd name="T1" fmla="*/ 288 h 288"/>
                <a:gd name="T2" fmla="*/ 0 w 288"/>
                <a:gd name="T3" fmla="*/ 0 h 288"/>
                <a:gd name="T4" fmla="*/ 288 w 288"/>
                <a:gd name="T5" fmla="*/ 0 h 288"/>
                <a:gd name="T6" fmla="*/ 288 w 288"/>
                <a:gd name="T7" fmla="*/ 288 h 288"/>
                <a:gd name="T8" fmla="*/ 0 w 288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88">
                  <a:moveTo>
                    <a:pt x="0" y="288"/>
                  </a:moveTo>
                  <a:lnTo>
                    <a:pt x="0" y="0"/>
                  </a:lnTo>
                  <a:lnTo>
                    <a:pt x="288" y="0"/>
                  </a:lnTo>
                  <a:lnTo>
                    <a:pt x="288" y="288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06" name="Group 62"/>
          <p:cNvGrpSpPr>
            <a:grpSpLocks/>
          </p:cNvGrpSpPr>
          <p:nvPr/>
        </p:nvGrpSpPr>
        <p:grpSpPr bwMode="auto">
          <a:xfrm>
            <a:off x="5638800" y="3962400"/>
            <a:ext cx="1198563" cy="2514600"/>
            <a:chOff x="3552" y="2496"/>
            <a:chExt cx="755" cy="1584"/>
          </a:xfrm>
        </p:grpSpPr>
        <p:grpSp>
          <p:nvGrpSpPr>
            <p:cNvPr id="31802" name="Group 58"/>
            <p:cNvGrpSpPr>
              <a:grpSpLocks/>
            </p:cNvGrpSpPr>
            <p:nvPr/>
          </p:nvGrpSpPr>
          <p:grpSpPr bwMode="auto">
            <a:xfrm>
              <a:off x="3552" y="2496"/>
              <a:ext cx="755" cy="1584"/>
              <a:chOff x="3552" y="2496"/>
              <a:chExt cx="755" cy="1584"/>
            </a:xfrm>
          </p:grpSpPr>
          <p:sp>
            <p:nvSpPr>
              <p:cNvPr id="31782" name="Freeform 38"/>
              <p:cNvSpPr>
                <a:spLocks/>
              </p:cNvSpPr>
              <p:nvPr/>
            </p:nvSpPr>
            <p:spPr bwMode="auto">
              <a:xfrm rot="2601918">
                <a:off x="3552" y="2688"/>
                <a:ext cx="755" cy="989"/>
              </a:xfrm>
              <a:custGeom>
                <a:avLst/>
                <a:gdLst>
                  <a:gd name="T0" fmla="*/ 192 w 409"/>
                  <a:gd name="T1" fmla="*/ 814 h 814"/>
                  <a:gd name="T2" fmla="*/ 0 w 409"/>
                  <a:gd name="T3" fmla="*/ 414 h 814"/>
                  <a:gd name="T4" fmla="*/ 196 w 409"/>
                  <a:gd name="T5" fmla="*/ 0 h 814"/>
                  <a:gd name="T6" fmla="*/ 409 w 409"/>
                  <a:gd name="T7" fmla="*/ 414 h 814"/>
                  <a:gd name="T8" fmla="*/ 192 w 409"/>
                  <a:gd name="T9" fmla="*/ 81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814">
                    <a:moveTo>
                      <a:pt x="192" y="814"/>
                    </a:moveTo>
                    <a:lnTo>
                      <a:pt x="0" y="414"/>
                    </a:lnTo>
                    <a:lnTo>
                      <a:pt x="196" y="0"/>
                    </a:lnTo>
                    <a:lnTo>
                      <a:pt x="409" y="414"/>
                    </a:lnTo>
                    <a:lnTo>
                      <a:pt x="192" y="814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4" name="Line 40"/>
              <p:cNvSpPr>
                <a:spLocks noChangeShapeType="1"/>
              </p:cNvSpPr>
              <p:nvPr/>
            </p:nvSpPr>
            <p:spPr bwMode="auto">
              <a:xfrm rot="309698">
                <a:off x="3600" y="3552"/>
                <a:ext cx="672" cy="528"/>
              </a:xfrm>
              <a:prstGeom prst="line">
                <a:avLst/>
              </a:prstGeom>
              <a:noFill/>
              <a:ln w="25400">
                <a:solidFill>
                  <a:srgbClr val="99CC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5" name="Line 41"/>
              <p:cNvSpPr>
                <a:spLocks noChangeShapeType="1"/>
              </p:cNvSpPr>
              <p:nvPr/>
            </p:nvSpPr>
            <p:spPr bwMode="auto">
              <a:xfrm rot="2602732" flipV="1">
                <a:off x="3984" y="2496"/>
                <a:ext cx="1" cy="1200"/>
              </a:xfrm>
              <a:prstGeom prst="line">
                <a:avLst/>
              </a:prstGeom>
              <a:noFill/>
              <a:ln w="9525">
                <a:solidFill>
                  <a:srgbClr val="99CC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803" name="Arc 59"/>
            <p:cNvSpPr>
              <a:spLocks/>
            </p:cNvSpPr>
            <p:nvPr/>
          </p:nvSpPr>
          <p:spPr bwMode="auto">
            <a:xfrm flipV="1">
              <a:off x="3984" y="3600"/>
              <a:ext cx="14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99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4" name="Arc 60"/>
            <p:cNvSpPr>
              <a:spLocks/>
            </p:cNvSpPr>
            <p:nvPr/>
          </p:nvSpPr>
          <p:spPr bwMode="auto">
            <a:xfrm>
              <a:off x="3696" y="2544"/>
              <a:ext cx="288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99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10" name="Group 66"/>
          <p:cNvGrpSpPr>
            <a:grpSpLocks/>
          </p:cNvGrpSpPr>
          <p:nvPr/>
        </p:nvGrpSpPr>
        <p:grpSpPr bwMode="auto">
          <a:xfrm>
            <a:off x="5486400" y="4038600"/>
            <a:ext cx="1600200" cy="1981200"/>
            <a:chOff x="3456" y="2544"/>
            <a:chExt cx="1008" cy="1248"/>
          </a:xfrm>
        </p:grpSpPr>
        <p:grpSp>
          <p:nvGrpSpPr>
            <p:cNvPr id="31807" name="Group 63"/>
            <p:cNvGrpSpPr>
              <a:grpSpLocks/>
            </p:cNvGrpSpPr>
            <p:nvPr/>
          </p:nvGrpSpPr>
          <p:grpSpPr bwMode="auto">
            <a:xfrm>
              <a:off x="3456" y="2544"/>
              <a:ext cx="672" cy="1248"/>
              <a:chOff x="2160" y="2544"/>
              <a:chExt cx="672" cy="1248"/>
            </a:xfrm>
          </p:grpSpPr>
          <p:sp>
            <p:nvSpPr>
              <p:cNvPr id="31777" name="Freeform 33"/>
              <p:cNvSpPr>
                <a:spLocks/>
              </p:cNvSpPr>
              <p:nvPr/>
            </p:nvSpPr>
            <p:spPr bwMode="auto">
              <a:xfrm rot="-2551372">
                <a:off x="2160" y="3120"/>
                <a:ext cx="336" cy="384"/>
              </a:xfrm>
              <a:custGeom>
                <a:avLst/>
                <a:gdLst>
                  <a:gd name="T0" fmla="*/ 0 w 288"/>
                  <a:gd name="T1" fmla="*/ 288 h 288"/>
                  <a:gd name="T2" fmla="*/ 0 w 288"/>
                  <a:gd name="T3" fmla="*/ 0 h 288"/>
                  <a:gd name="T4" fmla="*/ 288 w 288"/>
                  <a:gd name="T5" fmla="*/ 0 h 288"/>
                  <a:gd name="T6" fmla="*/ 288 w 288"/>
                  <a:gd name="T7" fmla="*/ 288 h 288"/>
                  <a:gd name="T8" fmla="*/ 0 w 288"/>
                  <a:gd name="T9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" h="288">
                    <a:moveTo>
                      <a:pt x="0" y="288"/>
                    </a:moveTo>
                    <a:lnTo>
                      <a:pt x="0" y="0"/>
                    </a:lnTo>
                    <a:lnTo>
                      <a:pt x="288" y="0"/>
                    </a:lnTo>
                    <a:lnTo>
                      <a:pt x="288" y="288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6" name="Arc 52"/>
              <p:cNvSpPr>
                <a:spLocks/>
              </p:cNvSpPr>
              <p:nvPr/>
            </p:nvSpPr>
            <p:spPr bwMode="auto">
              <a:xfrm flipV="1">
                <a:off x="2688" y="3600"/>
                <a:ext cx="144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99CC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7" name="Arc 53"/>
              <p:cNvSpPr>
                <a:spLocks/>
              </p:cNvSpPr>
              <p:nvPr/>
            </p:nvSpPr>
            <p:spPr bwMode="auto">
              <a:xfrm>
                <a:off x="2448" y="2544"/>
                <a:ext cx="288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99CC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08" name="Line 64"/>
            <p:cNvSpPr>
              <a:spLocks noChangeShapeType="1"/>
            </p:cNvSpPr>
            <p:nvPr/>
          </p:nvSpPr>
          <p:spPr bwMode="auto">
            <a:xfrm>
              <a:off x="3600" y="3552"/>
              <a:ext cx="864" cy="0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9" name="Line 65"/>
            <p:cNvSpPr>
              <a:spLocks noChangeShapeType="1"/>
            </p:cNvSpPr>
            <p:nvPr/>
          </p:nvSpPr>
          <p:spPr bwMode="auto">
            <a:xfrm flipV="1">
              <a:off x="3600" y="2592"/>
              <a:ext cx="0" cy="960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42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1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 autoUpdateAnimBg="0"/>
      <p:bldP spid="317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two-dimensional </a:t>
            </a:r>
            <a:r>
              <a:rPr lang="en-US" dirty="0" smtClean="0"/>
              <a:t>transformation can be represented as: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75" y="2482762"/>
            <a:ext cx="4829849" cy="1257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650" y="4055385"/>
                <a:ext cx="4516365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sz="2000" dirty="0" smtClean="0"/>
                  <a:t>= Multiplicative rotation-scaling term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55385"/>
                <a:ext cx="4516365" cy="332463"/>
              </a:xfrm>
              <a:prstGeom prst="rect">
                <a:avLst/>
              </a:prstGeom>
              <a:blipFill rotWithShape="0">
                <a:blip r:embed="rId3"/>
                <a:stretch>
                  <a:fillRect l="-1350" t="-23636" r="-2834" b="-3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8650" y="4722048"/>
                <a:ext cx="8337550" cy="9475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𝑡𝑟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 smtClean="0"/>
                  <a:t>= </a:t>
                </a:r>
                <a:r>
                  <a:rPr lang="en-GB" sz="2000" dirty="0"/>
                  <a:t>translational terms, containing combinations of </a:t>
                </a:r>
                <a:r>
                  <a:rPr lang="en-GB" sz="2000" b="1" i="1" dirty="0"/>
                  <a:t>translation distances</a:t>
                </a:r>
                <a:r>
                  <a:rPr lang="en-GB" sz="2000" dirty="0"/>
                  <a:t>, </a:t>
                </a:r>
                <a:r>
                  <a:rPr lang="en-GB" sz="2000" b="1" i="1" dirty="0"/>
                  <a:t>pivot-point and fixed-point coordinates, rotation angles, </a:t>
                </a:r>
                <a:r>
                  <a:rPr lang="en-GB" sz="2000" dirty="0"/>
                  <a:t>and</a:t>
                </a:r>
                <a:r>
                  <a:rPr lang="en-GB" sz="2000" b="1" i="1" dirty="0"/>
                  <a:t> scaling parameters.</a:t>
                </a:r>
                <a:endParaRPr lang="en-US" sz="2000" b="1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22048"/>
                <a:ext cx="8337550" cy="947503"/>
              </a:xfrm>
              <a:prstGeom prst="rect">
                <a:avLst/>
              </a:prstGeom>
              <a:blipFill rotWithShape="0">
                <a:blip r:embed="rId4"/>
                <a:stretch>
                  <a:fillRect l="-1827" t="-8387" b="-1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6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" y="2259373"/>
            <a:ext cx="7155405" cy="166107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84584" y="4055385"/>
            <a:ext cx="8043010" cy="940739"/>
            <a:chOff x="284584" y="3920449"/>
            <a:chExt cx="8043010" cy="940739"/>
          </a:xfrm>
        </p:grpSpPr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406" y="4372655"/>
              <a:ext cx="7511188" cy="48853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84584" y="3920449"/>
              <a:ext cx="1436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 practice:</a:t>
              </a:r>
              <a:endParaRPr lang="en-US" sz="20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3708" y="5197504"/>
            <a:ext cx="7322144" cy="716513"/>
            <a:chOff x="243708" y="5197504"/>
            <a:chExt cx="7322144" cy="716513"/>
          </a:xfrm>
        </p:grpSpPr>
        <p:sp>
          <p:nvSpPr>
            <p:cNvPr id="11" name="TextBox 10"/>
            <p:cNvSpPr txBox="1"/>
            <p:nvPr/>
          </p:nvSpPr>
          <p:spPr>
            <a:xfrm>
              <a:off x="243708" y="5197504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E.g. Rotation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993108" y="5606240"/>
                  <a:ext cx="22630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𝑥𝑐𝑜𝑠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𝑦𝑆𝑖𝑛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108" y="5606240"/>
                  <a:ext cx="226305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78" r="-2965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580591" y="5606240"/>
                  <a:ext cx="298526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𝑥𝑆𝑖𝑛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𝑦𝐶𝑜𝑠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0591" y="5606240"/>
                  <a:ext cx="2985261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/>
          <p:cNvSpPr txBox="1"/>
          <p:nvPr/>
        </p:nvSpPr>
        <p:spPr>
          <a:xfrm>
            <a:off x="2896035" y="6111844"/>
            <a:ext cx="299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Can we approximate??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1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2D- Rigid body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the transformation involves only rotation and translation, i.e.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14" y="2446267"/>
            <a:ext cx="1762371" cy="10002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8484" y="3581468"/>
            <a:ext cx="81739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Angles </a:t>
            </a:r>
            <a:r>
              <a:rPr lang="en-GB" sz="2000" dirty="0"/>
              <a:t>and distances between coordinate positions are </a:t>
            </a:r>
            <a:r>
              <a:rPr lang="en-GB" sz="2000" dirty="0" smtClean="0"/>
              <a:t>unchanged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628650" y="2446267"/>
            <a:ext cx="4044950" cy="677933"/>
            <a:chOff x="628650" y="2446267"/>
            <a:chExt cx="4044950" cy="677933"/>
          </a:xfrm>
        </p:grpSpPr>
        <p:sp>
          <p:nvSpPr>
            <p:cNvPr id="8" name="Rectangle 7"/>
            <p:cNvSpPr/>
            <p:nvPr/>
          </p:nvSpPr>
          <p:spPr>
            <a:xfrm>
              <a:off x="3644900" y="2446267"/>
              <a:ext cx="1028700" cy="6779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8650" y="2564367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/>
                <a:t>Orthonormal matrix</a:t>
              </a:r>
              <a:endParaRPr lang="en-US" b="1" i="1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67752" y="2749033"/>
              <a:ext cx="677148" cy="362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28650" y="4321022"/>
                <a:ext cx="8173915" cy="446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dirty="0" smtClean="0"/>
                  <a:t>The two vector sets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b="1" i="1" dirty="0"/>
                  <a:t>orthonormal vector set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21022"/>
                <a:ext cx="8173915" cy="446404"/>
              </a:xfrm>
              <a:prstGeom prst="rect">
                <a:avLst/>
              </a:prstGeom>
              <a:blipFill rotWithShape="0">
                <a:blip r:embed="rId3"/>
                <a:stretch>
                  <a:fillRect l="-746" t="-4110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28650" y="510687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0000FF"/>
                </a:solidFill>
              </a:rPr>
              <a:t>How to use this property?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2D Graphics</a:t>
            </a:r>
          </a:p>
          <a:p>
            <a:endParaRPr lang="en-US" dirty="0"/>
          </a:p>
          <a:p>
            <a:r>
              <a:rPr lang="en-US" dirty="0" smtClean="0"/>
              <a:t> Coordinate systems</a:t>
            </a:r>
          </a:p>
          <a:p>
            <a:endParaRPr lang="en-US" dirty="0"/>
          </a:p>
          <a:p>
            <a:r>
              <a:rPr lang="en-US" dirty="0" smtClean="0"/>
              <a:t> 2D Transformations</a:t>
            </a:r>
          </a:p>
          <a:p>
            <a:endParaRPr lang="en-US" dirty="0"/>
          </a:p>
          <a:p>
            <a:pPr lvl="1"/>
            <a:r>
              <a:rPr lang="en-US" dirty="0" smtClean="0"/>
              <a:t> Translation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Scaling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Rotation</a:t>
            </a:r>
          </a:p>
          <a:p>
            <a:pPr lvl="1"/>
            <a:endParaRPr lang="en-US" dirty="0"/>
          </a:p>
          <a:p>
            <a:r>
              <a:rPr lang="en-US" dirty="0" smtClean="0"/>
              <a:t> Combining Transformations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19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</a:t>
            </a:r>
            <a:r>
              <a:rPr lang="en-US" dirty="0" smtClean="0"/>
              <a:t>2D Rotation </a:t>
            </a:r>
            <a:r>
              <a:rPr lang="en-US" dirty="0"/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72450" cy="4351338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Constructing </a:t>
            </a:r>
            <a:r>
              <a:rPr lang="en-GB" dirty="0"/>
              <a:t>the matrix when we know the final orientation of an </a:t>
            </a:r>
            <a:r>
              <a:rPr lang="en-GB" dirty="0" smtClean="0"/>
              <a:t>object</a:t>
            </a:r>
          </a:p>
          <a:p>
            <a:endParaRPr lang="en-GB" dirty="0"/>
          </a:p>
          <a:p>
            <a:r>
              <a:rPr lang="en-GB" dirty="0"/>
              <a:t> R</a:t>
            </a:r>
            <a:r>
              <a:rPr lang="en-GB" dirty="0" smtClean="0"/>
              <a:t>ather </a:t>
            </a:r>
            <a:r>
              <a:rPr lang="en-GB" dirty="0"/>
              <a:t>than the amount of angular rotation necessary to put the object into that </a:t>
            </a:r>
            <a:r>
              <a:rPr lang="en-GB" dirty="0" smtClean="0"/>
              <a:t>position</a:t>
            </a:r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07" y="3639463"/>
            <a:ext cx="6063185" cy="267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about a line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2" y="1893889"/>
            <a:ext cx="4086795" cy="435353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51" y="1386113"/>
            <a:ext cx="2314898" cy="188621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80" y="3226364"/>
            <a:ext cx="2257740" cy="213389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81" y="4940050"/>
            <a:ext cx="2286319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A transformation that distorts the shape of an </a:t>
            </a:r>
            <a:r>
              <a:rPr lang="en-GB" dirty="0" smtClean="0"/>
              <a:t>object</a:t>
            </a:r>
          </a:p>
          <a:p>
            <a:endParaRPr lang="en-GB" dirty="0"/>
          </a:p>
          <a:p>
            <a:r>
              <a:rPr lang="en-GB" dirty="0"/>
              <a:t> An x-direction shear relative to the x </a:t>
            </a:r>
            <a:r>
              <a:rPr lang="en-GB" dirty="0" smtClean="0"/>
              <a:t>axis</a:t>
            </a:r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62" y="2390715"/>
            <a:ext cx="1257475" cy="85737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501332" y="3813175"/>
            <a:ext cx="6344535" cy="2029108"/>
            <a:chOff x="1501332" y="3813175"/>
            <a:chExt cx="6344535" cy="2029108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332" y="3813175"/>
              <a:ext cx="6344535" cy="20291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ight Arrow 5"/>
                <p:cNvSpPr/>
                <p:nvPr/>
              </p:nvSpPr>
              <p:spPr>
                <a:xfrm>
                  <a:off x="3670300" y="4598112"/>
                  <a:ext cx="1244600" cy="697788"/>
                </a:xfrm>
                <a:prstGeom prst="rightArrow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ight Arrow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300" y="4598112"/>
                  <a:ext cx="1244600" cy="697788"/>
                </a:xfrm>
                <a:prstGeom prst="rightArrow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09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Shear w.r.to a reference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84" y="1690689"/>
            <a:ext cx="6668431" cy="25721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2100" y="1435100"/>
            <a:ext cx="4152900" cy="322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600" y="4731823"/>
            <a:ext cx="6286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x-direction shears relative to other reference lines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416050" y="5486855"/>
            <a:ext cx="4420216" cy="857370"/>
            <a:chOff x="1416050" y="5486855"/>
            <a:chExt cx="4420216" cy="857370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4263" y="5486855"/>
              <a:ext cx="2172003" cy="85737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416050" y="5730874"/>
              <a:ext cx="24638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 smtClean="0"/>
                <a:t>Composite matrix: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0287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Coordinate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Converting from one 2D Cartesian frame to the other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13" y="2686628"/>
            <a:ext cx="4115374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Coordinate Transformation (1)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0" y="2225439"/>
            <a:ext cx="4182059" cy="337232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29" y="1690689"/>
            <a:ext cx="429637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7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Coordinate Transformation (2)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0" y="2225439"/>
            <a:ext cx="4182059" cy="3372321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29" y="1690689"/>
            <a:ext cx="4296375" cy="138131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43" y="3244756"/>
            <a:ext cx="428684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9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Coordinate </a:t>
            </a:r>
            <a:r>
              <a:rPr lang="en-US" dirty="0" smtClean="0"/>
              <a:t>Transformation: Alternative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22" y="2085718"/>
            <a:ext cx="6134956" cy="3677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8788" y="5957855"/>
            <a:ext cx="4966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Is the idea of unit vector going to help?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7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 in OpenGL? Translate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2431"/>
            <a:ext cx="8085044" cy="49656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wcPt2D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9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point class</a:t>
            </a:r>
            <a:endParaRPr lang="en-US" sz="19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x, y;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translatePolygon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wcPt2D * verts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GLint</a:t>
            </a:r>
            <a:r>
              <a:rPr lang="en-US" sz="19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nVerts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sz="1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sz="19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marL="342900" lvl="1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(k = 0; k &lt;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nVerts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 marL="685800" lvl="2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verts [k].x = verts [k].x + 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2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verts [k].y = verts [k].y + ty;</a:t>
            </a:r>
          </a:p>
          <a:p>
            <a:pPr marL="342900" lvl="1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0">
              <a:buNone/>
            </a:pP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glBegin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(GL_POLYGON);</a:t>
            </a:r>
          </a:p>
          <a:p>
            <a:pPr marL="342900" lvl="1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(k = 0; k &lt;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nVerts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k++)</a:t>
            </a:r>
          </a:p>
          <a:p>
            <a:pPr marL="342900" lvl="1" indent="0"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glVertex2f 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(verts [k].x, verts [k].y);</a:t>
            </a:r>
          </a:p>
          <a:p>
            <a:pPr marL="342900" lvl="1" indent="0">
              <a:buNone/>
            </a:pP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glEnd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);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7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152804"/>
            <a:ext cx="7886700" cy="1325563"/>
          </a:xfrm>
        </p:spPr>
        <p:txBody>
          <a:bodyPr/>
          <a:lstStyle/>
          <a:p>
            <a:r>
              <a:rPr lang="en-US" dirty="0" smtClean="0"/>
              <a:t>How to do it in OpenGL? Rotate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1478367"/>
            <a:ext cx="8713694" cy="5379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rotatePolygon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(wcPt2D * verts,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nVerts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wcPt2D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pivPt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GLdouble</a:t>
            </a:r>
            <a:r>
              <a:rPr lang="en-US" sz="19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wcPt2D *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vertsRot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marL="342900" lvl="1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(k = 0; k &lt;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nVerts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 marL="685800" lvl="2" indent="0">
              <a:buNone/>
            </a:pPr>
            <a:r>
              <a:rPr lang="en-US" sz="19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vertsRot</a:t>
            </a:r>
            <a:r>
              <a:rPr lang="en-US" sz="19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[k].x = </a:t>
            </a:r>
            <a:r>
              <a:rPr lang="en-US" sz="19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pivPt.x</a:t>
            </a:r>
            <a:r>
              <a:rPr lang="en-US" sz="19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(verts [k].x - </a:t>
            </a:r>
            <a:r>
              <a:rPr lang="en-US" sz="19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pivPt.x</a:t>
            </a:r>
            <a:r>
              <a:rPr lang="en-US" sz="19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cos (theta</a:t>
            </a:r>
            <a:r>
              <a:rPr lang="en-US" sz="19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9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(verts [k].y - </a:t>
            </a:r>
            <a:r>
              <a:rPr lang="en-US" sz="1900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pivPt.y</a:t>
            </a:r>
            <a:r>
              <a:rPr lang="en-US" sz="1900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sin (theta);</a:t>
            </a:r>
          </a:p>
          <a:p>
            <a:pPr marL="685800" lvl="2" indent="0">
              <a:buNone/>
            </a:pP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US" sz="19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vertsRot</a:t>
            </a:r>
            <a:r>
              <a:rPr lang="en-US" sz="19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[k].y = </a:t>
            </a:r>
            <a:r>
              <a:rPr lang="en-US" sz="19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pivPt.y</a:t>
            </a:r>
            <a:r>
              <a:rPr lang="en-US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(verts [k].x - </a:t>
            </a:r>
            <a:r>
              <a:rPr lang="en-US" sz="19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pivPt.x</a:t>
            </a:r>
            <a:r>
              <a:rPr lang="en-US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sin (theta</a:t>
            </a:r>
            <a:r>
              <a:rPr lang="en-US" sz="19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(verts [k].y - </a:t>
            </a:r>
            <a:r>
              <a:rPr lang="en-US" sz="19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pivPt.y</a:t>
            </a:r>
            <a:r>
              <a:rPr lang="en-US" sz="19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cos (theta</a:t>
            </a:r>
            <a:r>
              <a:rPr lang="en-US" sz="19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52425" lvl="2" indent="0"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glBegin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{GL_POLYGON};</a:t>
            </a:r>
          </a:p>
          <a:p>
            <a:pPr marL="342900" lvl="1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(k = 0; k &lt;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nVerts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k++)</a:t>
            </a:r>
          </a:p>
          <a:p>
            <a:pPr marL="342900" lvl="1" indent="0">
              <a:buNone/>
            </a:pP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glVertex2f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vertsRot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[k].x,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vertsRot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[k].y);</a:t>
            </a:r>
          </a:p>
          <a:p>
            <a:pPr marL="342900" lvl="1" indent="0">
              <a:buNone/>
            </a:pP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glEnd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);</a:t>
            </a:r>
          </a:p>
          <a:p>
            <a:pPr marL="0" indent="0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5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completing this lecture students will be able to</a:t>
            </a:r>
          </a:p>
          <a:p>
            <a:endParaRPr lang="en-US" dirty="0"/>
          </a:p>
          <a:p>
            <a:pPr lvl="1"/>
            <a:r>
              <a:rPr lang="en-US" dirty="0" smtClean="0"/>
              <a:t> Perform composite transformations in 2D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Solve mathematical problems on generalized 2D transform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Transform object coordinate to Cartesian coordinate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Write program in OpenGL to perform 2D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94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using OpenGL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2624"/>
            <a:ext cx="9442450" cy="4765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scalePolygon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(wcPt2D * verts,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nVerts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wcPt2D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fixedPt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wcPt2D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vertsNew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k;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(k = 0; k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nVerts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 marL="685800" lvl="2" indent="0">
              <a:buNone/>
            </a:pPr>
            <a:r>
              <a:rPr lang="en-US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vertsNew</a:t>
            </a:r>
            <a:r>
              <a:rPr lang="en-US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[k].x = verts [k].x * </a:t>
            </a:r>
            <a:r>
              <a:rPr lang="en-US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fixedPt.x</a:t>
            </a:r>
            <a:r>
              <a:rPr lang="en-US" b="1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(1 - </a:t>
            </a:r>
            <a:r>
              <a:rPr lang="en-US" b="1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685800" lvl="2" indent="0">
              <a:buNone/>
            </a:pPr>
            <a:endParaRPr lang="en-US" b="1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2" indent="0">
              <a:buNone/>
            </a:pPr>
            <a:r>
              <a:rPr lang="en-US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vertsNew</a:t>
            </a:r>
            <a:r>
              <a:rPr lang="en-US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[k].y = verts [k].y * </a:t>
            </a:r>
            <a:r>
              <a:rPr lang="en-US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fixedPt.y</a:t>
            </a:r>
            <a:r>
              <a:rPr lang="en-US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(1 - </a:t>
            </a:r>
            <a:r>
              <a:rPr lang="en-US" b="1" i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</a:t>
            </a:r>
            <a:r>
              <a:rPr lang="en-US" b="1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glBegin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{GL_POLYGON};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(k = 0; k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nVerts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k++)</a:t>
            </a:r>
          </a:p>
          <a:p>
            <a:pPr marL="34290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glVertex2f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vertsNew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[k].x,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vertsNew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[k].y);</a:t>
            </a:r>
          </a:p>
          <a:p>
            <a:pPr marL="3429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 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88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OpenGL 2D transformations 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 dirty="0" smtClean="0"/>
              <a:t>Internally:</a:t>
            </a:r>
          </a:p>
          <a:p>
            <a:pPr>
              <a:lnSpc>
                <a:spcPct val="150000"/>
              </a:lnSpc>
            </a:pPr>
            <a:r>
              <a:rPr lang="nl-NL" altLang="nl-NL" dirty="0" smtClean="0"/>
              <a:t>Coordinates are four-element row vectors</a:t>
            </a:r>
          </a:p>
          <a:p>
            <a:pPr>
              <a:lnSpc>
                <a:spcPct val="150000"/>
              </a:lnSpc>
            </a:pPr>
            <a:r>
              <a:rPr lang="nl-NL" altLang="nl-NL" dirty="0" smtClean="0"/>
              <a:t>Transformations are 4</a:t>
            </a:r>
            <a:r>
              <a:rPr lang="nl-NL" altLang="nl-NL" dirty="0" smtClean="0">
                <a:sym typeface="Symbol" panose="05050102010706020507" pitchFamily="18" charset="2"/>
              </a:rPr>
              <a:t>4 matrices</a:t>
            </a:r>
          </a:p>
          <a:p>
            <a:pPr>
              <a:buFontTx/>
              <a:buNone/>
            </a:pPr>
            <a:endParaRPr lang="nl-NL" altLang="nl-NL" dirty="0" smtClean="0"/>
          </a:p>
          <a:p>
            <a:pPr>
              <a:buFontTx/>
              <a:buNone/>
            </a:pPr>
            <a:r>
              <a:rPr lang="nl-NL" altLang="nl-NL" dirty="0" smtClean="0"/>
              <a:t>2D trafo’s: Ignore </a:t>
            </a:r>
            <a:r>
              <a:rPr lang="nl-NL" altLang="nl-NL" i="1" dirty="0" smtClean="0"/>
              <a:t>z</a:t>
            </a:r>
            <a:r>
              <a:rPr lang="nl-NL" altLang="nl-NL" dirty="0" smtClean="0"/>
              <a:t>-coordinates, set </a:t>
            </a:r>
            <a:r>
              <a:rPr lang="nl-NL" altLang="nl-NL" i="1" dirty="0" smtClean="0"/>
              <a:t>z = </a:t>
            </a:r>
            <a:r>
              <a:rPr lang="nl-NL" altLang="nl-NL" dirty="0" smtClean="0"/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4713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OpenGL 2D transformations 2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nl-NL" altLang="nl-NL" sz="2800" smtClean="0">
                <a:sym typeface="Symbol" panose="05050102010706020507" pitchFamily="18" charset="2"/>
              </a:rPr>
              <a:t>OpenGL maintains two matrices:</a:t>
            </a:r>
          </a:p>
          <a:p>
            <a:r>
              <a:rPr lang="nl-NL" altLang="nl-NL" sz="2000" b="1" smtClean="0">
                <a:latin typeface="Courier New" panose="02070309020205020404" pitchFamily="49" charset="0"/>
                <a:sym typeface="Symbol" panose="05050102010706020507" pitchFamily="18" charset="2"/>
              </a:rPr>
              <a:t>GL_PROJECTION </a:t>
            </a:r>
          </a:p>
          <a:p>
            <a:r>
              <a:rPr lang="nl-NL" altLang="nl-NL" sz="2000" b="1" smtClean="0">
                <a:latin typeface="Courier New" panose="02070309020205020404" pitchFamily="49" charset="0"/>
                <a:sym typeface="Symbol" panose="05050102010706020507" pitchFamily="18" charset="2"/>
              </a:rPr>
              <a:t>GL_MODELVIEW</a:t>
            </a:r>
          </a:p>
          <a:p>
            <a:endParaRPr lang="nl-NL" altLang="nl-NL" sz="2000" b="1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nl-NL" altLang="nl-NL" sz="2800" smtClean="0"/>
              <a:t>Transformations are applied to the current matrix, to be selected with:</a:t>
            </a:r>
          </a:p>
          <a:p>
            <a:r>
              <a:rPr lang="nl-NL" altLang="nl-NL" sz="2000" b="1" smtClean="0">
                <a:latin typeface="Courier New" panose="02070309020205020404" pitchFamily="49" charset="0"/>
              </a:rPr>
              <a:t>glMatrixMode(GL_PROJECTION) </a:t>
            </a:r>
            <a:r>
              <a:rPr lang="nl-NL" altLang="nl-NL" sz="2800" smtClean="0"/>
              <a:t>or</a:t>
            </a:r>
          </a:p>
          <a:p>
            <a:r>
              <a:rPr lang="nl-NL" altLang="nl-NL" sz="2000" b="1" smtClean="0">
                <a:latin typeface="Courier New" panose="02070309020205020404" pitchFamily="49" charset="0"/>
              </a:rPr>
              <a:t>glMatrixMode(GL_MODELVIEW)</a:t>
            </a:r>
          </a:p>
        </p:txBody>
      </p:sp>
    </p:spTree>
    <p:extLst>
      <p:ext uri="{BB962C8B-B14F-4D97-AF65-F5344CB8AC3E}">
        <p14:creationId xmlns:p14="http://schemas.microsoft.com/office/powerpoint/2010/main" val="17390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OpenGL 2D transformations 3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4173538" cy="4471988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nl-NL" altLang="nl-NL" sz="2400" smtClean="0">
                <a:sym typeface="Symbol" panose="05050102010706020507" pitchFamily="18" charset="2"/>
              </a:rPr>
              <a:t>Initializing the matrix to </a:t>
            </a:r>
            <a:r>
              <a:rPr lang="nl-NL" altLang="nl-NL" sz="2400" b="1" smtClean="0">
                <a:sym typeface="Symbol" panose="05050102010706020507" pitchFamily="18" charset="2"/>
              </a:rPr>
              <a:t>I</a:t>
            </a:r>
            <a:r>
              <a:rPr lang="nl-NL" altLang="nl-NL" sz="2400" smtClean="0">
                <a:sym typeface="Symbol" panose="05050102010706020507" pitchFamily="18" charset="2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nl-NL" altLang="nl-NL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glLoadIdentity();</a:t>
            </a:r>
          </a:p>
          <a:p>
            <a:pPr>
              <a:lnSpc>
                <a:spcPct val="90000"/>
              </a:lnSpc>
            </a:pPr>
            <a:endParaRPr lang="nl-NL" altLang="nl-NL" sz="1800" b="1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400" smtClean="0">
                <a:sym typeface="Symbol" panose="05050102010706020507" pitchFamily="18" charset="2"/>
              </a:rPr>
              <a:t>Replace the matrix with </a:t>
            </a:r>
            <a:r>
              <a:rPr lang="nl-NL" altLang="nl-NL" sz="2400" b="1" smtClean="0">
                <a:sym typeface="Symbol" panose="05050102010706020507" pitchFamily="18" charset="2"/>
              </a:rPr>
              <a:t>M</a:t>
            </a:r>
            <a:r>
              <a:rPr lang="nl-NL" altLang="nl-NL" sz="2400" smtClean="0">
                <a:sym typeface="Symbol" panose="05050102010706020507" pitchFamily="18" charset="2"/>
              </a:rPr>
              <a:t>:</a:t>
            </a:r>
            <a:endParaRPr lang="nl-NL" altLang="nl-NL" sz="1800" b="1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nl-NL" altLang="nl-NL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GLfloat M[16]; fill(M);</a:t>
            </a:r>
          </a:p>
          <a:p>
            <a:pPr>
              <a:lnSpc>
                <a:spcPct val="90000"/>
              </a:lnSpc>
            </a:pPr>
            <a:r>
              <a:rPr lang="nl-NL" altLang="nl-NL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glLoadMatrix*(M);</a:t>
            </a:r>
          </a:p>
          <a:p>
            <a:pPr>
              <a:lnSpc>
                <a:spcPct val="90000"/>
              </a:lnSpc>
            </a:pPr>
            <a:endParaRPr lang="nl-NL" altLang="nl-NL" sz="1800" b="1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400" smtClean="0"/>
              <a:t>Matrices are specified in </a:t>
            </a:r>
            <a:r>
              <a:rPr lang="nl-NL" altLang="nl-NL" sz="2400" i="1" smtClean="0"/>
              <a:t>column-major </a:t>
            </a:r>
            <a:r>
              <a:rPr lang="nl-NL" altLang="nl-NL" sz="2400" smtClean="0"/>
              <a:t>order: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4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400" smtClean="0"/>
              <a:t>Multiply current matrix with </a:t>
            </a:r>
            <a:r>
              <a:rPr lang="nl-NL" altLang="nl-NL" sz="2400" b="1" smtClean="0"/>
              <a:t>M</a:t>
            </a:r>
            <a:r>
              <a:rPr lang="nl-NL" altLang="nl-NL" sz="2400" smtClean="0"/>
              <a:t>:</a:t>
            </a:r>
          </a:p>
          <a:p>
            <a:pPr>
              <a:lnSpc>
                <a:spcPct val="90000"/>
              </a:lnSpc>
            </a:pPr>
            <a:r>
              <a:rPr lang="nl-NL" altLang="nl-NL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glMultMatrix*(M);</a:t>
            </a:r>
            <a:endParaRPr lang="nl-NL" altLang="nl-NL" sz="2400" smtClean="0"/>
          </a:p>
          <a:p>
            <a:pPr>
              <a:lnSpc>
                <a:spcPct val="90000"/>
              </a:lnSpc>
              <a:buFontTx/>
              <a:buNone/>
            </a:pPr>
            <a:endParaRPr lang="nl-NL" altLang="nl-NL" sz="1800" b="1" smtClean="0">
              <a:latin typeface="Courier New" panose="02070309020205020404" pitchFamily="49" charset="0"/>
            </a:endParaRPr>
          </a:p>
        </p:txBody>
      </p:sp>
      <p:graphicFrame>
        <p:nvGraphicFramePr>
          <p:cNvPr id="5530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0" y="3789363"/>
          <a:ext cx="3816350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2032000" imgH="850900" progId="Equation.3">
                  <p:embed/>
                </p:oleObj>
              </mc:Choice>
              <mc:Fallback>
                <p:oleObj name="Equation" r:id="rId3" imgW="20320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89363"/>
                        <a:ext cx="3816350" cy="159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OpenGL 2D transformations 4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558088" cy="4687888"/>
          </a:xfrm>
        </p:spPr>
        <p:txBody>
          <a:bodyPr/>
          <a:lstStyle/>
          <a:p>
            <a:pPr>
              <a:buFontTx/>
              <a:buNone/>
            </a:pPr>
            <a:r>
              <a:rPr lang="nl-NL" altLang="nl-NL" sz="2400" smtClean="0">
                <a:sym typeface="Symbol" panose="05050102010706020507" pitchFamily="18" charset="2"/>
              </a:rPr>
              <a:t>Basic transformation functions: generate matrix and post-multiply this with current matrix.</a:t>
            </a:r>
          </a:p>
          <a:p>
            <a:pPr>
              <a:buFontTx/>
              <a:buNone/>
            </a:pPr>
            <a:endParaRPr lang="nl-NL" altLang="nl-NL" sz="2400" smtClean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nl-NL" altLang="nl-NL" sz="2400" smtClean="0">
                <a:sym typeface="Symbol" panose="05050102010706020507" pitchFamily="18" charset="2"/>
              </a:rPr>
              <a:t>Translate over [tx, ty, tz]:</a:t>
            </a:r>
          </a:p>
          <a:p>
            <a:pPr>
              <a:buFontTx/>
              <a:buNone/>
            </a:pPr>
            <a:r>
              <a:rPr lang="nl-NL" altLang="nl-NL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	glTranslate*(tx, ty, tz);</a:t>
            </a:r>
          </a:p>
          <a:p>
            <a:endParaRPr lang="nl-NL" altLang="nl-NL" sz="1800" b="1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nl-NL" altLang="nl-NL" sz="2400" smtClean="0">
                <a:sym typeface="Symbol" panose="05050102010706020507" pitchFamily="18" charset="2"/>
              </a:rPr>
              <a:t>Rotate over theta degrees (!) around axis [vx, vy, vz]:</a:t>
            </a:r>
          </a:p>
          <a:p>
            <a:pPr>
              <a:buFontTx/>
              <a:buNone/>
            </a:pPr>
            <a:r>
              <a:rPr lang="nl-NL" altLang="nl-NL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	glRotate*(theta, vx, vy, vz);</a:t>
            </a:r>
          </a:p>
          <a:p>
            <a:pPr>
              <a:buFontTx/>
              <a:buNone/>
            </a:pPr>
            <a:endParaRPr lang="nl-NL" altLang="nl-NL" sz="1800" b="1" smtClean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nl-NL" altLang="nl-NL" sz="2400" smtClean="0">
                <a:sym typeface="Symbol" panose="05050102010706020507" pitchFamily="18" charset="2"/>
              </a:rPr>
              <a:t>Scale axes with factors sx, sy, sz:</a:t>
            </a:r>
          </a:p>
          <a:p>
            <a:pPr>
              <a:buFontTx/>
              <a:buNone/>
            </a:pPr>
            <a:r>
              <a:rPr lang="nl-NL" altLang="nl-NL" sz="1800" b="1" smtClean="0">
                <a:latin typeface="Courier New" panose="02070309020205020404" pitchFamily="49" charset="0"/>
                <a:sym typeface="Symbol" panose="05050102010706020507" pitchFamily="18" charset="2"/>
              </a:rPr>
              <a:t>	glScale*(sx, sy, sz);</a:t>
            </a:r>
          </a:p>
          <a:p>
            <a:endParaRPr lang="nl-NL" altLang="nl-NL" sz="1800" b="1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8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OpenGL 2D Transformations 5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78813" cy="411480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nl-NL" altLang="nl-NL" sz="2800" smtClean="0"/>
              <a:t>OpenGL maintains </a:t>
            </a:r>
            <a:r>
              <a:rPr lang="nl-NL" altLang="nl-NL" sz="2800" i="1" smtClean="0"/>
              <a:t>stacks </a:t>
            </a:r>
            <a:r>
              <a:rPr lang="nl-NL" altLang="nl-NL" sz="2800" smtClean="0"/>
              <a:t>of transformation matrices.</a:t>
            </a:r>
          </a:p>
          <a:p>
            <a:pPr>
              <a:buFontTx/>
              <a:buNone/>
            </a:pPr>
            <a:r>
              <a:rPr lang="nl-NL" altLang="nl-NL" sz="2800" smtClean="0"/>
              <a:t>Two operations:</a:t>
            </a:r>
          </a:p>
          <a:p>
            <a:r>
              <a:rPr lang="nl-NL" altLang="nl-NL" sz="2000" b="1" smtClean="0">
                <a:latin typeface="Courier New" panose="02070309020205020404" pitchFamily="49" charset="0"/>
              </a:rPr>
              <a:t>glPushMatrix():</a:t>
            </a:r>
          </a:p>
          <a:p>
            <a:pPr lvl="1">
              <a:buFontTx/>
              <a:buNone/>
            </a:pPr>
            <a:r>
              <a:rPr lang="nl-NL" altLang="nl-NL" sz="2400" smtClean="0"/>
              <a:t>Make copy of current matrix and put that on top of the stack;</a:t>
            </a:r>
          </a:p>
          <a:p>
            <a:r>
              <a:rPr lang="nl-NL" altLang="nl-NL" sz="2000" b="1" smtClean="0">
                <a:latin typeface="Courier New" panose="02070309020205020404" pitchFamily="49" charset="0"/>
              </a:rPr>
              <a:t>glPopMatrix():</a:t>
            </a:r>
          </a:p>
          <a:p>
            <a:pPr lvl="1">
              <a:buFontTx/>
              <a:buNone/>
            </a:pPr>
            <a:r>
              <a:rPr lang="nl-NL" altLang="nl-NL" sz="2400" smtClean="0"/>
              <a:t>Remove top element of the stack.</a:t>
            </a:r>
          </a:p>
          <a:p>
            <a:pPr>
              <a:buFontTx/>
              <a:buNone/>
            </a:pPr>
            <a:endParaRPr lang="nl-NL" altLang="nl-NL" sz="2800" smtClean="0"/>
          </a:p>
          <a:p>
            <a:pPr>
              <a:buFontTx/>
              <a:buNone/>
            </a:pPr>
            <a:r>
              <a:rPr lang="nl-NL" altLang="nl-NL" sz="2800" smtClean="0"/>
              <a:t>Handy for dealing with hierarchical models</a:t>
            </a:r>
          </a:p>
          <a:p>
            <a:pPr>
              <a:buFontTx/>
              <a:buNone/>
            </a:pPr>
            <a:r>
              <a:rPr lang="nl-NL" altLang="nl-NL" sz="2800" smtClean="0"/>
              <a:t>Handy for “undoing”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5445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713"/>
            <a:ext cx="7772400" cy="1143000"/>
          </a:xfrm>
        </p:spPr>
        <p:txBody>
          <a:bodyPr/>
          <a:lstStyle/>
          <a:p>
            <a:r>
              <a:rPr lang="nl-NL" altLang="nl-NL" smtClean="0"/>
              <a:t>OpenGL 2D Transformations 6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dirty="0" smtClean="0"/>
              <a:t>Standard: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dirty="0" smtClean="0">
                <a:latin typeface="Courier New" panose="02070309020205020404" pitchFamily="49" charset="0"/>
              </a:rPr>
              <a:t>glRotate(10, 1, 2, 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dirty="0" smtClean="0">
                <a:latin typeface="Courier New" panose="02070309020205020404" pitchFamily="49" charset="0"/>
              </a:rPr>
              <a:t>glScale(2, 1, 0.5);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dirty="0" smtClean="0">
                <a:latin typeface="Courier New" panose="02070309020205020404" pitchFamily="49" charset="0"/>
              </a:rPr>
              <a:t>glTranslate(1, 2, 3);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dirty="0" smtClean="0">
                <a:latin typeface="Courier New" panose="02070309020205020404" pitchFamily="49" charset="0"/>
              </a:rPr>
              <a:t>glutWireCube(1);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 dirty="0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dirty="0" smtClean="0">
                <a:latin typeface="Courier New" panose="02070309020205020404" pitchFamily="49" charset="0"/>
              </a:rPr>
              <a:t>glTranslate(</a:t>
            </a:r>
            <a:r>
              <a:rPr lang="nl-NL" altLang="nl-NL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</a:t>
            </a:r>
            <a:r>
              <a:rPr lang="nl-NL" altLang="nl-NL" sz="2000" b="1" dirty="0" smtClean="0">
                <a:latin typeface="Courier New" panose="02070309020205020404" pitchFamily="49" charset="0"/>
              </a:rPr>
              <a:t>1, </a:t>
            </a:r>
            <a:r>
              <a:rPr lang="nl-NL" altLang="nl-NL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</a:t>
            </a:r>
            <a:r>
              <a:rPr lang="nl-NL" altLang="nl-NL" sz="2000" b="1" dirty="0" smtClean="0">
                <a:latin typeface="Courier New" panose="02070309020205020404" pitchFamily="49" charset="0"/>
              </a:rPr>
              <a:t>2, </a:t>
            </a:r>
            <a:r>
              <a:rPr lang="nl-NL" altLang="nl-NL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</a:t>
            </a:r>
            <a:r>
              <a:rPr lang="nl-NL" altLang="nl-NL" sz="2000" b="1" dirty="0" smtClean="0">
                <a:latin typeface="Courier New" panose="02070309020205020404" pitchFamily="49" charset="0"/>
              </a:rPr>
              <a:t>3);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dirty="0" smtClean="0">
                <a:latin typeface="Courier New" panose="02070309020205020404" pitchFamily="49" charset="0"/>
              </a:rPr>
              <a:t>glScale(0.5, 1, 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dirty="0" smtClean="0">
                <a:latin typeface="Courier New" panose="02070309020205020404" pitchFamily="49" charset="0"/>
              </a:rPr>
              <a:t>glRotate(</a:t>
            </a:r>
            <a:r>
              <a:rPr lang="nl-NL" altLang="nl-NL" sz="20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</a:t>
            </a:r>
            <a:r>
              <a:rPr lang="nl-NL" altLang="nl-NL" sz="2000" b="1" dirty="0" smtClean="0">
                <a:latin typeface="Courier New" panose="02070309020205020404" pitchFamily="49" charset="0"/>
              </a:rPr>
              <a:t>10, 1, 2, 0);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 dirty="0" smtClean="0">
              <a:latin typeface="Courier New" panose="02070309020205020404" pitchFamily="49" charset="0"/>
            </a:endParaRP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003800" y="1989138"/>
            <a:ext cx="38100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smtClean="0"/>
              <a:t>Using the stack: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anose="02070309020205020404" pitchFamily="49" charset="0"/>
              </a:rPr>
              <a:t>glPushMatrix();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anose="02070309020205020404" pitchFamily="49" charset="0"/>
              </a:rPr>
              <a:t>glRotate(10, 1, 2, 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anose="02070309020205020404" pitchFamily="49" charset="0"/>
              </a:rPr>
              <a:t>glScale(2, 1, 0.5);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anose="02070309020205020404" pitchFamily="49" charset="0"/>
              </a:rPr>
              <a:t>glTranslate(1, 2, 3);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anose="02070309020205020404" pitchFamily="49" charset="0"/>
              </a:rPr>
              <a:t>glutWireCube(1);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b="1" smtClean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NL" altLang="nl-NL" sz="2000" b="1" smtClean="0">
                <a:latin typeface="Courier New" panose="02070309020205020404" pitchFamily="49" charset="0"/>
              </a:rPr>
              <a:t>glPopMatrix();</a:t>
            </a:r>
          </a:p>
          <a:p>
            <a:pPr>
              <a:lnSpc>
                <a:spcPct val="90000"/>
              </a:lnSpc>
              <a:buFontTx/>
              <a:buNone/>
            </a:pPr>
            <a:endParaRPr lang="nl-NL" altLang="nl-NL" sz="2000" smtClean="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628650" y="4786312"/>
            <a:ext cx="3816350" cy="1223963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5000624" y="4534693"/>
            <a:ext cx="2560235" cy="487683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3635375" y="6165850"/>
            <a:ext cx="27305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nl-NL" altLang="nl-NL" sz="2400">
                <a:solidFill>
                  <a:srgbClr val="FF3300"/>
                </a:solidFill>
              </a:rPr>
              <a:t>Undo transformation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 flipV="1">
            <a:off x="2987675" y="5876925"/>
            <a:ext cx="576263" cy="358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 flipV="1">
            <a:off x="5724525" y="5589588"/>
            <a:ext cx="215900" cy="5746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6300788" y="5589588"/>
            <a:ext cx="26971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lang="nl-NL" altLang="nl-NL" sz="2400">
                <a:solidFill>
                  <a:srgbClr val="FF3300"/>
                </a:solidFill>
              </a:rPr>
              <a:t>Shorter, more robust</a:t>
            </a:r>
          </a:p>
        </p:txBody>
      </p:sp>
    </p:spTree>
    <p:extLst>
      <p:ext uri="{BB962C8B-B14F-4D97-AF65-F5344CB8AC3E}">
        <p14:creationId xmlns:p14="http://schemas.microsoft.com/office/powerpoint/2010/main" val="7166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nimBg="1"/>
      <p:bldP spid="51207" grpId="0" animBg="1"/>
      <p:bldP spid="51208" grpId="0"/>
      <p:bldP spid="51209" grpId="0" animBg="1"/>
      <p:bldP spid="51210" grpId="0" animBg="1"/>
      <p:bldP spid="512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important functions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21" y="1791922"/>
            <a:ext cx="7582958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Introduction to 3D Graphics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55046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latin typeface="+mn-lt"/>
                <a:ea typeface="+mj-ea"/>
                <a:cs typeface="Segoe UI" pitchFamily="34" charset="0"/>
              </a:rPr>
              <a:t>Combining transformations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1511490"/>
            <a:ext cx="7772400" cy="306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We have a general transformation of a point: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</a:rPr>
              <a:t>= </a:t>
            </a:r>
            <a:r>
              <a:rPr lang="en-US" altLang="en-US" sz="2000" b="1" dirty="0">
                <a:solidFill>
                  <a:srgbClr val="C00000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P </a:t>
            </a:r>
            <a:r>
              <a:rPr lang="en-US" altLang="en-US" sz="2000" b="1" dirty="0">
                <a:latin typeface="Arial" panose="020B0604020202020204" pitchFamily="34" charset="0"/>
              </a:rPr>
              <a:t>+ </a:t>
            </a:r>
            <a:r>
              <a:rPr lang="en-US" altLang="en-US" sz="2000" b="1" dirty="0">
                <a:solidFill>
                  <a:srgbClr val="C00000"/>
                </a:solidFill>
                <a:latin typeface="Arial" panose="020B0604020202020204" pitchFamily="34" charset="0"/>
              </a:rPr>
              <a:t>A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altLang="en-US" sz="2000" dirty="0">
              <a:solidFill>
                <a:srgbClr val="00FF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When we scale or rotate, we set </a:t>
            </a:r>
            <a:r>
              <a:rPr lang="en-US" altLang="en-US" sz="2000" b="1" dirty="0">
                <a:solidFill>
                  <a:srgbClr val="C00000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000" dirty="0">
                <a:latin typeface="Arial" panose="020B0604020202020204" pitchFamily="34" charset="0"/>
              </a:rPr>
              <a:t>, and </a:t>
            </a:r>
            <a:r>
              <a:rPr lang="en-US" altLang="en-US" sz="2000" b="1" dirty="0">
                <a:solidFill>
                  <a:srgbClr val="C00000"/>
                </a:solidFill>
                <a:latin typeface="Arial" panose="020B0604020202020204" pitchFamily="34" charset="0"/>
              </a:rPr>
              <a:t>A </a:t>
            </a:r>
            <a:r>
              <a:rPr lang="en-US" altLang="en-US" sz="2000" dirty="0">
                <a:latin typeface="Arial" panose="020B0604020202020204" pitchFamily="34" charset="0"/>
              </a:rPr>
              <a:t>is the additive identity.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When we translate, we set </a:t>
            </a:r>
            <a:r>
              <a:rPr lang="en-US" altLang="en-US" sz="2000" dirty="0">
                <a:solidFill>
                  <a:srgbClr val="00FF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000" dirty="0">
                <a:latin typeface="Arial" panose="020B0604020202020204" pitchFamily="34" charset="0"/>
              </a:rPr>
              <a:t>, and </a:t>
            </a:r>
            <a:r>
              <a:rPr lang="en-US" altLang="en-US" sz="2000" dirty="0">
                <a:solidFill>
                  <a:srgbClr val="00FF00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000" dirty="0">
                <a:latin typeface="Arial" panose="020B0604020202020204" pitchFamily="34" charset="0"/>
              </a:rPr>
              <a:t> is the multiplicative identity.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To combine multiple transformations, we must explicitly compute each transformed point.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5038299"/>
            <a:ext cx="82398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Is it possible to use the same matrix operation all the </a:t>
            </a:r>
            <a:r>
              <a:rPr lang="en-GB" sz="2000" dirty="0" smtClean="0"/>
              <a:t>time?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How </a:t>
            </a:r>
            <a:r>
              <a:rPr lang="en-GB" sz="2000" dirty="0"/>
              <a:t>to combine multiplication and addition into a single operation?</a:t>
            </a:r>
          </a:p>
        </p:txBody>
      </p:sp>
    </p:spTree>
    <p:extLst>
      <p:ext uri="{BB962C8B-B14F-4D97-AF65-F5344CB8AC3E}">
        <p14:creationId xmlns:p14="http://schemas.microsoft.com/office/powerpoint/2010/main" val="17443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dirty="0" smtClean="0"/>
              <a:t>Homogeneous coordinates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GB" altLang="nl-NL" dirty="0" smtClean="0"/>
              <a:t>Uniform representation of translation, rotation, scaling</a:t>
            </a:r>
          </a:p>
          <a:p>
            <a:pPr eaLnBrk="1" hangingPunct="1">
              <a:lnSpc>
                <a:spcPct val="200000"/>
              </a:lnSpc>
            </a:pPr>
            <a:r>
              <a:rPr lang="en-GB" altLang="nl-NL" dirty="0" smtClean="0"/>
              <a:t>Uniform representation of points and vectors</a:t>
            </a:r>
          </a:p>
          <a:p>
            <a:pPr eaLnBrk="1" hangingPunct="1">
              <a:lnSpc>
                <a:spcPct val="200000"/>
              </a:lnSpc>
            </a:pPr>
            <a:r>
              <a:rPr lang="en-GB" altLang="nl-NL" dirty="0" smtClean="0"/>
              <a:t>Compact representation of sequence of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127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dirty="0" smtClean="0"/>
              <a:t>Homogeneous coordinate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Add extra coordinate:</a:t>
            </a:r>
          </a:p>
          <a:p>
            <a:pPr eaLnBrk="1" hangingPunct="1">
              <a:buFontTx/>
              <a:buNone/>
            </a:pPr>
            <a:r>
              <a:rPr lang="en-GB" altLang="nl-NL" b="1" smtClean="0"/>
              <a:t>    P </a:t>
            </a:r>
            <a:r>
              <a:rPr lang="en-GB" altLang="nl-NL" smtClean="0"/>
              <a:t>= (</a:t>
            </a:r>
            <a:r>
              <a:rPr lang="en-GB" altLang="nl-NL" i="1" smtClean="0"/>
              <a:t>p</a:t>
            </a:r>
            <a:r>
              <a:rPr lang="en-GB" altLang="nl-NL" baseline="-25000" smtClean="0"/>
              <a:t>x </a:t>
            </a:r>
            <a:r>
              <a:rPr lang="en-GB" altLang="nl-NL" smtClean="0"/>
              <a:t>, </a:t>
            </a:r>
            <a:r>
              <a:rPr lang="en-GB" altLang="nl-NL" i="1" smtClean="0"/>
              <a:t>p</a:t>
            </a:r>
            <a:r>
              <a:rPr lang="en-GB" altLang="nl-NL" baseline="-25000" smtClean="0"/>
              <a:t>y </a:t>
            </a:r>
            <a:r>
              <a:rPr lang="en-GB" altLang="nl-NL" smtClean="0"/>
              <a:t>, </a:t>
            </a:r>
            <a:r>
              <a:rPr lang="en-GB" altLang="nl-NL" i="1" smtClean="0"/>
              <a:t>p</a:t>
            </a:r>
            <a:r>
              <a:rPr lang="en-GB" altLang="nl-NL" baseline="-25000" smtClean="0"/>
              <a:t>h</a:t>
            </a:r>
            <a:r>
              <a:rPr lang="en-GB" altLang="nl-NL" smtClean="0"/>
              <a:t>)   or</a:t>
            </a:r>
          </a:p>
          <a:p>
            <a:pPr eaLnBrk="1" hangingPunct="1">
              <a:buFontTx/>
              <a:buNone/>
            </a:pPr>
            <a:r>
              <a:rPr lang="en-GB" altLang="nl-NL" smtClean="0"/>
              <a:t>    </a:t>
            </a:r>
            <a:r>
              <a:rPr lang="en-GB" altLang="nl-NL" b="1" smtClean="0"/>
              <a:t>x</a:t>
            </a:r>
            <a:r>
              <a:rPr lang="en-GB" altLang="nl-NL" smtClean="0"/>
              <a:t> = (</a:t>
            </a:r>
            <a:r>
              <a:rPr lang="en-GB" altLang="nl-NL" i="1" smtClean="0"/>
              <a:t>x, y, h</a:t>
            </a:r>
            <a:r>
              <a:rPr lang="en-GB" altLang="nl-NL" smtClean="0"/>
              <a:t>)</a:t>
            </a:r>
          </a:p>
          <a:p>
            <a:pPr eaLnBrk="1" hangingPunct="1"/>
            <a:r>
              <a:rPr lang="en-GB" altLang="nl-NL" smtClean="0"/>
              <a:t>Cartesian coordinates: divide by </a:t>
            </a:r>
            <a:r>
              <a:rPr lang="en-US" altLang="nl-NL" i="1" smtClean="0"/>
              <a:t>h</a:t>
            </a:r>
            <a:endParaRPr lang="en-GB" altLang="nl-NL" i="1" smtClean="0"/>
          </a:p>
          <a:p>
            <a:pPr eaLnBrk="1" hangingPunct="1">
              <a:buFontTx/>
              <a:buNone/>
            </a:pPr>
            <a:r>
              <a:rPr lang="en-GB" altLang="nl-NL" smtClean="0"/>
              <a:t>    </a:t>
            </a:r>
            <a:r>
              <a:rPr lang="en-GB" altLang="nl-NL" b="1" smtClean="0"/>
              <a:t>x </a:t>
            </a:r>
            <a:r>
              <a:rPr lang="en-GB" altLang="nl-NL" smtClean="0"/>
              <a:t>= (</a:t>
            </a:r>
            <a:r>
              <a:rPr lang="en-GB" altLang="nl-NL" i="1" smtClean="0"/>
              <a:t>x/h</a:t>
            </a:r>
            <a:r>
              <a:rPr lang="en-GB" altLang="nl-NL" smtClean="0"/>
              <a:t>, </a:t>
            </a:r>
            <a:r>
              <a:rPr lang="en-GB" altLang="nl-NL" i="1" smtClean="0"/>
              <a:t>y/h</a:t>
            </a:r>
            <a:r>
              <a:rPr lang="en-GB" altLang="nl-NL" smtClean="0"/>
              <a:t>)</a:t>
            </a:r>
          </a:p>
          <a:p>
            <a:pPr eaLnBrk="1" hangingPunct="1"/>
            <a:r>
              <a:rPr lang="en-GB" altLang="nl-NL" smtClean="0"/>
              <a:t>Points: </a:t>
            </a:r>
            <a:r>
              <a:rPr lang="en-GB" altLang="nl-NL" i="1" smtClean="0"/>
              <a:t>h </a:t>
            </a:r>
            <a:r>
              <a:rPr lang="en-GB" altLang="nl-NL" smtClean="0"/>
              <a:t>= 1 (for the time being…), </a:t>
            </a:r>
          </a:p>
          <a:p>
            <a:pPr eaLnBrk="1" hangingPunct="1">
              <a:buFontTx/>
              <a:buNone/>
            </a:pPr>
            <a:r>
              <a:rPr lang="en-GB" altLang="nl-NL" smtClean="0"/>
              <a:t>    vectors: </a:t>
            </a:r>
            <a:r>
              <a:rPr lang="en-GB" altLang="nl-NL" i="1" smtClean="0"/>
              <a:t>h </a:t>
            </a:r>
            <a:r>
              <a:rPr lang="en-GB" altLang="nl-NL" smtClean="0"/>
              <a:t>= 0 </a:t>
            </a:r>
          </a:p>
          <a:p>
            <a:pPr eaLnBrk="1" hangingPunct="1"/>
            <a:endParaRPr lang="en-GB" altLang="nl-NL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801504" y="4378657"/>
            <a:ext cx="7246938" cy="2209800"/>
            <a:chOff x="1801504" y="4378657"/>
            <a:chExt cx="7246938" cy="22098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106304" y="5064457"/>
              <a:ext cx="19812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801504" y="5674057"/>
              <a:ext cx="2667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3020704" y="4759657"/>
              <a:ext cx="0" cy="1752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-5400000">
              <a:off x="6602104" y="4912057"/>
              <a:ext cx="1866900" cy="1485900"/>
            </a:xfrm>
            <a:prstGeom prst="parallelogram">
              <a:avLst>
                <a:gd name="adj" fmla="val 3141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6602104" y="4607257"/>
              <a:ext cx="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992504" y="5521657"/>
              <a:ext cx="190500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6068704" y="5216857"/>
              <a:ext cx="266700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7211704" y="5521657"/>
              <a:ext cx="228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7516504" y="5445457"/>
              <a:ext cx="228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6906904" y="5597857"/>
              <a:ext cx="228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7821304" y="5369257"/>
              <a:ext cx="228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868304" y="4378657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6297304" y="4378657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376429" y="5410532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7821304" y="5902657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x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8643629" y="4953332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w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5062229" y="5410532"/>
              <a:ext cx="5095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ym typeface="Wingdings" panose="05000000000000000000" pitchFamily="2" charset="2"/>
                </a:rPr>
                <a:t>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54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67436" y="1570134"/>
            <a:ext cx="8209128" cy="4972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We can always map back to the original 2D point by dividing by the last coordinate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(15, 6, 3) ---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 (5, 2).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(60, 40, 10) - ?</a:t>
            </a:r>
            <a:r>
              <a:rPr lang="en-US" altLang="en-US" sz="2000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altLang="en-US" sz="2000" dirty="0">
              <a:latin typeface="+mn-lt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Why do we use 1 for the last coordinate?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en-US" sz="2000" dirty="0">
              <a:latin typeface="+mn-lt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The fact that all the points along each line can be mapped back to the same point in 2D gives this coordinate system its name – </a:t>
            </a: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homogeneous coordinates.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altLang="en-US" sz="2000" dirty="0">
              <a:latin typeface="+mn-lt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en-US" altLang="en-US" sz="2000" dirty="0">
              <a:latin typeface="+mn-lt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altLang="en-US" sz="20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Homogeneous coordinate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Matrix Representation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r>
              <a:rPr lang="en-US" altLang="en-US" dirty="0"/>
              <a:t>Point in column-vector:	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A </a:t>
            </a:r>
            <a:r>
              <a:rPr lang="en-US" altLang="en-US" dirty="0"/>
              <a:t>point now has three coordinates. </a:t>
            </a:r>
            <a:endParaRPr lang="en-US" altLang="en-US" dirty="0" smtClean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So the </a:t>
            </a:r>
            <a:r>
              <a:rPr lang="en-US" altLang="en-US" dirty="0"/>
              <a:t>matrix is needs to be 3x3.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Translation</a:t>
            </a:r>
          </a:p>
          <a:p>
            <a:pPr>
              <a:buFontTx/>
              <a:buNone/>
            </a:pPr>
            <a:endParaRPr lang="en-US" altLang="en-US" sz="2400" b="1" dirty="0"/>
          </a:p>
          <a:p>
            <a:endParaRPr lang="en-US" altLang="en-US" dirty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320047" y="1531868"/>
            <a:ext cx="312906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C00000"/>
                </a:solidFill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C00000"/>
                </a:solidFill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2209800" y="1676400"/>
            <a:ext cx="533400" cy="11430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748218"/>
              </p:ext>
            </p:extLst>
          </p:nvPr>
        </p:nvGraphicFramePr>
        <p:xfrm>
          <a:off x="2968625" y="4533900"/>
          <a:ext cx="32067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3" imgW="1460160" imgH="711000" progId="Equation.3">
                  <p:embed/>
                </p:oleObj>
              </mc:Choice>
              <mc:Fallback>
                <p:oleObj name="Equation" r:id="rId3" imgW="1460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4533900"/>
                        <a:ext cx="32067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87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4495800"/>
          </a:xfrm>
        </p:spPr>
        <p:txBody>
          <a:bodyPr/>
          <a:lstStyle/>
          <a:p>
            <a:r>
              <a:rPr lang="en-US" altLang="en-US" sz="2400" b="1"/>
              <a:t>Rotation</a:t>
            </a:r>
          </a:p>
          <a:p>
            <a:endParaRPr lang="en-US" altLang="en-US" sz="2400" b="1"/>
          </a:p>
          <a:p>
            <a:endParaRPr lang="en-US" altLang="en-US" sz="2400" b="1"/>
          </a:p>
          <a:p>
            <a:endParaRPr lang="en-US" altLang="en-US" sz="2400" b="1"/>
          </a:p>
          <a:p>
            <a:endParaRPr lang="en-US" altLang="en-US" sz="2400" b="1"/>
          </a:p>
          <a:p>
            <a:endParaRPr lang="en-US" altLang="en-US" sz="2400" b="1"/>
          </a:p>
          <a:p>
            <a:r>
              <a:rPr lang="en-US" altLang="en-US" sz="2400" b="1"/>
              <a:t>Scaling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Matrix Representation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397125" y="1752600"/>
          <a:ext cx="435292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" imgW="1981080" imgH="711000" progId="Equation.3">
                  <p:embed/>
                </p:oleObj>
              </mc:Choice>
              <mc:Fallback>
                <p:oleObj name="Equation" r:id="rId3" imgW="1981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1752600"/>
                        <a:ext cx="435292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871788" y="4457700"/>
          <a:ext cx="33766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5" imgW="1536480" imgH="711000" progId="Equation.3">
                  <p:embed/>
                </p:oleObj>
              </mc:Choice>
              <mc:Fallback>
                <p:oleObj name="Equation" r:id="rId5" imgW="15364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4457700"/>
                        <a:ext cx="3376612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3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4867</TotalTime>
  <Words>1719</Words>
  <Application>Microsoft Office PowerPoint</Application>
  <PresentationFormat>On-screen Show (4:3)</PresentationFormat>
  <Paragraphs>525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Droid Sans</vt:lpstr>
      <vt:lpstr>Segoe UI</vt:lpstr>
      <vt:lpstr>Symbol</vt:lpstr>
      <vt:lpstr>Times New Roman</vt:lpstr>
      <vt:lpstr>Wingdings</vt:lpstr>
      <vt:lpstr>Wingdings 3</vt:lpstr>
      <vt:lpstr>Office Theme</vt:lpstr>
      <vt:lpstr>Equation</vt:lpstr>
      <vt:lpstr>CS552: Computer Graphics</vt:lpstr>
      <vt:lpstr>Recap</vt:lpstr>
      <vt:lpstr>Objective</vt:lpstr>
      <vt:lpstr>PowerPoint Presentation</vt:lpstr>
      <vt:lpstr>Homogeneous coordinates</vt:lpstr>
      <vt:lpstr>Homogeneous coordinate</vt:lpstr>
      <vt:lpstr>Homogeneous coordinate</vt:lpstr>
      <vt:lpstr>Matrix Representation</vt:lpstr>
      <vt:lpstr>Matrix Representation</vt:lpstr>
      <vt:lpstr>Composite Transformation</vt:lpstr>
      <vt:lpstr>Composition Properties</vt:lpstr>
      <vt:lpstr>Composition Properties</vt:lpstr>
      <vt:lpstr>PowerPoint Presentation</vt:lpstr>
      <vt:lpstr>PowerPoint Presentation</vt:lpstr>
      <vt:lpstr>Composite Transformation Matrix</vt:lpstr>
      <vt:lpstr>PowerPoint Presentation</vt:lpstr>
      <vt:lpstr>Computational efficiency</vt:lpstr>
      <vt:lpstr>Computational efficiency</vt:lpstr>
      <vt:lpstr>2D- Rigid body transformation</vt:lpstr>
      <vt:lpstr>Constructing 2D Rotation Matrices</vt:lpstr>
      <vt:lpstr>Reflection about a line</vt:lpstr>
      <vt:lpstr>Shear</vt:lpstr>
      <vt:lpstr>Shear w.r.to a reference</vt:lpstr>
      <vt:lpstr>2D Coordinate Transformation</vt:lpstr>
      <vt:lpstr>2D Coordinate Transformation (1)</vt:lpstr>
      <vt:lpstr>2D Coordinate Transformation (2)</vt:lpstr>
      <vt:lpstr>2D Coordinate Transformation: Alternative</vt:lpstr>
      <vt:lpstr>How to do it in OpenGL? Translate</vt:lpstr>
      <vt:lpstr>How to do it in OpenGL? Rotate</vt:lpstr>
      <vt:lpstr>Scaling using OpenGL</vt:lpstr>
      <vt:lpstr>OpenGL 2D transformations 1</vt:lpstr>
      <vt:lpstr>OpenGL 2D transformations 2</vt:lpstr>
      <vt:lpstr>OpenGL 2D transformations 3</vt:lpstr>
      <vt:lpstr>OpenGL 2D transformations 4</vt:lpstr>
      <vt:lpstr>OpenGL 2D Transformations 5</vt:lpstr>
      <vt:lpstr>OpenGL 2D Transformations 6</vt:lpstr>
      <vt:lpstr>Summary of important functions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115</cp:revision>
  <dcterms:created xsi:type="dcterms:W3CDTF">2015-07-15T04:13:21Z</dcterms:created>
  <dcterms:modified xsi:type="dcterms:W3CDTF">2016-01-09T12:46:05Z</dcterms:modified>
</cp:coreProperties>
</file>