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4" r:id="rId19"/>
    <p:sldId id="282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1/9/2016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tmp"/><Relationship Id="rId5" Type="http://schemas.openxmlformats.org/officeDocument/2006/relationships/image" Target="../media/image13.png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tm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tmp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5: Introduction to 3D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8"/>
          <p:cNvSpPr>
            <a:spLocks noChangeArrowheads="1"/>
          </p:cNvSpPr>
          <p:nvPr/>
        </p:nvSpPr>
        <p:spPr bwMode="auto">
          <a:xfrm>
            <a:off x="685800" y="2159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Rotations about the Y axis</a:t>
            </a:r>
          </a:p>
        </p:txBody>
      </p:sp>
      <p:sp>
        <p:nvSpPr>
          <p:cNvPr id="5124" name="Line 29"/>
          <p:cNvSpPr>
            <a:spLocks noChangeShapeType="1"/>
          </p:cNvSpPr>
          <p:nvPr/>
        </p:nvSpPr>
        <p:spPr bwMode="auto">
          <a:xfrm flipV="1">
            <a:off x="4800600" y="5332413"/>
            <a:ext cx="319881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5" name="Line 30"/>
          <p:cNvSpPr>
            <a:spLocks noChangeShapeType="1"/>
          </p:cNvSpPr>
          <p:nvPr/>
        </p:nvSpPr>
        <p:spPr bwMode="auto">
          <a:xfrm rot="18900000" flipH="1">
            <a:off x="4437856" y="5504657"/>
            <a:ext cx="2325687" cy="7620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6" name="Line 31"/>
          <p:cNvSpPr>
            <a:spLocks noChangeShapeType="1"/>
          </p:cNvSpPr>
          <p:nvPr/>
        </p:nvSpPr>
        <p:spPr bwMode="auto">
          <a:xfrm flipV="1">
            <a:off x="5791200" y="2322513"/>
            <a:ext cx="0" cy="3925887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7" name="Oval 32"/>
          <p:cNvSpPr>
            <a:spLocks noChangeArrowheads="1"/>
          </p:cNvSpPr>
          <p:nvPr/>
        </p:nvSpPr>
        <p:spPr bwMode="auto">
          <a:xfrm>
            <a:off x="5607050" y="515937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28" name="Text Box 33"/>
          <p:cNvSpPr txBox="1">
            <a:spLocks noChangeArrowheads="1"/>
          </p:cNvSpPr>
          <p:nvPr/>
        </p:nvSpPr>
        <p:spPr bwMode="auto">
          <a:xfrm>
            <a:off x="1099457" y="2202656"/>
            <a:ext cx="16764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R=(0,1,0,</a:t>
            </a:r>
            <a:r>
              <a:rPr lang="en-US" altLang="en-US" dirty="0">
                <a:sym typeface="Symbol" panose="05050102010706020507" pitchFamily="18" charset="2"/>
              </a:rPr>
              <a:t></a:t>
            </a:r>
            <a:r>
              <a:rPr lang="en-US" altLang="en-US" dirty="0"/>
              <a:t>)</a:t>
            </a:r>
          </a:p>
        </p:txBody>
      </p:sp>
      <p:sp>
        <p:nvSpPr>
          <p:cNvPr id="5129" name="Text Box 35"/>
          <p:cNvSpPr txBox="1">
            <a:spLocks noChangeArrowheads="1"/>
          </p:cNvSpPr>
          <p:nvPr/>
        </p:nvSpPr>
        <p:spPr bwMode="auto">
          <a:xfrm>
            <a:off x="5867400" y="323691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5130" name="Line 36"/>
          <p:cNvSpPr>
            <a:spLocks noChangeShapeType="1"/>
          </p:cNvSpPr>
          <p:nvPr/>
        </p:nvSpPr>
        <p:spPr bwMode="auto">
          <a:xfrm flipH="1">
            <a:off x="6324600" y="506571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1" name="Line 37"/>
          <p:cNvSpPr>
            <a:spLocks noChangeShapeType="1"/>
          </p:cNvSpPr>
          <p:nvPr/>
        </p:nvSpPr>
        <p:spPr bwMode="auto">
          <a:xfrm flipH="1">
            <a:off x="6553200" y="3694113"/>
            <a:ext cx="158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2" name="Oval 38"/>
          <p:cNvSpPr>
            <a:spLocks noChangeArrowheads="1"/>
          </p:cNvSpPr>
          <p:nvPr/>
        </p:nvSpPr>
        <p:spPr bwMode="auto">
          <a:xfrm>
            <a:off x="6400800" y="3541713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133" name="Line 39"/>
          <p:cNvSpPr>
            <a:spLocks noChangeShapeType="1"/>
          </p:cNvSpPr>
          <p:nvPr/>
        </p:nvSpPr>
        <p:spPr bwMode="auto">
          <a:xfrm rot="-2400000">
            <a:off x="5789613" y="3740150"/>
            <a:ext cx="763587" cy="233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4" name="Line 40"/>
          <p:cNvSpPr>
            <a:spLocks noChangeShapeType="1"/>
          </p:cNvSpPr>
          <p:nvPr/>
        </p:nvSpPr>
        <p:spPr bwMode="auto">
          <a:xfrm flipV="1">
            <a:off x="6096000" y="5065713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657244"/>
              </p:ext>
            </p:extLst>
          </p:nvPr>
        </p:nvGraphicFramePr>
        <p:xfrm>
          <a:off x="319728" y="2905125"/>
          <a:ext cx="4221374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2234880" imgH="914400" progId="Equation.3">
                  <p:embed/>
                </p:oleObj>
              </mc:Choice>
              <mc:Fallback>
                <p:oleObj name="Equation" r:id="rId3" imgW="2234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8" y="2905125"/>
                        <a:ext cx="4221374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5" name="Group 58"/>
          <p:cNvGrpSpPr>
            <a:grpSpLocks/>
          </p:cNvGrpSpPr>
          <p:nvPr/>
        </p:nvGrpSpPr>
        <p:grpSpPr bwMode="auto">
          <a:xfrm>
            <a:off x="4908550" y="3633788"/>
            <a:ext cx="1035050" cy="1660525"/>
            <a:chOff x="3092" y="2122"/>
            <a:chExt cx="652" cy="1046"/>
          </a:xfrm>
        </p:grpSpPr>
        <p:sp>
          <p:nvSpPr>
            <p:cNvPr id="5140" name="Line 49"/>
            <p:cNvSpPr>
              <a:spLocks noChangeShapeType="1"/>
            </p:cNvSpPr>
            <p:nvPr/>
          </p:nvSpPr>
          <p:spPr bwMode="auto">
            <a:xfrm>
              <a:off x="3216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1" name="Line 53"/>
            <p:cNvSpPr>
              <a:spLocks noChangeShapeType="1"/>
            </p:cNvSpPr>
            <p:nvPr/>
          </p:nvSpPr>
          <p:spPr bwMode="auto">
            <a:xfrm flipH="1">
              <a:off x="3092" y="3072"/>
              <a:ext cx="9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2" name="Oval 51"/>
            <p:cNvSpPr>
              <a:spLocks noChangeArrowheads="1"/>
            </p:cNvSpPr>
            <p:nvPr/>
          </p:nvSpPr>
          <p:spPr bwMode="auto">
            <a:xfrm>
              <a:off x="3110" y="212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43" name="Line 56"/>
            <p:cNvSpPr>
              <a:spLocks noChangeShapeType="1"/>
            </p:cNvSpPr>
            <p:nvPr/>
          </p:nvSpPr>
          <p:spPr bwMode="auto">
            <a:xfrm flipH="1">
              <a:off x="3188" y="2223"/>
              <a:ext cx="1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4" name="Line 54"/>
            <p:cNvSpPr>
              <a:spLocks noChangeShapeType="1"/>
            </p:cNvSpPr>
            <p:nvPr/>
          </p:nvSpPr>
          <p:spPr bwMode="auto">
            <a:xfrm rot="10800000">
              <a:off x="3168" y="2208"/>
              <a:ext cx="481" cy="1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36" name="Group 59"/>
          <p:cNvGrpSpPr>
            <a:grpSpLocks/>
          </p:cNvGrpSpPr>
          <p:nvPr/>
        </p:nvGrpSpPr>
        <p:grpSpPr bwMode="auto">
          <a:xfrm>
            <a:off x="5105400" y="3897313"/>
            <a:ext cx="509588" cy="2027237"/>
            <a:chOff x="3216" y="2288"/>
            <a:chExt cx="321" cy="1277"/>
          </a:xfrm>
        </p:grpSpPr>
        <p:sp>
          <p:nvSpPr>
            <p:cNvPr id="5137" name="Line 57"/>
            <p:cNvSpPr>
              <a:spLocks noChangeShapeType="1"/>
            </p:cNvSpPr>
            <p:nvPr/>
          </p:nvSpPr>
          <p:spPr bwMode="auto">
            <a:xfrm flipH="1">
              <a:off x="3301" y="2701"/>
              <a:ext cx="1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38" name="Oval 46"/>
            <p:cNvSpPr>
              <a:spLocks noChangeArrowheads="1"/>
            </p:cNvSpPr>
            <p:nvPr/>
          </p:nvSpPr>
          <p:spPr bwMode="auto">
            <a:xfrm>
              <a:off x="3216" y="259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9" name="Line 55"/>
            <p:cNvSpPr>
              <a:spLocks noChangeShapeType="1"/>
            </p:cNvSpPr>
            <p:nvPr/>
          </p:nvSpPr>
          <p:spPr bwMode="auto">
            <a:xfrm rot="7200000">
              <a:off x="3223" y="2455"/>
              <a:ext cx="481" cy="1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95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3304721" cy="23284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090" y="1321357"/>
            <a:ext cx="5058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Rotation of an object about </a:t>
            </a:r>
            <a:r>
              <a:rPr lang="en-US" b="1" dirty="0" smtClean="0"/>
              <a:t>the z axis</a:t>
            </a:r>
            <a:r>
              <a:rPr lang="en-US" b="1" dirty="0"/>
              <a:t>.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319" y="2646920"/>
            <a:ext cx="3194786" cy="24225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5936" y="2092922"/>
            <a:ext cx="5058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Rotation of an object about </a:t>
            </a:r>
            <a:r>
              <a:rPr lang="en-US" b="1" dirty="0" smtClean="0"/>
              <a:t>the x axis</a:t>
            </a:r>
            <a:r>
              <a:rPr lang="en-US" b="1" dirty="0"/>
              <a:t>.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39" y="4203819"/>
            <a:ext cx="3640280" cy="25889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09598" y="5561783"/>
            <a:ext cx="5058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Rotation of an object about </a:t>
            </a:r>
            <a:r>
              <a:rPr lang="en-US" b="1" dirty="0" smtClean="0"/>
              <a:t>the y axis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6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Three-Dimensional Rotations 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325" y="1690689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A rotation matrix for any axis that does not coincide with a coordinate axis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361" y="2708476"/>
            <a:ext cx="8340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Case A: </a:t>
            </a:r>
            <a:r>
              <a:rPr lang="en-US" sz="2000" dirty="0" smtClean="0"/>
              <a:t>An object is to be rotated about an axis that is parallel </a:t>
            </a:r>
            <a:r>
              <a:rPr lang="en-US" sz="2000" dirty="0"/>
              <a:t>to one of the coordinate axes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2361" y="3862361"/>
            <a:ext cx="8340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Case B: </a:t>
            </a:r>
            <a:r>
              <a:rPr lang="en-GB" sz="2000" dirty="0" smtClean="0"/>
              <a:t> An </a:t>
            </a:r>
            <a:r>
              <a:rPr lang="en-GB" sz="2000" dirty="0"/>
              <a:t>object is to be rotated about an axis that is not parallel to one of the coordinate axes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90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A: Steps of operation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826123"/>
            <a:ext cx="7903028" cy="307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Translate </a:t>
            </a:r>
            <a:r>
              <a:rPr lang="en-US" sz="2000" dirty="0"/>
              <a:t>the object so that the rotation axis coincides with the parallel coordinate axis. </a:t>
            </a:r>
            <a:endParaRPr lang="en-US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Perform </a:t>
            </a:r>
            <a:r>
              <a:rPr lang="en-US" sz="2000" dirty="0"/>
              <a:t>the speciﬁed rotation about that axis. </a:t>
            </a:r>
            <a:endParaRPr lang="en-US" sz="2000" dirty="0" smtClean="0"/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sz="2000" dirty="0" smtClean="0"/>
              <a:t>Translate </a:t>
            </a:r>
            <a:r>
              <a:rPr lang="en-US" sz="2000" dirty="0"/>
              <a:t>the object so that the rotation axis is moved back to its original position</a:t>
            </a:r>
          </a:p>
        </p:txBody>
      </p:sp>
    </p:spTree>
    <p:extLst>
      <p:ext uri="{BB962C8B-B14F-4D97-AF65-F5344CB8AC3E}">
        <p14:creationId xmlns:p14="http://schemas.microsoft.com/office/powerpoint/2010/main" val="394881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A: Illustration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84" y="1690689"/>
            <a:ext cx="2781688" cy="20576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48342" y="2015550"/>
            <a:ext cx="1335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Original Position  of Object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12343" y="1685925"/>
            <a:ext cx="4103007" cy="2067213"/>
            <a:chOff x="4412343" y="1685925"/>
            <a:chExt cx="4103007" cy="206721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609" y="1685925"/>
              <a:ext cx="2800741" cy="2067213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>
            <a:xfrm>
              <a:off x="4412343" y="24772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50408" y="1924251"/>
              <a:ext cx="133531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/>
                <a:t>Translate Rotation Axis onto x Axis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18743" y="4322648"/>
            <a:ext cx="3710896" cy="2360195"/>
            <a:chOff x="4818743" y="4322648"/>
            <a:chExt cx="3710896" cy="2360195"/>
          </a:xfrm>
        </p:grpSpPr>
        <p:pic>
          <p:nvPicPr>
            <p:cNvPr id="7" name="Picture 6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0319" y="4396524"/>
              <a:ext cx="2829320" cy="2286319"/>
            </a:xfrm>
            <a:prstGeom prst="rect">
              <a:avLst/>
            </a:prstGeom>
          </p:spPr>
        </p:pic>
        <p:sp>
          <p:nvSpPr>
            <p:cNvPr id="9" name="Down Arrow 8"/>
            <p:cNvSpPr/>
            <p:nvPr/>
          </p:nvSpPr>
          <p:spPr>
            <a:xfrm>
              <a:off x="7881889" y="4322648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4818743" y="4759643"/>
                  <a:ext cx="2159697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 smtClean="0"/>
                    <a:t>Rotate Object Through Angle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743" y="4759643"/>
                  <a:ext cx="2159697" cy="6463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54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85850" y="4482643"/>
            <a:ext cx="5004901" cy="2200200"/>
            <a:chOff x="385850" y="4482643"/>
            <a:chExt cx="5004901" cy="2200200"/>
          </a:xfrm>
        </p:grpSpPr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384" y="4558472"/>
              <a:ext cx="2867425" cy="2124371"/>
            </a:xfrm>
            <a:prstGeom prst="rect">
              <a:avLst/>
            </a:prstGeom>
          </p:spPr>
        </p:pic>
        <p:sp>
          <p:nvSpPr>
            <p:cNvPr id="10" name="Right Arrow 9"/>
            <p:cNvSpPr/>
            <p:nvPr/>
          </p:nvSpPr>
          <p:spPr>
            <a:xfrm flipH="1">
              <a:off x="4412343" y="5802092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5850" y="4482643"/>
              <a:ext cx="1335315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/>
                <a:t>Translate Rotation Axis </a:t>
              </a:r>
              <a:r>
                <a:rPr lang="en-US" b="1" i="1" dirty="0" smtClean="0"/>
                <a:t>to original position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26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A: Formulation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799549"/>
            <a:ext cx="78867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 coordinate position P is </a:t>
            </a:r>
            <a:r>
              <a:rPr lang="en-US" sz="2000" dirty="0"/>
              <a:t>transformed </a:t>
            </a:r>
            <a:r>
              <a:rPr lang="en-US" sz="2000" dirty="0" smtClean="0"/>
              <a:t>as </a:t>
            </a:r>
            <a:endParaRPr lang="en-US" sz="2000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83" y="2474653"/>
            <a:ext cx="2829320" cy="45726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28650" y="3439664"/>
            <a:ext cx="7562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composite rotation matrix for the transformation is </a:t>
            </a:r>
          </a:p>
        </p:txBody>
      </p:sp>
      <p:pic>
        <p:nvPicPr>
          <p:cNvPr id="20" name="Picture 19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83" y="4144486"/>
            <a:ext cx="282932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B: Steps of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944689"/>
            <a:ext cx="83629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Translate the object so that the rotation axis passes through the coordinate </a:t>
            </a:r>
            <a:r>
              <a:rPr lang="en-US" sz="2000" dirty="0"/>
              <a:t>origin. 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Rotate </a:t>
            </a:r>
            <a:r>
              <a:rPr lang="en-US" sz="2000" dirty="0"/>
              <a:t>the object so that the axis of rotation coincides with one of the coordinate axes. 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Perform </a:t>
            </a:r>
            <a:r>
              <a:rPr lang="en-US" sz="2000" dirty="0"/>
              <a:t>the speciﬁed rotation about the selected coordinate axis. 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Apply </a:t>
            </a:r>
            <a:r>
              <a:rPr lang="en-US" sz="2000" dirty="0"/>
              <a:t>inverse rotations to bring the rotation axis back to its original orientation. </a:t>
            </a:r>
            <a:endParaRPr lang="en-US" sz="2000" dirty="0" smtClean="0"/>
          </a:p>
          <a:p>
            <a:pPr marL="342900" indent="-342900">
              <a:buAutoNum type="arabicPeriod"/>
            </a:pPr>
            <a:endParaRPr lang="en-US" sz="2000" dirty="0" smtClean="0"/>
          </a:p>
          <a:p>
            <a:pPr marL="342900" indent="-342900">
              <a:buAutoNum type="arabicPeriod"/>
            </a:pPr>
            <a:r>
              <a:rPr lang="en-US" sz="2000" dirty="0" smtClean="0"/>
              <a:t>Apply the inverse translation to bring the rotation axis back to its original </a:t>
            </a:r>
            <a:r>
              <a:rPr lang="en-US" sz="2000" dirty="0"/>
              <a:t>spatial position. </a:t>
            </a:r>
          </a:p>
        </p:txBody>
      </p:sp>
    </p:spTree>
    <p:extLst>
      <p:ext uri="{BB962C8B-B14F-4D97-AF65-F5344CB8AC3E}">
        <p14:creationId xmlns:p14="http://schemas.microsoft.com/office/powerpoint/2010/main" val="124082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B: Illustration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21" y="1582402"/>
            <a:ext cx="6858957" cy="48107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67100" y="1582402"/>
            <a:ext cx="1993900" cy="2100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678" y="1582402"/>
            <a:ext cx="2209799" cy="2100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65678" y="3987800"/>
            <a:ext cx="2349022" cy="2273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89539" y="3706810"/>
            <a:ext cx="2349022" cy="25542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22066" y="3623131"/>
            <a:ext cx="2349022" cy="2770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9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B: Formulation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1690689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/>
              <a:t>A rotation axis can be deﬁned with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two coordinate positions</a:t>
            </a:r>
            <a:r>
              <a:rPr lang="en-US" sz="2000" dirty="0" smtClean="0"/>
              <a:t>,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with one coordinate point and direction angles between the rotation axis and two of the coordinate axes</a:t>
            </a:r>
            <a:endParaRPr lang="en-US" sz="2000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61" y="4208321"/>
            <a:ext cx="306747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6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B: Formulation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28650" y="1690689"/>
            <a:ext cx="74485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components of the rotation-axis vector are then computed as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64" y="2301777"/>
            <a:ext cx="3372321" cy="7144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28650" y="3385584"/>
            <a:ext cx="4238696" cy="1277999"/>
            <a:chOff x="628650" y="3385584"/>
            <a:chExt cx="4238696" cy="1277999"/>
          </a:xfrm>
        </p:grpSpPr>
        <p:sp>
          <p:nvSpPr>
            <p:cNvPr id="5" name="Rectangle 4"/>
            <p:cNvSpPr/>
            <p:nvPr/>
          </p:nvSpPr>
          <p:spPr>
            <a:xfrm>
              <a:off x="628650" y="3385584"/>
              <a:ext cx="35189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The unit rotation-axis vector </a:t>
              </a:r>
              <a:r>
                <a:rPr lang="en-US" b="1" dirty="0"/>
                <a:t>u </a:t>
              </a:r>
              <a:r>
                <a:rPr lang="en-US" dirty="0"/>
                <a:t>is </a:t>
              </a:r>
            </a:p>
          </p:txBody>
        </p:sp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764" y="3939582"/>
              <a:ext cx="2200582" cy="724001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28650" y="4895813"/>
            <a:ext cx="8197850" cy="1495565"/>
            <a:chOff x="628650" y="4895813"/>
            <a:chExt cx="8197850" cy="14955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28650" y="4895813"/>
                  <a:ext cx="819785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 </a:t>
                  </a:r>
                  <a:r>
                    <a:rPr lang="en-US" dirty="0" smtClean="0"/>
                    <a:t>The </a:t>
                  </a:r>
                  <a:r>
                    <a:rPr lang="en-US" dirty="0"/>
                    <a:t>components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are the </a:t>
                  </a:r>
                  <a:r>
                    <a:rPr lang="en-US" b="1" dirty="0"/>
                    <a:t>direction cosines </a:t>
                  </a:r>
                  <a:r>
                    <a:rPr lang="en-US" dirty="0"/>
                    <a:t>for the rotation axis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895813"/>
                  <a:ext cx="81978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2236" y="5667377"/>
              <a:ext cx="5201376" cy="724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132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2D Transformation</a:t>
            </a:r>
          </a:p>
          <a:p>
            <a:endParaRPr lang="en-US" dirty="0"/>
          </a:p>
          <a:p>
            <a:r>
              <a:rPr lang="en-US" dirty="0" smtClean="0"/>
              <a:t> Generalized Transformation</a:t>
            </a:r>
          </a:p>
          <a:p>
            <a:endParaRPr lang="en-US" dirty="0"/>
          </a:p>
          <a:p>
            <a:r>
              <a:rPr lang="en-US" dirty="0" smtClean="0"/>
              <a:t> Composite Transformation</a:t>
            </a:r>
          </a:p>
          <a:p>
            <a:endParaRPr lang="en-US" dirty="0"/>
          </a:p>
          <a:p>
            <a:r>
              <a:rPr lang="en-US" dirty="0" smtClean="0"/>
              <a:t> OpenGL routines for 2D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B: Formulation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30" y="1957246"/>
            <a:ext cx="2438740" cy="202910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51370" y="1653448"/>
            <a:ext cx="5348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We should move the point P1/P2 to the origin ?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251370" y="2118478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Ans</a:t>
            </a:r>
            <a:r>
              <a:rPr lang="en-US" b="1" dirty="0" smtClean="0"/>
              <a:t>: </a:t>
            </a:r>
            <a:r>
              <a:rPr lang="en-US" dirty="0" smtClean="0"/>
              <a:t>P1</a:t>
            </a:r>
            <a:endParaRPr lang="en-US" dirty="0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82" y="2679790"/>
            <a:ext cx="2581635" cy="138131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28650" y="4554464"/>
            <a:ext cx="8153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We </a:t>
            </a:r>
            <a:r>
              <a:rPr lang="en-US" sz="2000" b="1" i="1" dirty="0"/>
              <a:t>formulate the transformations that will put the rotation axis onto the z axis.</a:t>
            </a:r>
          </a:p>
        </p:txBody>
      </p:sp>
    </p:spTree>
    <p:extLst>
      <p:ext uri="{BB962C8B-B14F-4D97-AF65-F5344CB8AC3E}">
        <p14:creationId xmlns:p14="http://schemas.microsoft.com/office/powerpoint/2010/main" val="8499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B: Formulation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690689"/>
            <a:ext cx="8153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We </a:t>
            </a:r>
            <a:r>
              <a:rPr lang="en-US" sz="2000" b="1" i="1" dirty="0"/>
              <a:t>formulate the transformations that will put the rotation axis onto the z 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9300" y="2667000"/>
                <a:ext cx="4120039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GB" dirty="0"/>
                  <a:t>R</a:t>
                </a:r>
                <a:r>
                  <a:rPr lang="en-GB" dirty="0" smtClean="0"/>
                  <a:t>otate </a:t>
                </a:r>
                <a:r>
                  <a:rPr lang="en-GB" dirty="0"/>
                  <a:t>about the x </a:t>
                </a:r>
                <a:r>
                  <a:rPr lang="en-GB" dirty="0" smtClean="0"/>
                  <a:t>axis</a:t>
                </a:r>
              </a:p>
              <a:p>
                <a:pPr marL="800100" lvl="1" indent="-34290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GB" dirty="0"/>
                  <a:t>gets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 into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𝑥𝑧</m:t>
                    </m:r>
                  </m:oMath>
                </a14:m>
                <a:r>
                  <a:rPr lang="en-GB" dirty="0" smtClean="0"/>
                  <a:t> plane</a:t>
                </a:r>
              </a:p>
              <a:p>
                <a:pPr marL="800100" lvl="1" indent="-34290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endParaRPr lang="en-GB" dirty="0"/>
              </a:p>
              <a:p>
                <a:pPr marL="800100" lvl="1" indent="-34290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endParaRPr lang="en-GB" dirty="0" smtClean="0"/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en-GB" dirty="0" smtClean="0"/>
                  <a:t>Rotate about y axis</a:t>
                </a:r>
              </a:p>
              <a:p>
                <a:pPr marL="800100" lvl="1" indent="-342900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GB" dirty="0"/>
                  <a:t>swings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dirty="0"/>
                  <a:t> around to the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dirty="0"/>
                  <a:t> axis.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2667000"/>
                <a:ext cx="4120039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1036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0" b="11001"/>
          <a:stretch/>
        </p:blipFill>
        <p:spPr>
          <a:xfrm>
            <a:off x="5779018" y="2111170"/>
            <a:ext cx="2736332" cy="220437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18" y="4534870"/>
            <a:ext cx="2800741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B: Formulation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4" y="1690689"/>
            <a:ext cx="2943636" cy="247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54188" y="1800613"/>
                <a:ext cx="57822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Rotation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around </a:t>
                </a:r>
                <a:r>
                  <a:rPr lang="en-US" sz="2000" dirty="0" smtClean="0"/>
                  <a:t>the x axis into the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plane</a:t>
                </a:r>
              </a:p>
              <a:p>
                <a:endParaRPr lang="en-US" sz="2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Rotating the </a:t>
                </a:r>
                <a:r>
                  <a:rPr lang="en-US" sz="2000" dirty="0"/>
                  <a:t>projection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plane </a:t>
                </a:r>
                <a:r>
                  <a:rPr lang="en-US" sz="2000" dirty="0"/>
                  <a:t>through angle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onto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axis.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88" y="1800613"/>
                <a:ext cx="5782236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1160" t="-1843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03813" y="3491905"/>
            <a:ext cx="1453218" cy="829518"/>
            <a:chOff x="3603813" y="3491905"/>
            <a:chExt cx="1453218" cy="8295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03813" y="3491905"/>
                  <a:ext cx="14532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=(0,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813" y="3491905"/>
                  <a:ext cx="145321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92" r="-5439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603813" y="4013646"/>
                  <a:ext cx="14226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=(0,0,1)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813" y="4013646"/>
                  <a:ext cx="1422697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709" r="-5556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3813" y="4652683"/>
                <a:ext cx="3137397" cy="653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13" y="4652683"/>
                <a:ext cx="3137397" cy="6536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03812" y="5505684"/>
                <a:ext cx="1924822" cy="662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12" y="5505684"/>
                <a:ext cx="1924822" cy="66229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9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B: Formulation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4" y="1690689"/>
            <a:ext cx="2943636" cy="247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54188" y="1800613"/>
                <a:ext cx="57822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Rotation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around </a:t>
                </a:r>
                <a:r>
                  <a:rPr lang="en-US" sz="2000" dirty="0" smtClean="0"/>
                  <a:t>the x axis into the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plane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Matrix </a:t>
                </a:r>
                <a:r>
                  <a:rPr lang="en-US" sz="2000" dirty="0"/>
                  <a:t>elements for rotation </a:t>
                </a:r>
                <a:r>
                  <a:rPr lang="en-US" sz="2000" dirty="0" smtClean="0"/>
                  <a:t>are</a:t>
                </a:r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88" y="1800613"/>
                <a:ext cx="5782236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1160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24835" y="3124052"/>
                <a:ext cx="3380156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835" y="3124052"/>
                <a:ext cx="3380156" cy="11365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94089" y="3474240"/>
                <a:ext cx="1575881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089" y="3474240"/>
                <a:ext cx="1575881" cy="3812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9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B: Formulation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3" y="1849420"/>
            <a:ext cx="3162741" cy="19528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43473" y="1731030"/>
            <a:ext cx="52584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determine the matrix that will swing the unit vector in the </a:t>
            </a:r>
            <a:r>
              <a:rPr lang="en-US" sz="2000" dirty="0" err="1" smtClean="0"/>
              <a:t>xz</a:t>
            </a:r>
            <a:r>
              <a:rPr lang="en-US" sz="2000" dirty="0" smtClean="0"/>
              <a:t> plane </a:t>
            </a:r>
            <a:r>
              <a:rPr lang="en-US" sz="2000" b="1" i="1" dirty="0" smtClean="0">
                <a:solidFill>
                  <a:srgbClr val="C00000"/>
                </a:solidFill>
              </a:rPr>
              <a:t>counter-clockwise</a:t>
            </a:r>
            <a:r>
              <a:rPr lang="en-US" sz="2000" dirty="0" smtClean="0"/>
              <a:t> </a:t>
            </a:r>
            <a:r>
              <a:rPr lang="en-US" sz="2000" dirty="0"/>
              <a:t>around the </a:t>
            </a:r>
            <a:r>
              <a:rPr lang="en-US" sz="2000" b="1" i="1" dirty="0">
                <a:solidFill>
                  <a:srgbClr val="0070C0"/>
                </a:solidFill>
              </a:rPr>
              <a:t>y axis onto the positive z axis.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777943" y="3324178"/>
            <a:ext cx="4268257" cy="666843"/>
            <a:chOff x="3777943" y="3324178"/>
            <a:chExt cx="4268257" cy="666843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943" y="3324178"/>
              <a:ext cx="2372056" cy="666843"/>
            </a:xfrm>
            <a:prstGeom prst="rect">
              <a:avLst/>
            </a:prstGeom>
          </p:spPr>
        </p:pic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882" y="3449844"/>
              <a:ext cx="1381318" cy="352474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292473" y="4996079"/>
            <a:ext cx="4395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transformation matrix for rotation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71" y="4386396"/>
            <a:ext cx="361047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B: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8650" y="1690689"/>
                <a:ext cx="77488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:r>
                  <a:rPr lang="en-US" sz="2000" dirty="0" smtClean="0"/>
                  <a:t>We </a:t>
                </a:r>
                <a:r>
                  <a:rPr lang="en-US" sz="2000" dirty="0"/>
                  <a:t>have aligned the </a:t>
                </a:r>
                <a:r>
                  <a:rPr lang="en-US" sz="2000" dirty="0" smtClean="0"/>
                  <a:t>rotation axis with the positive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axis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748868" cy="400110"/>
              </a:xfrm>
              <a:prstGeom prst="rect">
                <a:avLst/>
              </a:prstGeom>
              <a:blipFill rotWithShape="0">
                <a:blip r:embed="rId2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77" y="2346826"/>
            <a:ext cx="3742523" cy="13388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6483" y="4127811"/>
            <a:ext cx="730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 </a:t>
            </a:r>
            <a:r>
              <a:rPr lang="en-US" sz="2000" i="1" dirty="0" smtClean="0"/>
              <a:t>Composition </a:t>
            </a:r>
            <a:r>
              <a:rPr lang="en-US" sz="2000" i="1" dirty="0"/>
              <a:t>of </a:t>
            </a:r>
            <a:r>
              <a:rPr lang="en-US" sz="2000" b="1" i="1" dirty="0" smtClean="0"/>
              <a:t>seven</a:t>
            </a:r>
            <a:r>
              <a:rPr lang="en-US" sz="2000" i="1" dirty="0" smtClean="0"/>
              <a:t> </a:t>
            </a:r>
            <a:r>
              <a:rPr lang="en-US" sz="2000" i="1" dirty="0"/>
              <a:t>individual transformations: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7" y="4875925"/>
            <a:ext cx="7042023" cy="47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3D Transformations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Shear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796" y="1825625"/>
            <a:ext cx="6087325" cy="22958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72" y="4256406"/>
            <a:ext cx="5669771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3D Projection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the students will be able to</a:t>
            </a:r>
          </a:p>
          <a:p>
            <a:endParaRPr lang="en-US" dirty="0"/>
          </a:p>
          <a:p>
            <a:pPr lvl="1"/>
            <a:r>
              <a:rPr lang="en-US" dirty="0" smtClean="0"/>
              <a:t> Perform basic transformations like translate, scale, rotate in 3D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Calculate the result of generalized rotation in </a:t>
            </a:r>
            <a:r>
              <a:rPr lang="en-US" dirty="0" smtClean="0"/>
              <a:t>3D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Solve mathematical problems on basic 3D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15516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GB" dirty="0"/>
              <a:t>Transformations in 3-space are in many ways analogous to those in </a:t>
            </a:r>
            <a:r>
              <a:rPr lang="en-GB" dirty="0" smtClean="0"/>
              <a:t>2-space</a:t>
            </a:r>
          </a:p>
          <a:p>
            <a:endParaRPr lang="en-GB" dirty="0"/>
          </a:p>
          <a:p>
            <a:r>
              <a:rPr lang="en-GB" dirty="0" smtClean="0"/>
              <a:t> Special care to be taken due to the introduction of the 3</a:t>
            </a:r>
            <a:r>
              <a:rPr lang="en-GB" baseline="30000" dirty="0" smtClean="0"/>
              <a:t>rd</a:t>
            </a:r>
            <a:r>
              <a:rPr lang="en-GB" dirty="0" smtClean="0"/>
              <a:t> axis</a:t>
            </a:r>
          </a:p>
          <a:p>
            <a:endParaRPr lang="en-GB" dirty="0"/>
          </a:p>
          <a:p>
            <a:r>
              <a:rPr lang="en-GB" dirty="0" smtClean="0"/>
              <a:t> Translation, scaling </a:t>
            </a:r>
            <a:r>
              <a:rPr lang="en-GB" dirty="0" smtClean="0">
                <a:sym typeface="Wingdings" panose="05000000000000000000" pitchFamily="2" charset="2"/>
              </a:rPr>
              <a:t> obvious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 Rotation  not so obvious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3D Translation 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Remembering 2D transformations </a:t>
            </a:r>
            <a:r>
              <a:rPr lang="en-US" alt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dirty="0" smtClean="0"/>
              <a:t> 3x3 matrices, </a:t>
            </a:r>
          </a:p>
        </p:txBody>
      </p:sp>
      <p:graphicFrame>
        <p:nvGraphicFramePr>
          <p:cNvPr id="14028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88879"/>
              </p:ext>
            </p:extLst>
          </p:nvPr>
        </p:nvGraphicFramePr>
        <p:xfrm>
          <a:off x="1034256" y="3043237"/>
          <a:ext cx="3970338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2450880" imgH="1650960" progId="Equation.3">
                  <p:embed/>
                </p:oleObj>
              </mc:Choice>
              <mc:Fallback>
                <p:oleObj name="Equation" r:id="rId3" imgW="245088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256" y="3043237"/>
                        <a:ext cx="3970338" cy="267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7"/>
          <p:cNvSpPr>
            <a:spLocks noChangeShapeType="1"/>
          </p:cNvSpPr>
          <p:nvPr/>
        </p:nvSpPr>
        <p:spPr bwMode="auto">
          <a:xfrm flipV="1">
            <a:off x="6638925" y="5029200"/>
            <a:ext cx="22002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 rot="18900000" flipH="1">
            <a:off x="4875213" y="5487988"/>
            <a:ext cx="2606675" cy="34925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 flipV="1">
            <a:off x="6629400" y="3352800"/>
            <a:ext cx="0" cy="1676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6022975" y="4879975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3" name="Line 13"/>
          <p:cNvSpPr>
            <a:spLocks noChangeShapeType="1"/>
          </p:cNvSpPr>
          <p:nvPr/>
        </p:nvSpPr>
        <p:spPr bwMode="auto">
          <a:xfrm flipH="1">
            <a:off x="6019800" y="5029200"/>
            <a:ext cx="9906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" name="Line 14"/>
          <p:cNvSpPr>
            <a:spLocks noChangeShapeType="1"/>
          </p:cNvSpPr>
          <p:nvPr/>
        </p:nvSpPr>
        <p:spPr bwMode="auto">
          <a:xfrm>
            <a:off x="5638800" y="609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5" name="Oval 11"/>
          <p:cNvSpPr>
            <a:spLocks noChangeArrowheads="1"/>
          </p:cNvSpPr>
          <p:nvPr/>
        </p:nvSpPr>
        <p:spPr bwMode="auto">
          <a:xfrm>
            <a:off x="5867400" y="4724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6" name="Oval 15"/>
          <p:cNvSpPr>
            <a:spLocks noChangeArrowheads="1"/>
          </p:cNvSpPr>
          <p:nvPr/>
        </p:nvSpPr>
        <p:spPr bwMode="auto">
          <a:xfrm>
            <a:off x="7543800" y="3886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7" name="Line 16"/>
          <p:cNvSpPr>
            <a:spLocks noChangeShapeType="1"/>
          </p:cNvSpPr>
          <p:nvPr/>
        </p:nvSpPr>
        <p:spPr bwMode="auto">
          <a:xfrm>
            <a:off x="7696200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8" name="Line 17"/>
          <p:cNvSpPr>
            <a:spLocks noChangeShapeType="1"/>
          </p:cNvSpPr>
          <p:nvPr/>
        </p:nvSpPr>
        <p:spPr bwMode="auto">
          <a:xfrm flipH="1">
            <a:off x="7315200" y="46482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9" name="Line 18"/>
          <p:cNvSpPr>
            <a:spLocks noChangeShapeType="1"/>
          </p:cNvSpPr>
          <p:nvPr/>
        </p:nvSpPr>
        <p:spPr bwMode="auto">
          <a:xfrm>
            <a:off x="7010400" y="4648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0" name="Line 19"/>
          <p:cNvSpPr>
            <a:spLocks noChangeShapeType="1"/>
          </p:cNvSpPr>
          <p:nvPr/>
        </p:nvSpPr>
        <p:spPr bwMode="auto">
          <a:xfrm flipV="1">
            <a:off x="6019800" y="4038600"/>
            <a:ext cx="1676400" cy="8382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1" name="Text Box 20"/>
          <p:cNvSpPr txBox="1">
            <a:spLocks noChangeArrowheads="1"/>
          </p:cNvSpPr>
          <p:nvPr/>
        </p:nvSpPr>
        <p:spPr bwMode="auto">
          <a:xfrm>
            <a:off x="6934200" y="3276600"/>
            <a:ext cx="16764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T=(t</a:t>
            </a:r>
            <a:r>
              <a:rPr lang="en-US" altLang="en-US" baseline="-25000"/>
              <a:t>x</a:t>
            </a:r>
            <a:r>
              <a:rPr lang="en-US" altLang="en-US"/>
              <a:t>, t</a:t>
            </a:r>
            <a:r>
              <a:rPr lang="en-US" altLang="en-US" baseline="-25000"/>
              <a:t>y</a:t>
            </a:r>
            <a:r>
              <a:rPr lang="en-US" altLang="en-US"/>
              <a:t>, t</a:t>
            </a:r>
            <a:r>
              <a:rPr lang="en-US" altLang="en-US" baseline="-25000"/>
              <a:t>z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846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3D Scale</a:t>
            </a:r>
          </a:p>
        </p:txBody>
      </p:sp>
      <p:graphicFrame>
        <p:nvGraphicFramePr>
          <p:cNvPr id="14131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90767"/>
              </p:ext>
            </p:extLst>
          </p:nvPr>
        </p:nvGraphicFramePr>
        <p:xfrm>
          <a:off x="381000" y="2057400"/>
          <a:ext cx="5678904" cy="296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3162240" imgH="1650960" progId="Equation.3">
                  <p:embed/>
                </p:oleObj>
              </mc:Choice>
              <mc:Fallback>
                <p:oleObj name="Equation" r:id="rId3" imgW="316224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5678904" cy="296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Line 5"/>
          <p:cNvSpPr>
            <a:spLocks noChangeShapeType="1"/>
          </p:cNvSpPr>
          <p:nvPr/>
        </p:nvSpPr>
        <p:spPr bwMode="auto">
          <a:xfrm flipV="1">
            <a:off x="6638925" y="5029200"/>
            <a:ext cx="220027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3" name="Line 6"/>
          <p:cNvSpPr>
            <a:spLocks noChangeShapeType="1"/>
          </p:cNvSpPr>
          <p:nvPr/>
        </p:nvSpPr>
        <p:spPr bwMode="auto">
          <a:xfrm rot="18900000" flipH="1">
            <a:off x="4903788" y="5743575"/>
            <a:ext cx="2033587" cy="30163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4" name="Line 7"/>
          <p:cNvSpPr>
            <a:spLocks noChangeShapeType="1"/>
          </p:cNvSpPr>
          <p:nvPr/>
        </p:nvSpPr>
        <p:spPr bwMode="auto">
          <a:xfrm flipV="1">
            <a:off x="6629400" y="3352800"/>
            <a:ext cx="0" cy="1676400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5" name="Line 9"/>
          <p:cNvSpPr>
            <a:spLocks noChangeShapeType="1"/>
          </p:cNvSpPr>
          <p:nvPr/>
        </p:nvSpPr>
        <p:spPr bwMode="auto">
          <a:xfrm>
            <a:off x="7086600" y="41148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7086600" y="50292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7" name="Line 11"/>
          <p:cNvSpPr>
            <a:spLocks noChangeShapeType="1"/>
          </p:cNvSpPr>
          <p:nvPr/>
        </p:nvSpPr>
        <p:spPr bwMode="auto">
          <a:xfrm>
            <a:off x="6324600" y="5334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8" name="Line 17"/>
          <p:cNvSpPr>
            <a:spLocks noChangeShapeType="1"/>
          </p:cNvSpPr>
          <p:nvPr/>
        </p:nvSpPr>
        <p:spPr bwMode="auto">
          <a:xfrm flipV="1">
            <a:off x="6629400" y="4114800"/>
            <a:ext cx="457200" cy="914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9" name="Text Box 18"/>
          <p:cNvSpPr txBox="1">
            <a:spLocks noChangeArrowheads="1"/>
          </p:cNvSpPr>
          <p:nvPr/>
        </p:nvSpPr>
        <p:spPr bwMode="auto">
          <a:xfrm>
            <a:off x="6781800" y="2133600"/>
            <a:ext cx="18288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S=(s</a:t>
            </a:r>
            <a:r>
              <a:rPr lang="en-US" altLang="en-US" baseline="-25000"/>
              <a:t>x</a:t>
            </a:r>
            <a:r>
              <a:rPr lang="en-US" altLang="en-US"/>
              <a:t>, s</a:t>
            </a:r>
            <a:r>
              <a:rPr lang="en-US" altLang="en-US" baseline="-25000"/>
              <a:t>y</a:t>
            </a:r>
            <a:r>
              <a:rPr lang="en-US" altLang="en-US"/>
              <a:t>, s</a:t>
            </a:r>
            <a:r>
              <a:rPr lang="en-US" altLang="en-US" baseline="-25000"/>
              <a:t>z</a:t>
            </a:r>
            <a:r>
              <a:rPr lang="en-US" altLang="en-US"/>
              <a:t>)</a:t>
            </a:r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 flipV="1">
            <a:off x="6629400" y="3352800"/>
            <a:ext cx="838200" cy="1676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019800" y="3200400"/>
            <a:ext cx="2138363" cy="2432050"/>
            <a:chOff x="4080" y="2688"/>
            <a:chExt cx="672" cy="768"/>
          </a:xfrm>
        </p:grpSpPr>
        <p:sp>
          <p:nvSpPr>
            <p:cNvPr id="2064" name="Line 20"/>
            <p:cNvSpPr>
              <a:spLocks noChangeShapeType="1"/>
            </p:cNvSpPr>
            <p:nvPr/>
          </p:nvSpPr>
          <p:spPr bwMode="auto">
            <a:xfrm>
              <a:off x="4560" y="2688"/>
              <a:ext cx="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65" name="Line 21"/>
            <p:cNvSpPr>
              <a:spLocks noChangeShapeType="1"/>
            </p:cNvSpPr>
            <p:nvPr/>
          </p:nvSpPr>
          <p:spPr bwMode="auto">
            <a:xfrm flipH="1">
              <a:off x="4560" y="3264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6" name="Line 22"/>
            <p:cNvSpPr>
              <a:spLocks noChangeShapeType="1"/>
            </p:cNvSpPr>
            <p:nvPr/>
          </p:nvSpPr>
          <p:spPr bwMode="auto">
            <a:xfrm>
              <a:off x="4080" y="345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62" name="Oval 12"/>
          <p:cNvSpPr>
            <a:spLocks noChangeArrowheads="1"/>
          </p:cNvSpPr>
          <p:nvPr/>
        </p:nvSpPr>
        <p:spPr bwMode="auto">
          <a:xfrm>
            <a:off x="6934200" y="39624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7391400" y="3048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5" grpId="0" animBg="1"/>
      <p:bldP spid="809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3D Rotations</a:t>
            </a: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 flipV="1">
            <a:off x="5037138" y="5165725"/>
            <a:ext cx="3810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4" name="Line 6"/>
          <p:cNvSpPr>
            <a:spLocks noChangeShapeType="1"/>
          </p:cNvSpPr>
          <p:nvPr/>
        </p:nvSpPr>
        <p:spPr bwMode="auto">
          <a:xfrm rot="18900000" flipH="1">
            <a:off x="3402013" y="5864225"/>
            <a:ext cx="1992312" cy="14288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 flipV="1">
            <a:off x="5060950" y="2159000"/>
            <a:ext cx="0" cy="3006725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86" name="Line 10"/>
          <p:cNvSpPr>
            <a:spLocks noChangeShapeType="1"/>
          </p:cNvSpPr>
          <p:nvPr/>
        </p:nvSpPr>
        <p:spPr bwMode="auto">
          <a:xfrm flipH="1">
            <a:off x="5478463" y="517207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7" name="Line 11"/>
          <p:cNvSpPr>
            <a:spLocks noChangeShapeType="1"/>
          </p:cNvSpPr>
          <p:nvPr/>
        </p:nvSpPr>
        <p:spPr bwMode="auto">
          <a:xfrm>
            <a:off x="4756150" y="54768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8" name="Oval 13"/>
          <p:cNvSpPr>
            <a:spLocks noChangeArrowheads="1"/>
          </p:cNvSpPr>
          <p:nvPr/>
        </p:nvSpPr>
        <p:spPr bwMode="auto">
          <a:xfrm>
            <a:off x="6705600" y="2743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5486400" y="2057400"/>
            <a:ext cx="20574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R=(r</a:t>
            </a:r>
            <a:r>
              <a:rPr lang="en-US" altLang="en-US" baseline="-25000"/>
              <a:t>x</a:t>
            </a:r>
            <a:r>
              <a:rPr lang="en-US" altLang="en-US"/>
              <a:t>, r</a:t>
            </a:r>
            <a:r>
              <a:rPr lang="en-US" altLang="en-US" baseline="-25000"/>
              <a:t>y</a:t>
            </a:r>
            <a:r>
              <a:rPr lang="en-US" altLang="en-US"/>
              <a:t>, r</a:t>
            </a:r>
            <a:r>
              <a:rPr lang="en-US" altLang="en-US" baseline="-25000"/>
              <a:t>z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</a:t>
            </a:r>
            <a:r>
              <a:rPr lang="en-US" altLang="en-US"/>
              <a:t>)</a:t>
            </a:r>
          </a:p>
        </p:txBody>
      </p:sp>
      <p:sp>
        <p:nvSpPr>
          <p:cNvPr id="20490" name="Text Box 21"/>
          <p:cNvSpPr txBox="1">
            <a:spLocks noChangeArrowheads="1"/>
          </p:cNvSpPr>
          <p:nvPr/>
        </p:nvSpPr>
        <p:spPr bwMode="auto">
          <a:xfrm>
            <a:off x="152400" y="1981200"/>
            <a:ext cx="5562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+mn-lt"/>
              </a:rPr>
              <a:t>What does a rotation in 3D mean?</a:t>
            </a:r>
          </a:p>
          <a:p>
            <a:pPr>
              <a:spcBef>
                <a:spcPct val="50000"/>
              </a:spcBef>
            </a:pPr>
            <a:r>
              <a:rPr lang="en-US" altLang="en-US" sz="2000">
                <a:latin typeface="+mn-lt"/>
              </a:rPr>
              <a:t>Q: How do we specify a rotation?</a:t>
            </a:r>
          </a:p>
        </p:txBody>
      </p:sp>
      <p:sp>
        <p:nvSpPr>
          <p:cNvPr id="81942" name="Text Box 22"/>
          <p:cNvSpPr txBox="1">
            <a:spLocks noChangeArrowheads="1"/>
          </p:cNvSpPr>
          <p:nvPr/>
        </p:nvSpPr>
        <p:spPr bwMode="auto">
          <a:xfrm>
            <a:off x="152400" y="3200400"/>
            <a:ext cx="3505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+mn-lt"/>
              </a:rPr>
              <a:t>A: We give a vector to rotate about, and a theta that describes how much we rotate.</a:t>
            </a:r>
          </a:p>
        </p:txBody>
      </p:sp>
      <p:sp>
        <p:nvSpPr>
          <p:cNvPr id="20492" name="Line 23"/>
          <p:cNvSpPr>
            <a:spLocks noChangeShapeType="1"/>
          </p:cNvSpPr>
          <p:nvPr/>
        </p:nvSpPr>
        <p:spPr bwMode="auto">
          <a:xfrm flipV="1">
            <a:off x="5060950" y="1981200"/>
            <a:ext cx="3778250" cy="3190875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3" name="Line 9"/>
          <p:cNvSpPr>
            <a:spLocks noChangeShapeType="1"/>
          </p:cNvSpPr>
          <p:nvPr/>
        </p:nvSpPr>
        <p:spPr bwMode="auto">
          <a:xfrm>
            <a:off x="5486400" y="3429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4" name="Oval 12"/>
          <p:cNvSpPr>
            <a:spLocks noChangeArrowheads="1"/>
          </p:cNvSpPr>
          <p:nvPr/>
        </p:nvSpPr>
        <p:spPr bwMode="auto">
          <a:xfrm>
            <a:off x="5334000" y="32766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5" name="Line 25"/>
          <p:cNvSpPr>
            <a:spLocks noChangeShapeType="1"/>
          </p:cNvSpPr>
          <p:nvPr/>
        </p:nvSpPr>
        <p:spPr bwMode="auto">
          <a:xfrm flipH="1" flipV="1">
            <a:off x="5486400" y="3429000"/>
            <a:ext cx="3810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6" name="Line 26"/>
          <p:cNvSpPr>
            <a:spLocks noChangeShapeType="1"/>
          </p:cNvSpPr>
          <p:nvPr/>
        </p:nvSpPr>
        <p:spPr bwMode="auto">
          <a:xfrm flipV="1">
            <a:off x="5867400" y="2895600"/>
            <a:ext cx="990600" cy="1600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7" name="Line 27"/>
          <p:cNvSpPr>
            <a:spLocks noChangeShapeType="1"/>
          </p:cNvSpPr>
          <p:nvPr/>
        </p:nvSpPr>
        <p:spPr bwMode="auto">
          <a:xfrm>
            <a:off x="6858000" y="2895600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8" name="Line 28"/>
          <p:cNvSpPr>
            <a:spLocks noChangeShapeType="1"/>
          </p:cNvSpPr>
          <p:nvPr/>
        </p:nvSpPr>
        <p:spPr bwMode="auto">
          <a:xfrm flipH="1">
            <a:off x="6248400" y="45720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9" name="Line 29"/>
          <p:cNvSpPr>
            <a:spLocks noChangeShapeType="1"/>
          </p:cNvSpPr>
          <p:nvPr/>
        </p:nvSpPr>
        <p:spPr bwMode="auto">
          <a:xfrm>
            <a:off x="5715000" y="4572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0" name="Text Box 31"/>
          <p:cNvSpPr txBox="1">
            <a:spLocks noChangeArrowheads="1"/>
          </p:cNvSpPr>
          <p:nvPr/>
        </p:nvSpPr>
        <p:spPr bwMode="auto">
          <a:xfrm>
            <a:off x="5791200" y="3581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152400" y="5029200"/>
            <a:ext cx="3810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latin typeface="+mn-lt"/>
              </a:rPr>
              <a:t>Q: Since 2D is sort of like a special case of 3D, what is the vector we’ve been rotating about in 2D?</a:t>
            </a:r>
          </a:p>
        </p:txBody>
      </p:sp>
    </p:spTree>
    <p:extLst>
      <p:ext uri="{BB962C8B-B14F-4D97-AF65-F5344CB8AC3E}">
        <p14:creationId xmlns:p14="http://schemas.microsoft.com/office/powerpoint/2010/main" val="293467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5" grpId="0" animBg="1"/>
      <p:bldP spid="81942" grpId="0"/>
      <p:bldP spid="819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3746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Rotations about the Z axis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V="1">
            <a:off x="4268788" y="5318125"/>
            <a:ext cx="457041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rot="18900000" flipH="1">
            <a:off x="4956176" y="6016625"/>
            <a:ext cx="1992312" cy="14287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6584950" y="2311400"/>
            <a:ext cx="0" cy="3006725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6400800" y="5132388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H="1">
            <a:off x="7002463" y="532447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6280150" y="56292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2" name="Text Box 11"/>
          <p:cNvSpPr txBox="1">
            <a:spLocks noChangeArrowheads="1"/>
          </p:cNvSpPr>
          <p:nvPr/>
        </p:nvSpPr>
        <p:spPr bwMode="auto">
          <a:xfrm>
            <a:off x="6858000" y="2743200"/>
            <a:ext cx="20574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R=(0,0,1,</a:t>
            </a:r>
            <a:r>
              <a:rPr lang="en-US" altLang="en-US">
                <a:sym typeface="Symbol" panose="05050102010706020507" pitchFamily="18" charset="2"/>
              </a:rPr>
              <a:t></a:t>
            </a:r>
            <a:r>
              <a:rPr lang="en-US" altLang="en-US"/>
              <a:t>)</a:t>
            </a:r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152400" y="1974850"/>
            <a:ext cx="556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+mn-lt"/>
              </a:rPr>
              <a:t>What do you think the rotation matrix is for rotations about the z axis?</a:t>
            </a:r>
          </a:p>
        </p:txBody>
      </p:sp>
      <p:sp>
        <p:nvSpPr>
          <p:cNvPr id="3084" name="Line 15"/>
          <p:cNvSpPr>
            <a:spLocks noChangeShapeType="1"/>
          </p:cNvSpPr>
          <p:nvPr/>
        </p:nvSpPr>
        <p:spPr bwMode="auto">
          <a:xfrm>
            <a:off x="7010400" y="35814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5" name="Oval 16"/>
          <p:cNvSpPr>
            <a:spLocks noChangeArrowheads="1"/>
          </p:cNvSpPr>
          <p:nvPr/>
        </p:nvSpPr>
        <p:spPr bwMode="auto">
          <a:xfrm>
            <a:off x="6858000" y="3429000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86" name="Line 17"/>
          <p:cNvSpPr>
            <a:spLocks noChangeShapeType="1"/>
          </p:cNvSpPr>
          <p:nvPr/>
        </p:nvSpPr>
        <p:spPr bwMode="auto">
          <a:xfrm flipV="1">
            <a:off x="6324600" y="3581400"/>
            <a:ext cx="685800" cy="20637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7" name="Text Box 22"/>
          <p:cNvSpPr txBox="1">
            <a:spLocks noChangeArrowheads="1"/>
          </p:cNvSpPr>
          <p:nvPr/>
        </p:nvSpPr>
        <p:spPr bwMode="auto">
          <a:xfrm>
            <a:off x="6019800" y="47307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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040188" y="4962525"/>
            <a:ext cx="2216150" cy="762000"/>
            <a:chOff x="2448" y="3024"/>
            <a:chExt cx="1396" cy="480"/>
          </a:xfrm>
        </p:grpSpPr>
        <p:sp>
          <p:nvSpPr>
            <p:cNvPr id="3095" name="Line 24"/>
            <p:cNvSpPr>
              <a:spLocks noChangeShapeType="1"/>
            </p:cNvSpPr>
            <p:nvPr/>
          </p:nvSpPr>
          <p:spPr bwMode="auto">
            <a:xfrm flipV="1">
              <a:off x="2544" y="3454"/>
              <a:ext cx="1296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96" name="Line 29"/>
            <p:cNvSpPr>
              <a:spLocks noChangeShapeType="1"/>
            </p:cNvSpPr>
            <p:nvPr/>
          </p:nvSpPr>
          <p:spPr bwMode="auto">
            <a:xfrm flipH="1">
              <a:off x="2544" y="3120"/>
              <a:ext cx="0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97" name="Oval 10"/>
            <p:cNvSpPr>
              <a:spLocks noChangeArrowheads="1"/>
            </p:cNvSpPr>
            <p:nvPr/>
          </p:nvSpPr>
          <p:spPr bwMode="auto">
            <a:xfrm>
              <a:off x="2448" y="302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Line 28"/>
            <p:cNvSpPr>
              <a:spLocks noChangeShapeType="1"/>
            </p:cNvSpPr>
            <p:nvPr/>
          </p:nvSpPr>
          <p:spPr bwMode="auto">
            <a:xfrm rot="15900000" flipV="1">
              <a:off x="2978" y="2638"/>
              <a:ext cx="432" cy="13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99" name="Line 30"/>
            <p:cNvSpPr>
              <a:spLocks noChangeShapeType="1"/>
            </p:cNvSpPr>
            <p:nvPr/>
          </p:nvSpPr>
          <p:spPr bwMode="auto">
            <a:xfrm flipH="1">
              <a:off x="2544" y="3264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335588" y="3438525"/>
            <a:ext cx="990600" cy="2216150"/>
            <a:chOff x="3264" y="2064"/>
            <a:chExt cx="624" cy="1396"/>
          </a:xfrm>
        </p:grpSpPr>
        <p:sp>
          <p:nvSpPr>
            <p:cNvPr id="3090" name="Line 20"/>
            <p:cNvSpPr>
              <a:spLocks noChangeShapeType="1"/>
            </p:cNvSpPr>
            <p:nvPr/>
          </p:nvSpPr>
          <p:spPr bwMode="auto">
            <a:xfrm flipH="1">
              <a:off x="3360" y="3264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1" cy="1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92" name="Oval 26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Line 27"/>
            <p:cNvSpPr>
              <a:spLocks noChangeShapeType="1"/>
            </p:cNvSpPr>
            <p:nvPr/>
          </p:nvSpPr>
          <p:spPr bwMode="auto">
            <a:xfrm rot="19200000" flipV="1">
              <a:off x="3408" y="2160"/>
              <a:ext cx="432" cy="13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94" name="Line 31"/>
            <p:cNvSpPr>
              <a:spLocks noChangeShapeType="1"/>
            </p:cNvSpPr>
            <p:nvPr/>
          </p:nvSpPr>
          <p:spPr bwMode="auto">
            <a:xfrm flipV="1">
              <a:off x="3360" y="3456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30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391510"/>
              </p:ext>
            </p:extLst>
          </p:nvPr>
        </p:nvGraphicFramePr>
        <p:xfrm>
          <a:off x="228600" y="2971800"/>
          <a:ext cx="454660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2806560" imgH="1650960" progId="Equation.3">
                  <p:embed/>
                </p:oleObj>
              </mc:Choice>
              <mc:Fallback>
                <p:oleObj name="Equation" r:id="rId3" imgW="28065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1800"/>
                        <a:ext cx="454660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92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2159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Rotations about the X axis</a:t>
            </a: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auto">
          <a:xfrm flipV="1">
            <a:off x="4268788" y="4233863"/>
            <a:ext cx="457041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 rot="18900000" flipH="1">
            <a:off x="3311525" y="4878388"/>
            <a:ext cx="3657600" cy="69850"/>
          </a:xfrm>
          <a:prstGeom prst="line">
            <a:avLst/>
          </a:prstGeom>
          <a:noFill/>
          <a:ln w="762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2" name="Line 5"/>
          <p:cNvSpPr>
            <a:spLocks noChangeShapeType="1"/>
          </p:cNvSpPr>
          <p:nvPr/>
        </p:nvSpPr>
        <p:spPr bwMode="auto">
          <a:xfrm flipV="1">
            <a:off x="5791200" y="1844675"/>
            <a:ext cx="0" cy="2403475"/>
          </a:xfrm>
          <a:prstGeom prst="line">
            <a:avLst/>
          </a:prstGeom>
          <a:noFill/>
          <a:ln w="76200">
            <a:solidFill>
              <a:srgbClr val="00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Oval 6"/>
          <p:cNvSpPr>
            <a:spLocks noChangeArrowheads="1"/>
          </p:cNvSpPr>
          <p:nvPr/>
        </p:nvSpPr>
        <p:spPr bwMode="auto">
          <a:xfrm>
            <a:off x="5607050" y="4060825"/>
            <a:ext cx="381000" cy="3810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7676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1143000" y="2895600"/>
            <a:ext cx="1676400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R=(1,0,0,</a:t>
            </a:r>
            <a:r>
              <a:rPr lang="en-US" altLang="en-US">
                <a:sym typeface="Symbol" panose="05050102010706020507" pitchFamily="18" charset="2"/>
              </a:rPr>
              <a:t></a:t>
            </a:r>
            <a:r>
              <a:rPr lang="en-US" altLang="en-US"/>
              <a:t>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152400" y="2133600"/>
            <a:ext cx="5562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latin typeface="+mn-lt"/>
              </a:rPr>
              <a:t>Let’s look at the other axis rotations</a:t>
            </a:r>
          </a:p>
        </p:txBody>
      </p:sp>
      <p:sp>
        <p:nvSpPr>
          <p:cNvPr id="4106" name="Text Box 14"/>
          <p:cNvSpPr txBox="1">
            <a:spLocks noChangeArrowheads="1"/>
          </p:cNvSpPr>
          <p:nvPr/>
        </p:nvSpPr>
        <p:spPr bwMode="auto">
          <a:xfrm>
            <a:off x="7010400" y="3128963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ym typeface="Symbol" panose="05050102010706020507" pitchFamily="18" charset="2"/>
              </a:rPr>
              <a:t></a:t>
            </a:r>
          </a:p>
        </p:txBody>
      </p:sp>
      <p:sp>
        <p:nvSpPr>
          <p:cNvPr id="4107" name="Line 22"/>
          <p:cNvSpPr>
            <a:spLocks noChangeShapeType="1"/>
          </p:cNvSpPr>
          <p:nvPr/>
        </p:nvSpPr>
        <p:spPr bwMode="auto">
          <a:xfrm flipH="1">
            <a:off x="7315200" y="39433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8" name="Line 23"/>
          <p:cNvSpPr>
            <a:spLocks noChangeShapeType="1"/>
          </p:cNvSpPr>
          <p:nvPr/>
        </p:nvSpPr>
        <p:spPr bwMode="auto">
          <a:xfrm flipH="1">
            <a:off x="7620000" y="2443163"/>
            <a:ext cx="1588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9" name="Oval 24"/>
          <p:cNvSpPr>
            <a:spLocks noChangeArrowheads="1"/>
          </p:cNvSpPr>
          <p:nvPr/>
        </p:nvSpPr>
        <p:spPr bwMode="auto">
          <a:xfrm>
            <a:off x="7467600" y="2290763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10" name="Line 25"/>
          <p:cNvSpPr>
            <a:spLocks noChangeShapeType="1"/>
          </p:cNvSpPr>
          <p:nvPr/>
        </p:nvSpPr>
        <p:spPr bwMode="auto">
          <a:xfrm rot="19200000" flipV="1">
            <a:off x="6794500" y="2770188"/>
            <a:ext cx="1371600" cy="1143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1" name="Line 26"/>
          <p:cNvSpPr>
            <a:spLocks noChangeShapeType="1"/>
          </p:cNvSpPr>
          <p:nvPr/>
        </p:nvSpPr>
        <p:spPr bwMode="auto">
          <a:xfrm flipV="1">
            <a:off x="6096000" y="3967163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928915"/>
              </p:ext>
            </p:extLst>
          </p:nvPr>
        </p:nvGraphicFramePr>
        <p:xfrm>
          <a:off x="304800" y="3810000"/>
          <a:ext cx="3621088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2234880" imgH="914400" progId="Equation.3">
                  <p:embed/>
                </p:oleObj>
              </mc:Choice>
              <mc:Fallback>
                <p:oleObj name="Equation" r:id="rId3" imgW="22348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621088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4876800" y="2559050"/>
            <a:ext cx="2546350" cy="2627313"/>
            <a:chOff x="3072" y="1612"/>
            <a:chExt cx="1604" cy="1655"/>
          </a:xfrm>
        </p:grpSpPr>
        <p:sp>
          <p:nvSpPr>
            <p:cNvPr id="4119" name="Line 8"/>
            <p:cNvSpPr>
              <a:spLocks noChangeShapeType="1"/>
            </p:cNvSpPr>
            <p:nvPr/>
          </p:nvSpPr>
          <p:spPr bwMode="auto">
            <a:xfrm>
              <a:off x="3072" y="3267"/>
              <a:ext cx="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20" name="Line 11"/>
            <p:cNvSpPr>
              <a:spLocks noChangeShapeType="1"/>
            </p:cNvSpPr>
            <p:nvPr/>
          </p:nvSpPr>
          <p:spPr bwMode="auto">
            <a:xfrm>
              <a:off x="4032" y="1756"/>
              <a:ext cx="0" cy="15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21" name="Oval 12"/>
            <p:cNvSpPr>
              <a:spLocks noChangeArrowheads="1"/>
            </p:cNvSpPr>
            <p:nvPr/>
          </p:nvSpPr>
          <p:spPr bwMode="auto">
            <a:xfrm>
              <a:off x="3936" y="1612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22" name="Line 28"/>
            <p:cNvSpPr>
              <a:spLocks noChangeShapeType="1"/>
            </p:cNvSpPr>
            <p:nvPr/>
          </p:nvSpPr>
          <p:spPr bwMode="auto">
            <a:xfrm rot="16800000" flipV="1">
              <a:off x="3884" y="1815"/>
              <a:ext cx="864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23" name="Line 30"/>
            <p:cNvSpPr>
              <a:spLocks noChangeShapeType="1"/>
            </p:cNvSpPr>
            <p:nvPr/>
          </p:nvSpPr>
          <p:spPr bwMode="auto">
            <a:xfrm flipH="1">
              <a:off x="4032" y="2688"/>
              <a:ext cx="571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191000" y="3967163"/>
            <a:ext cx="3116263" cy="1981200"/>
            <a:chOff x="2640" y="2499"/>
            <a:chExt cx="1963" cy="1248"/>
          </a:xfrm>
        </p:grpSpPr>
        <p:sp>
          <p:nvSpPr>
            <p:cNvPr id="4114" name="Line 7"/>
            <p:cNvSpPr>
              <a:spLocks noChangeShapeType="1"/>
            </p:cNvSpPr>
            <p:nvPr/>
          </p:nvSpPr>
          <p:spPr bwMode="auto">
            <a:xfrm flipH="1">
              <a:off x="3552" y="2681"/>
              <a:ext cx="1051" cy="10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5" name="Line 16"/>
            <p:cNvSpPr>
              <a:spLocks noChangeShapeType="1"/>
            </p:cNvSpPr>
            <p:nvPr/>
          </p:nvSpPr>
          <p:spPr bwMode="auto">
            <a:xfrm flipV="1">
              <a:off x="2640" y="3744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6" name="Line 17"/>
            <p:cNvSpPr>
              <a:spLocks noChangeShapeType="1"/>
            </p:cNvSpPr>
            <p:nvPr/>
          </p:nvSpPr>
          <p:spPr bwMode="auto">
            <a:xfrm flipH="1">
              <a:off x="3552" y="3075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17" name="Oval 18"/>
            <p:cNvSpPr>
              <a:spLocks noChangeArrowheads="1"/>
            </p:cNvSpPr>
            <p:nvPr/>
          </p:nvSpPr>
          <p:spPr bwMode="auto">
            <a:xfrm>
              <a:off x="3466" y="294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18" name="Line 29"/>
            <p:cNvSpPr>
              <a:spLocks noChangeShapeType="1"/>
            </p:cNvSpPr>
            <p:nvPr/>
          </p:nvSpPr>
          <p:spPr bwMode="auto">
            <a:xfrm rot="12000000" flipV="1">
              <a:off x="3648" y="2499"/>
              <a:ext cx="864" cy="72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83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5617</TotalTime>
  <Words>793</Words>
  <Application>Microsoft Office PowerPoint</Application>
  <PresentationFormat>On-screen Show (4:3)</PresentationFormat>
  <Paragraphs>130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Droid Sans</vt:lpstr>
      <vt:lpstr>Segoe UI</vt:lpstr>
      <vt:lpstr>Symbol</vt:lpstr>
      <vt:lpstr>Times New Roman</vt:lpstr>
      <vt:lpstr>Wingdings</vt:lpstr>
      <vt:lpstr>Wingdings 3</vt:lpstr>
      <vt:lpstr>Office Theme</vt:lpstr>
      <vt:lpstr>Equation</vt:lpstr>
      <vt:lpstr>CS552: Computer Graphics</vt:lpstr>
      <vt:lpstr>Recap</vt:lpstr>
      <vt:lpstr>Objective</vt:lpstr>
      <vt:lpstr>Introduction</vt:lpstr>
      <vt:lpstr>3D Translation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General Three-Dimensional Rotations </vt:lpstr>
      <vt:lpstr>Case A: Steps of operation</vt:lpstr>
      <vt:lpstr>Case A: Illustration</vt:lpstr>
      <vt:lpstr>Case A: Formulation</vt:lpstr>
      <vt:lpstr>Case B: Steps of operation</vt:lpstr>
      <vt:lpstr>Case B: Illustration</vt:lpstr>
      <vt:lpstr>Case B: Formulation</vt:lpstr>
      <vt:lpstr>Case B: Formulation</vt:lpstr>
      <vt:lpstr>Case B: Formulation</vt:lpstr>
      <vt:lpstr>Case B: Formulation</vt:lpstr>
      <vt:lpstr>Case B: Formulation</vt:lpstr>
      <vt:lpstr>Case B: Formulation</vt:lpstr>
      <vt:lpstr>Case B: Formulation</vt:lpstr>
      <vt:lpstr>Case B: Formulation</vt:lpstr>
      <vt:lpstr>Other 3D Transformations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134</cp:revision>
  <dcterms:created xsi:type="dcterms:W3CDTF">2015-07-15T04:13:21Z</dcterms:created>
  <dcterms:modified xsi:type="dcterms:W3CDTF">2016-01-09T12:47:12Z</dcterms:modified>
</cp:coreProperties>
</file>