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7" r:id="rId3"/>
    <p:sldId id="268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70" r:id="rId25"/>
    <p:sldId id="294" r:id="rId26"/>
    <p:sldId id="295" r:id="rId27"/>
    <p:sldId id="296" r:id="rId28"/>
    <p:sldId id="297" r:id="rId29"/>
    <p:sldId id="298" r:id="rId30"/>
    <p:sldId id="299" r:id="rId31"/>
    <p:sldId id="26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5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694C-9C83-4B84-904B-3319994E6F58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00A-0A1D-408C-9081-C4685DAEA39F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15DC-4161-48DA-A8B9-5EC61D447742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3FC7-833E-418C-A5A6-FF94D3B61103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A1AA-2A39-42C6-8288-57DC2FB4B921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30C-FF75-4975-9782-BAA982674EC6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F8E-EF61-48FD-91BC-BB02AFAD65AB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0E60-4539-428A-8326-EDA8A6DE08EA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603-BB15-4C2B-8509-ADC37EEBE99C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EDB4-8C26-46A8-A828-D8F8B45BA561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DC34-0C4A-4C80-83A7-F2AAC9FCB6FC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17B7-A7C6-4B3E-AD0D-DCC3CA548A45}" type="datetime1">
              <a:rPr lang="en-US" smtClean="0"/>
              <a:t>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</a:t>
            </a:r>
            <a:r>
              <a:rPr lang="en-GB" sz="3200" dirty="0"/>
              <a:t>6</a:t>
            </a:r>
            <a:r>
              <a:rPr lang="en-GB" sz="3200" dirty="0" smtClean="0"/>
              <a:t>: Viewing in 2D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NL" smtClean="0"/>
              <a:t>2D Viewing pipeline 4</a:t>
            </a:r>
            <a:endParaRPr lang="en-GB" altLang="nl-NL" smtClean="0"/>
          </a:p>
        </p:txBody>
      </p:sp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1447800" y="1905000"/>
            <a:ext cx="56388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 i="0"/>
              <a:t>MC: Modeling Coordinates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800" i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 i="0"/>
              <a:t>WC: World Coordinates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800" i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 i="0"/>
              <a:t>VC: Viewing Coordinates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800" i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 i="0"/>
              <a:t>NC: Normalized Coordinates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800" i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 i="0"/>
              <a:t>DC: Device Coordinates</a:t>
            </a:r>
            <a:endParaRPr lang="en-GB" altLang="nl-NL" sz="2800" i="0"/>
          </a:p>
        </p:txBody>
      </p:sp>
      <p:grpSp>
        <p:nvGrpSpPr>
          <p:cNvPr id="10244" name="Group 12"/>
          <p:cNvGrpSpPr>
            <a:grpSpLocks/>
          </p:cNvGrpSpPr>
          <p:nvPr/>
        </p:nvGrpSpPr>
        <p:grpSpPr bwMode="auto">
          <a:xfrm>
            <a:off x="2743200" y="2362200"/>
            <a:ext cx="76200" cy="3048000"/>
            <a:chOff x="1680" y="1392"/>
            <a:chExt cx="0" cy="2448"/>
          </a:xfrm>
        </p:grpSpPr>
        <p:sp>
          <p:nvSpPr>
            <p:cNvPr id="10312" name="Line 8"/>
            <p:cNvSpPr>
              <a:spLocks noChangeShapeType="1"/>
            </p:cNvSpPr>
            <p:nvPr/>
          </p:nvSpPr>
          <p:spPr bwMode="auto">
            <a:xfrm>
              <a:off x="1680" y="139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13" name="Line 9"/>
            <p:cNvSpPr>
              <a:spLocks noChangeShapeType="1"/>
            </p:cNvSpPr>
            <p:nvPr/>
          </p:nvSpPr>
          <p:spPr bwMode="auto">
            <a:xfrm>
              <a:off x="1680" y="211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14" name="Line 10"/>
            <p:cNvSpPr>
              <a:spLocks noChangeShapeType="1"/>
            </p:cNvSpPr>
            <p:nvPr/>
          </p:nvSpPr>
          <p:spPr bwMode="auto">
            <a:xfrm>
              <a:off x="1680" y="283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15" name="Line 11"/>
            <p:cNvSpPr>
              <a:spLocks noChangeShapeType="1"/>
            </p:cNvSpPr>
            <p:nvPr/>
          </p:nvSpPr>
          <p:spPr bwMode="auto">
            <a:xfrm>
              <a:off x="1680" y="3504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0245" name="Text Box 14"/>
          <p:cNvSpPr txBox="1">
            <a:spLocks noChangeArrowheads="1"/>
          </p:cNvSpPr>
          <p:nvPr/>
        </p:nvSpPr>
        <p:spPr bwMode="auto">
          <a:xfrm>
            <a:off x="3733800" y="2362200"/>
            <a:ext cx="3748088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/>
              <a:t>Apply model transformations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/>
              <a:t>Determine visible parts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/>
              <a:t>To standard coordinates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nl-NL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NL" sz="2800"/>
              <a:t>Clip and determine pixels</a:t>
            </a:r>
            <a:endParaRPr lang="en-GB" altLang="nl-NL" sz="2800"/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457200" y="1828800"/>
            <a:ext cx="901700" cy="600075"/>
            <a:chOff x="144" y="1152"/>
            <a:chExt cx="568" cy="378"/>
          </a:xfrm>
        </p:grpSpPr>
        <p:grpSp>
          <p:nvGrpSpPr>
            <p:cNvPr id="10301" name="Group 15"/>
            <p:cNvGrpSpPr>
              <a:grpSpLocks/>
            </p:cNvGrpSpPr>
            <p:nvPr/>
          </p:nvGrpSpPr>
          <p:grpSpPr bwMode="auto">
            <a:xfrm>
              <a:off x="144" y="1152"/>
              <a:ext cx="436" cy="378"/>
              <a:chOff x="576" y="2256"/>
              <a:chExt cx="1536" cy="1200"/>
            </a:xfrm>
          </p:grpSpPr>
          <p:sp>
            <p:nvSpPr>
              <p:cNvPr id="10305" name="Rectangle 16"/>
              <p:cNvSpPr>
                <a:spLocks noChangeArrowheads="1"/>
              </p:cNvSpPr>
              <p:nvPr/>
            </p:nvSpPr>
            <p:spPr bwMode="auto">
              <a:xfrm>
                <a:off x="1104" y="2688"/>
                <a:ext cx="100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306" name="Oval 17"/>
              <p:cNvSpPr>
                <a:spLocks noChangeArrowheads="1"/>
              </p:cNvSpPr>
              <p:nvPr/>
            </p:nvSpPr>
            <p:spPr bwMode="auto">
              <a:xfrm>
                <a:off x="1248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307" name="Rectangle 18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528" cy="9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308" name="Oval 19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309" name="Oval 20"/>
              <p:cNvSpPr>
                <a:spLocks noChangeArrowheads="1"/>
              </p:cNvSpPr>
              <p:nvPr/>
            </p:nvSpPr>
            <p:spPr bwMode="auto">
              <a:xfrm>
                <a:off x="720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310" name="Rectangle 21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144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311" name="Oval 22"/>
              <p:cNvSpPr>
                <a:spLocks noChangeArrowheads="1"/>
              </p:cNvSpPr>
              <p:nvPr/>
            </p:nvSpPr>
            <p:spPr bwMode="auto">
              <a:xfrm>
                <a:off x="720" y="2400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grpSp>
          <p:nvGrpSpPr>
            <p:cNvPr id="10302" name="Group 25"/>
            <p:cNvGrpSpPr>
              <a:grpSpLocks/>
            </p:cNvGrpSpPr>
            <p:nvPr/>
          </p:nvGrpSpPr>
          <p:grpSpPr bwMode="auto">
            <a:xfrm>
              <a:off x="520" y="1304"/>
              <a:ext cx="192" cy="192"/>
              <a:chOff x="1104" y="3696"/>
              <a:chExt cx="192" cy="192"/>
            </a:xfrm>
          </p:grpSpPr>
          <p:sp>
            <p:nvSpPr>
              <p:cNvPr id="10303" name="Line 23"/>
              <p:cNvSpPr>
                <a:spLocks noChangeShapeType="1"/>
              </p:cNvSpPr>
              <p:nvPr/>
            </p:nvSpPr>
            <p:spPr bwMode="auto">
              <a:xfrm>
                <a:off x="1104" y="388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04" name="Line 24"/>
              <p:cNvSpPr>
                <a:spLocks noChangeShapeType="1"/>
              </p:cNvSpPr>
              <p:nvPr/>
            </p:nvSpPr>
            <p:spPr bwMode="auto">
              <a:xfrm flipV="1">
                <a:off x="1104" y="36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381000" y="2667000"/>
            <a:ext cx="768350" cy="762000"/>
            <a:chOff x="1536" y="3360"/>
            <a:chExt cx="484" cy="480"/>
          </a:xfrm>
        </p:grpSpPr>
        <p:grpSp>
          <p:nvGrpSpPr>
            <p:cNvPr id="10290" name="Group 26"/>
            <p:cNvGrpSpPr>
              <a:grpSpLocks/>
            </p:cNvGrpSpPr>
            <p:nvPr/>
          </p:nvGrpSpPr>
          <p:grpSpPr bwMode="auto">
            <a:xfrm>
              <a:off x="1584" y="3360"/>
              <a:ext cx="436" cy="378"/>
              <a:chOff x="576" y="2256"/>
              <a:chExt cx="1536" cy="1200"/>
            </a:xfrm>
          </p:grpSpPr>
          <p:sp>
            <p:nvSpPr>
              <p:cNvPr id="10294" name="Rectangle 27"/>
              <p:cNvSpPr>
                <a:spLocks noChangeArrowheads="1"/>
              </p:cNvSpPr>
              <p:nvPr/>
            </p:nvSpPr>
            <p:spPr bwMode="auto">
              <a:xfrm>
                <a:off x="1104" y="2688"/>
                <a:ext cx="100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95" name="Oval 28"/>
              <p:cNvSpPr>
                <a:spLocks noChangeArrowheads="1"/>
              </p:cNvSpPr>
              <p:nvPr/>
            </p:nvSpPr>
            <p:spPr bwMode="auto">
              <a:xfrm>
                <a:off x="1248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96" name="Rectangle 29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528" cy="9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97" name="Oval 30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98" name="Oval 31"/>
              <p:cNvSpPr>
                <a:spLocks noChangeArrowheads="1"/>
              </p:cNvSpPr>
              <p:nvPr/>
            </p:nvSpPr>
            <p:spPr bwMode="auto">
              <a:xfrm>
                <a:off x="720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99" name="Rectangle 32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144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300" name="Oval 33"/>
              <p:cNvSpPr>
                <a:spLocks noChangeArrowheads="1"/>
              </p:cNvSpPr>
              <p:nvPr/>
            </p:nvSpPr>
            <p:spPr bwMode="auto">
              <a:xfrm>
                <a:off x="720" y="2400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grpSp>
          <p:nvGrpSpPr>
            <p:cNvPr id="10291" name="Group 34"/>
            <p:cNvGrpSpPr>
              <a:grpSpLocks/>
            </p:cNvGrpSpPr>
            <p:nvPr/>
          </p:nvGrpSpPr>
          <p:grpSpPr bwMode="auto">
            <a:xfrm>
              <a:off x="1536" y="3648"/>
              <a:ext cx="192" cy="192"/>
              <a:chOff x="1104" y="3696"/>
              <a:chExt cx="192" cy="192"/>
            </a:xfrm>
          </p:grpSpPr>
          <p:sp>
            <p:nvSpPr>
              <p:cNvPr id="10292" name="Line 35"/>
              <p:cNvSpPr>
                <a:spLocks noChangeShapeType="1"/>
              </p:cNvSpPr>
              <p:nvPr/>
            </p:nvSpPr>
            <p:spPr bwMode="auto">
              <a:xfrm>
                <a:off x="1104" y="388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93" name="Line 36"/>
              <p:cNvSpPr>
                <a:spLocks noChangeShapeType="1"/>
              </p:cNvSpPr>
              <p:nvPr/>
            </p:nvSpPr>
            <p:spPr bwMode="auto">
              <a:xfrm flipV="1">
                <a:off x="1104" y="36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86"/>
          <p:cNvGrpSpPr>
            <a:grpSpLocks/>
          </p:cNvGrpSpPr>
          <p:nvPr/>
        </p:nvGrpSpPr>
        <p:grpSpPr bwMode="auto">
          <a:xfrm>
            <a:off x="457200" y="3505200"/>
            <a:ext cx="762000" cy="676275"/>
            <a:chOff x="2400" y="3312"/>
            <a:chExt cx="480" cy="426"/>
          </a:xfrm>
        </p:grpSpPr>
        <p:grpSp>
          <p:nvGrpSpPr>
            <p:cNvPr id="10278" name="Group 41"/>
            <p:cNvGrpSpPr>
              <a:grpSpLocks/>
            </p:cNvGrpSpPr>
            <p:nvPr/>
          </p:nvGrpSpPr>
          <p:grpSpPr bwMode="auto">
            <a:xfrm>
              <a:off x="2400" y="3360"/>
              <a:ext cx="436" cy="378"/>
              <a:chOff x="576" y="2256"/>
              <a:chExt cx="1536" cy="1200"/>
            </a:xfrm>
          </p:grpSpPr>
          <p:sp>
            <p:nvSpPr>
              <p:cNvPr id="10283" name="Rectangle 42"/>
              <p:cNvSpPr>
                <a:spLocks noChangeArrowheads="1"/>
              </p:cNvSpPr>
              <p:nvPr/>
            </p:nvSpPr>
            <p:spPr bwMode="auto">
              <a:xfrm>
                <a:off x="1104" y="2688"/>
                <a:ext cx="100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84" name="Oval 43"/>
              <p:cNvSpPr>
                <a:spLocks noChangeArrowheads="1"/>
              </p:cNvSpPr>
              <p:nvPr/>
            </p:nvSpPr>
            <p:spPr bwMode="auto">
              <a:xfrm>
                <a:off x="1248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85" name="Rectangle 44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528" cy="9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86" name="Oval 45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87" name="Oval 46"/>
              <p:cNvSpPr>
                <a:spLocks noChangeArrowheads="1"/>
              </p:cNvSpPr>
              <p:nvPr/>
            </p:nvSpPr>
            <p:spPr bwMode="auto">
              <a:xfrm>
                <a:off x="720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88" name="Rectangle 47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144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89" name="Oval 48"/>
              <p:cNvSpPr>
                <a:spLocks noChangeArrowheads="1"/>
              </p:cNvSpPr>
              <p:nvPr/>
            </p:nvSpPr>
            <p:spPr bwMode="auto">
              <a:xfrm>
                <a:off x="720" y="2400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grpSp>
          <p:nvGrpSpPr>
            <p:cNvPr id="10279" name="Group 49"/>
            <p:cNvGrpSpPr>
              <a:grpSpLocks/>
            </p:cNvGrpSpPr>
            <p:nvPr/>
          </p:nvGrpSpPr>
          <p:grpSpPr bwMode="auto">
            <a:xfrm>
              <a:off x="2640" y="3360"/>
              <a:ext cx="192" cy="192"/>
              <a:chOff x="1104" y="3696"/>
              <a:chExt cx="192" cy="192"/>
            </a:xfrm>
          </p:grpSpPr>
          <p:sp>
            <p:nvSpPr>
              <p:cNvPr id="10281" name="Line 50"/>
              <p:cNvSpPr>
                <a:spLocks noChangeShapeType="1"/>
              </p:cNvSpPr>
              <p:nvPr/>
            </p:nvSpPr>
            <p:spPr bwMode="auto">
              <a:xfrm>
                <a:off x="1104" y="388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82" name="Line 51"/>
              <p:cNvSpPr>
                <a:spLocks noChangeShapeType="1"/>
              </p:cNvSpPr>
              <p:nvPr/>
            </p:nvSpPr>
            <p:spPr bwMode="auto">
              <a:xfrm flipV="1">
                <a:off x="1104" y="36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280" name="Rectangle 53"/>
            <p:cNvSpPr>
              <a:spLocks noChangeArrowheads="1"/>
            </p:cNvSpPr>
            <p:nvPr/>
          </p:nvSpPr>
          <p:spPr bwMode="auto">
            <a:xfrm>
              <a:off x="2640" y="3312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</p:grpSp>
      <p:grpSp>
        <p:nvGrpSpPr>
          <p:cNvPr id="12" name="Group 83"/>
          <p:cNvGrpSpPr>
            <a:grpSpLocks/>
          </p:cNvGrpSpPr>
          <p:nvPr/>
        </p:nvGrpSpPr>
        <p:grpSpPr bwMode="auto">
          <a:xfrm>
            <a:off x="-304800" y="4953000"/>
            <a:ext cx="1600200" cy="1466850"/>
            <a:chOff x="4032" y="3408"/>
            <a:chExt cx="576" cy="528"/>
          </a:xfrm>
        </p:grpSpPr>
        <p:grpSp>
          <p:nvGrpSpPr>
            <p:cNvPr id="10264" name="Group 68"/>
            <p:cNvGrpSpPr>
              <a:grpSpLocks/>
            </p:cNvGrpSpPr>
            <p:nvPr/>
          </p:nvGrpSpPr>
          <p:grpSpPr bwMode="auto">
            <a:xfrm>
              <a:off x="4080" y="3504"/>
              <a:ext cx="436" cy="378"/>
              <a:chOff x="576" y="2256"/>
              <a:chExt cx="1536" cy="1200"/>
            </a:xfrm>
          </p:grpSpPr>
          <p:sp>
            <p:nvSpPr>
              <p:cNvPr id="10271" name="Rectangle 69"/>
              <p:cNvSpPr>
                <a:spLocks noChangeArrowheads="1"/>
              </p:cNvSpPr>
              <p:nvPr/>
            </p:nvSpPr>
            <p:spPr bwMode="auto">
              <a:xfrm>
                <a:off x="1104" y="2688"/>
                <a:ext cx="100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72" name="Oval 70"/>
              <p:cNvSpPr>
                <a:spLocks noChangeArrowheads="1"/>
              </p:cNvSpPr>
              <p:nvPr/>
            </p:nvSpPr>
            <p:spPr bwMode="auto">
              <a:xfrm>
                <a:off x="1248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73" name="Rectangle 71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528" cy="9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74" name="Oval 72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75" name="Oval 73"/>
              <p:cNvSpPr>
                <a:spLocks noChangeArrowheads="1"/>
              </p:cNvSpPr>
              <p:nvPr/>
            </p:nvSpPr>
            <p:spPr bwMode="auto">
              <a:xfrm>
                <a:off x="720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76" name="Rectangle 74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144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77" name="Oval 75"/>
              <p:cNvSpPr>
                <a:spLocks noChangeArrowheads="1"/>
              </p:cNvSpPr>
              <p:nvPr/>
            </p:nvSpPr>
            <p:spPr bwMode="auto">
              <a:xfrm>
                <a:off x="720" y="2400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sp>
          <p:nvSpPr>
            <p:cNvPr id="10265" name="Rectangle 80"/>
            <p:cNvSpPr>
              <a:spLocks noChangeArrowheads="1"/>
            </p:cNvSpPr>
            <p:nvPr/>
          </p:nvSpPr>
          <p:spPr bwMode="auto">
            <a:xfrm>
              <a:off x="4320" y="3456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10266" name="Rectangle 81"/>
            <p:cNvSpPr>
              <a:spLocks noChangeArrowheads="1"/>
            </p:cNvSpPr>
            <p:nvPr/>
          </p:nvSpPr>
          <p:spPr bwMode="auto">
            <a:xfrm>
              <a:off x="4032" y="3408"/>
              <a:ext cx="288" cy="5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10267" name="Rectangle 82"/>
            <p:cNvSpPr>
              <a:spLocks noChangeArrowheads="1"/>
            </p:cNvSpPr>
            <p:nvPr/>
          </p:nvSpPr>
          <p:spPr bwMode="auto">
            <a:xfrm>
              <a:off x="4128" y="3696"/>
              <a:ext cx="480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grpSp>
          <p:nvGrpSpPr>
            <p:cNvPr id="10268" name="Group 76"/>
            <p:cNvGrpSpPr>
              <a:grpSpLocks/>
            </p:cNvGrpSpPr>
            <p:nvPr/>
          </p:nvGrpSpPr>
          <p:grpSpPr bwMode="auto">
            <a:xfrm>
              <a:off x="4320" y="3504"/>
              <a:ext cx="192" cy="192"/>
              <a:chOff x="1104" y="3696"/>
              <a:chExt cx="192" cy="192"/>
            </a:xfrm>
          </p:grpSpPr>
          <p:sp>
            <p:nvSpPr>
              <p:cNvPr id="10269" name="Line 77"/>
              <p:cNvSpPr>
                <a:spLocks noChangeShapeType="1"/>
              </p:cNvSpPr>
              <p:nvPr/>
            </p:nvSpPr>
            <p:spPr bwMode="auto">
              <a:xfrm>
                <a:off x="1104" y="388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70" name="Line 78"/>
              <p:cNvSpPr>
                <a:spLocks noChangeShapeType="1"/>
              </p:cNvSpPr>
              <p:nvPr/>
            </p:nvSpPr>
            <p:spPr bwMode="auto">
              <a:xfrm flipV="1">
                <a:off x="1104" y="36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5" name="Group 88"/>
          <p:cNvGrpSpPr>
            <a:grpSpLocks/>
          </p:cNvGrpSpPr>
          <p:nvPr/>
        </p:nvGrpSpPr>
        <p:grpSpPr bwMode="auto">
          <a:xfrm>
            <a:off x="457200" y="4267200"/>
            <a:ext cx="762000" cy="676275"/>
            <a:chOff x="144" y="2688"/>
            <a:chExt cx="480" cy="426"/>
          </a:xfrm>
        </p:grpSpPr>
        <p:grpSp>
          <p:nvGrpSpPr>
            <p:cNvPr id="10252" name="Group 54"/>
            <p:cNvGrpSpPr>
              <a:grpSpLocks/>
            </p:cNvGrpSpPr>
            <p:nvPr/>
          </p:nvGrpSpPr>
          <p:grpSpPr bwMode="auto">
            <a:xfrm>
              <a:off x="144" y="2736"/>
              <a:ext cx="436" cy="378"/>
              <a:chOff x="576" y="2256"/>
              <a:chExt cx="1536" cy="1200"/>
            </a:xfrm>
          </p:grpSpPr>
          <p:sp>
            <p:nvSpPr>
              <p:cNvPr id="10257" name="Rectangle 55"/>
              <p:cNvSpPr>
                <a:spLocks noChangeArrowheads="1"/>
              </p:cNvSpPr>
              <p:nvPr/>
            </p:nvSpPr>
            <p:spPr bwMode="auto">
              <a:xfrm>
                <a:off x="1104" y="2688"/>
                <a:ext cx="1008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58" name="Oval 56"/>
              <p:cNvSpPr>
                <a:spLocks noChangeArrowheads="1"/>
              </p:cNvSpPr>
              <p:nvPr/>
            </p:nvSpPr>
            <p:spPr bwMode="auto">
              <a:xfrm>
                <a:off x="1248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59" name="Rectangle 57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528" cy="9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60" name="Oval 58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61" name="Oval 59"/>
              <p:cNvSpPr>
                <a:spLocks noChangeArrowheads="1"/>
              </p:cNvSpPr>
              <p:nvPr/>
            </p:nvSpPr>
            <p:spPr bwMode="auto">
              <a:xfrm>
                <a:off x="720" y="3216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62" name="Rectangle 60"/>
              <p:cNvSpPr>
                <a:spLocks noChangeArrowheads="1"/>
              </p:cNvSpPr>
              <p:nvPr/>
            </p:nvSpPr>
            <p:spPr bwMode="auto">
              <a:xfrm>
                <a:off x="1776" y="2256"/>
                <a:ext cx="144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  <p:sp>
            <p:nvSpPr>
              <p:cNvPr id="10263" name="Oval 61"/>
              <p:cNvSpPr>
                <a:spLocks noChangeArrowheads="1"/>
              </p:cNvSpPr>
              <p:nvPr/>
            </p:nvSpPr>
            <p:spPr bwMode="auto">
              <a:xfrm>
                <a:off x="720" y="2400"/>
                <a:ext cx="240" cy="24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nl-NL" altLang="nl-NL" sz="2400"/>
              </a:p>
            </p:txBody>
          </p:sp>
        </p:grpSp>
        <p:grpSp>
          <p:nvGrpSpPr>
            <p:cNvPr id="10253" name="Group 62"/>
            <p:cNvGrpSpPr>
              <a:grpSpLocks/>
            </p:cNvGrpSpPr>
            <p:nvPr/>
          </p:nvGrpSpPr>
          <p:grpSpPr bwMode="auto">
            <a:xfrm>
              <a:off x="384" y="2736"/>
              <a:ext cx="192" cy="192"/>
              <a:chOff x="1104" y="3696"/>
              <a:chExt cx="192" cy="192"/>
            </a:xfrm>
          </p:grpSpPr>
          <p:sp>
            <p:nvSpPr>
              <p:cNvPr id="10255" name="Line 63"/>
              <p:cNvSpPr>
                <a:spLocks noChangeShapeType="1"/>
              </p:cNvSpPr>
              <p:nvPr/>
            </p:nvSpPr>
            <p:spPr bwMode="auto">
              <a:xfrm>
                <a:off x="1104" y="388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56" name="Line 64"/>
              <p:cNvSpPr>
                <a:spLocks noChangeShapeType="1"/>
              </p:cNvSpPr>
              <p:nvPr/>
            </p:nvSpPr>
            <p:spPr bwMode="auto">
              <a:xfrm flipV="1">
                <a:off x="1104" y="3696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254" name="Rectangle 66"/>
            <p:cNvSpPr>
              <a:spLocks noChangeArrowheads="1"/>
            </p:cNvSpPr>
            <p:nvPr/>
          </p:nvSpPr>
          <p:spPr bwMode="auto">
            <a:xfrm>
              <a:off x="384" y="268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</p:grpSp>
    </p:spTree>
    <p:extLst>
      <p:ext uri="{BB962C8B-B14F-4D97-AF65-F5344CB8AC3E}">
        <p14:creationId xmlns:p14="http://schemas.microsoft.com/office/powerpoint/2010/main" val="67787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coordinate clipping window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31" y="1690689"/>
            <a:ext cx="3686689" cy="36676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5520" y="194938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Setup a </a:t>
            </a:r>
            <a:r>
              <a:rPr lang="en-US" sz="2000" b="1" dirty="0">
                <a:solidFill>
                  <a:srgbClr val="0000FF"/>
                </a:solidFill>
              </a:rPr>
              <a:t>viewing-coordinate system </a:t>
            </a:r>
            <a:r>
              <a:rPr lang="en-US" sz="2000" b="1" i="1" dirty="0">
                <a:solidFill>
                  <a:srgbClr val="00B050"/>
                </a:solidFill>
              </a:rPr>
              <a:t>within the world-coordinate frame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057400" y="2945970"/>
            <a:ext cx="6980120" cy="707886"/>
            <a:chOff x="2057400" y="2945970"/>
            <a:chExt cx="6980120" cy="707886"/>
          </a:xfrm>
        </p:grpSpPr>
        <p:sp>
          <p:nvSpPr>
            <p:cNvPr id="6" name="Rectangle 5"/>
            <p:cNvSpPr/>
            <p:nvPr/>
          </p:nvSpPr>
          <p:spPr>
            <a:xfrm>
              <a:off x="4894729" y="2945970"/>
              <a:ext cx="414279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Origin for a two-dimensional viewing-co-ordinate frame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2057400" y="3299913"/>
              <a:ext cx="2837329" cy="2245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4894729" y="381320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V</a:t>
            </a:r>
            <a:r>
              <a:rPr lang="en-US" sz="2000" dirty="0" smtClean="0"/>
              <a:t>: the </a:t>
            </a:r>
            <a:r>
              <a:rPr lang="en-US" sz="2000" dirty="0"/>
              <a:t>two-dimensional </a:t>
            </a:r>
            <a:r>
              <a:rPr lang="en-US" sz="2000" b="1" i="1" dirty="0" smtClean="0"/>
              <a:t>view up vector</a:t>
            </a:r>
            <a:r>
              <a:rPr lang="en-US" sz="20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3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11" y="1857225"/>
            <a:ext cx="6649378" cy="3705742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262718" y="32254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coordinate clipping window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4801" y="1965869"/>
            <a:ext cx="4074459" cy="4087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coordinate clipping window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0" y="1884373"/>
            <a:ext cx="3534268" cy="252447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08" y="4016007"/>
            <a:ext cx="3705742" cy="2591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69755" y="2358042"/>
            <a:ext cx="4585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Define an </a:t>
            </a:r>
            <a:r>
              <a:rPr lang="en-US" sz="2000" b="1" dirty="0" smtClean="0"/>
              <a:t>orientation vector </a:t>
            </a:r>
            <a:r>
              <a:rPr lang="en-US" sz="2000" dirty="0" smtClean="0"/>
              <a:t>and choose a </a:t>
            </a:r>
            <a:r>
              <a:rPr lang="en-US" sz="2000" b="1" dirty="0" smtClean="0"/>
              <a:t>reference point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155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and Viewport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In some packages the normalization and window-to-view port transformations are combined into one operation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GB" dirty="0"/>
              <a:t>T</a:t>
            </a:r>
            <a:r>
              <a:rPr lang="en-GB" dirty="0" smtClean="0"/>
              <a:t>he view-port coordinates </a:t>
            </a:r>
            <a:r>
              <a:rPr lang="en-GB" dirty="0"/>
              <a:t>are often given in the range from 0 to </a:t>
            </a:r>
            <a:r>
              <a:rPr lang="en-GB" dirty="0" smtClean="0"/>
              <a:t>1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After clipping, the unit square containing the viewport is mapped to the output display </a:t>
            </a:r>
            <a:r>
              <a:rPr lang="en-GB" dirty="0" smtClean="0"/>
              <a:t>device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Viewport </a:t>
            </a:r>
            <a:r>
              <a:rPr lang="en-GB" dirty="0"/>
              <a:t>boundaries are speciﬁed in screen coordinates relative to the </a:t>
            </a:r>
            <a:r>
              <a:rPr lang="en-GB" dirty="0" smtClean="0"/>
              <a:t>display window </a:t>
            </a:r>
            <a:r>
              <a:rPr lang="en-GB" dirty="0"/>
              <a:t>position.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9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Clipping Window into a Normalized Viewport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8917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Consider a view port deﬁned with normalized co-ordinate values</a:t>
            </a:r>
          </a:p>
          <a:p>
            <a:endParaRPr lang="en-US" sz="1100" dirty="0" smtClean="0"/>
          </a:p>
          <a:p>
            <a:r>
              <a:rPr lang="en-US" dirty="0"/>
              <a:t> </a:t>
            </a:r>
            <a:r>
              <a:rPr lang="en-GB" dirty="0"/>
              <a:t> Object descriptions are transferred to this normalized space </a:t>
            </a:r>
            <a:endParaRPr lang="en-GB" dirty="0" smtClean="0"/>
          </a:p>
          <a:p>
            <a:endParaRPr lang="en-GB" sz="1050" dirty="0"/>
          </a:p>
          <a:p>
            <a:r>
              <a:rPr lang="en-GB" dirty="0"/>
              <a:t> By a transformation that maintains the same relative placement of a </a:t>
            </a:r>
            <a:r>
              <a:rPr lang="en-GB" dirty="0" smtClean="0"/>
              <a:t>point (relative to the clipping window)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3" y="3793340"/>
            <a:ext cx="829743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1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to view port transformation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66" y="1510450"/>
            <a:ext cx="6834468" cy="242462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55" y="4536586"/>
            <a:ext cx="422969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2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to view port transformation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49" y="1488984"/>
            <a:ext cx="4229690" cy="16575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9929" y="3294092"/>
            <a:ext cx="7180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Solving these expressions for the </a:t>
            </a:r>
            <a:r>
              <a:rPr lang="en-US" sz="2000" b="1" dirty="0"/>
              <a:t>viewport position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1" y="4635131"/>
            <a:ext cx="2114845" cy="80973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165562" y="3772635"/>
            <a:ext cx="4004152" cy="1307526"/>
            <a:chOff x="3165562" y="3772635"/>
            <a:chExt cx="4004152" cy="1307526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259" y="3772635"/>
              <a:ext cx="2258455" cy="130752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165562" y="4241732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Scaling factor</a:t>
              </a:r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65562" y="5297605"/>
            <a:ext cx="5252297" cy="1377593"/>
            <a:chOff x="3165562" y="5297605"/>
            <a:chExt cx="5252297" cy="1377593"/>
          </a:xfrm>
        </p:grpSpPr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259" y="5297605"/>
              <a:ext cx="3506600" cy="137759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165562" y="5340070"/>
              <a:ext cx="1594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Translating factor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755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 Scale the clipping window to the size of the view port using a ﬁxed-point </a:t>
                </a:r>
                <a:r>
                  <a:rPr lang="en-US" dirty="0"/>
                  <a:t>position of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 Translate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) to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86" y="2814552"/>
            <a:ext cx="3953427" cy="122889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39" y="5083003"/>
            <a:ext cx="3753374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Clipping Window into a Normalized Square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06034"/>
          </a:xfrm>
        </p:spPr>
        <p:txBody>
          <a:bodyPr/>
          <a:lstStyle/>
          <a:p>
            <a:r>
              <a:rPr lang="en-GB" dirty="0"/>
              <a:t>Another approach to two-dimensional viewing is </a:t>
            </a:r>
            <a:r>
              <a:rPr lang="en-US" dirty="0" smtClean="0"/>
              <a:t> </a:t>
            </a:r>
          </a:p>
          <a:p>
            <a:endParaRPr lang="en-US" sz="1050" dirty="0" smtClean="0"/>
          </a:p>
          <a:p>
            <a:pPr marL="800100" lvl="1" indent="-457200">
              <a:buFont typeface="+mj-lt"/>
              <a:buAutoNum type="arabicPeriod"/>
            </a:pPr>
            <a:r>
              <a:rPr lang="en-GB" dirty="0" smtClean="0"/>
              <a:t> Transform </a:t>
            </a:r>
            <a:r>
              <a:rPr lang="en-GB" dirty="0"/>
              <a:t>the clipping window into a normalized </a:t>
            </a:r>
            <a:r>
              <a:rPr lang="en-GB" dirty="0" smtClean="0"/>
              <a:t>square</a:t>
            </a:r>
          </a:p>
          <a:p>
            <a:pPr marL="800100" lvl="1" indent="-457200">
              <a:buFont typeface="+mj-lt"/>
              <a:buAutoNum type="arabicPeriod"/>
            </a:pPr>
            <a:endParaRPr lang="en-GB" sz="1050" dirty="0" smtClean="0"/>
          </a:p>
          <a:p>
            <a:pPr marL="800100" lvl="1" indent="-457200"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Clip </a:t>
            </a:r>
            <a:r>
              <a:rPr lang="en-GB" dirty="0"/>
              <a:t>in normalized </a:t>
            </a:r>
            <a:r>
              <a:rPr lang="en-GB" dirty="0" smtClean="0"/>
              <a:t>coordinates</a:t>
            </a:r>
          </a:p>
          <a:p>
            <a:pPr marL="800100" lvl="1" indent="-457200">
              <a:buFont typeface="+mj-lt"/>
              <a:buAutoNum type="arabicPeriod"/>
            </a:pPr>
            <a:endParaRPr lang="en-GB" sz="1050" dirty="0" smtClean="0"/>
          </a:p>
          <a:p>
            <a:pPr marL="800100" lvl="1" indent="-457200"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Transfer the scene description to a viewport speciﬁed in screen coordinates</a:t>
            </a:r>
          </a:p>
          <a:p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6296"/>
            <a:ext cx="9144000" cy="241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6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3D World</a:t>
            </a:r>
          </a:p>
          <a:p>
            <a:endParaRPr lang="en-US" dirty="0" smtClean="0"/>
          </a:p>
          <a:p>
            <a:r>
              <a:rPr lang="en-US" dirty="0" smtClean="0"/>
              <a:t> 3D Transformation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Scaling, Translation is simple extension of 2D</a:t>
            </a:r>
          </a:p>
          <a:p>
            <a:endParaRPr lang="en-US" dirty="0"/>
          </a:p>
          <a:p>
            <a:r>
              <a:rPr lang="en-US" dirty="0" smtClean="0"/>
              <a:t> Rotation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About Cartesian axis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Arbitrary axis</a:t>
            </a:r>
          </a:p>
          <a:p>
            <a:endParaRPr lang="en-US" dirty="0" smtClean="0"/>
          </a:p>
          <a:p>
            <a:r>
              <a:rPr lang="en-US" dirty="0" smtClean="0"/>
              <a:t> Coordinate transformation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40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Clipping Window into a Normalized Square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25" y="1690689"/>
            <a:ext cx="5353797" cy="12574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108162" y="3207858"/>
            <a:ext cx="4619514" cy="1516317"/>
            <a:chOff x="2318397" y="3651611"/>
            <a:chExt cx="4619514" cy="1516317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817" y="3651611"/>
              <a:ext cx="2619094" cy="15163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318397" y="4113581"/>
              <a:ext cx="1879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Scaling factor</a:t>
              </a:r>
              <a:endParaRPr lang="en-US" sz="20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83224" y="4983868"/>
            <a:ext cx="6746032" cy="1651242"/>
            <a:chOff x="1978025" y="5269859"/>
            <a:chExt cx="5628058" cy="1377593"/>
          </a:xfrm>
        </p:grpSpPr>
        <p:pic>
          <p:nvPicPr>
            <p:cNvPr id="9" name="Picture 8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483" y="5269859"/>
              <a:ext cx="3506600" cy="137759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78025" y="5791753"/>
              <a:ext cx="2496775" cy="33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Translating factor</a:t>
              </a:r>
              <a:endParaRPr lang="en-US" sz="2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40941" y="3079376"/>
            <a:ext cx="1627094" cy="443753"/>
            <a:chOff x="4840941" y="3079376"/>
            <a:chExt cx="1627094" cy="443753"/>
          </a:xfrm>
        </p:grpSpPr>
        <p:sp>
          <p:nvSpPr>
            <p:cNvPr id="11" name="Rectangle 10"/>
            <p:cNvSpPr/>
            <p:nvPr/>
          </p:nvSpPr>
          <p:spPr>
            <a:xfrm>
              <a:off x="4840941" y="3079376"/>
              <a:ext cx="1627094" cy="4437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54488" y="3101197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= -1</a:t>
              </a:r>
              <a:endParaRPr lang="en-US" sz="20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40941" y="3869883"/>
            <a:ext cx="1627094" cy="443753"/>
            <a:chOff x="4840941" y="3079376"/>
            <a:chExt cx="1627094" cy="443753"/>
          </a:xfrm>
        </p:grpSpPr>
        <p:sp>
          <p:nvSpPr>
            <p:cNvPr id="15" name="Rectangle 14"/>
            <p:cNvSpPr/>
            <p:nvPr/>
          </p:nvSpPr>
          <p:spPr>
            <a:xfrm>
              <a:off x="4840941" y="3079376"/>
              <a:ext cx="1627094" cy="4437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54488" y="3101197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= -1</a:t>
              </a:r>
              <a:endParaRPr lang="en-US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78623" y="2713237"/>
            <a:ext cx="835673" cy="848679"/>
            <a:chOff x="5812490" y="3101197"/>
            <a:chExt cx="835673" cy="848679"/>
          </a:xfrm>
        </p:grpSpPr>
        <p:sp>
          <p:nvSpPr>
            <p:cNvPr id="18" name="Rectangle 17"/>
            <p:cNvSpPr/>
            <p:nvPr/>
          </p:nvSpPr>
          <p:spPr>
            <a:xfrm>
              <a:off x="5812490" y="3101197"/>
              <a:ext cx="835673" cy="84867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36131" y="3112581"/>
              <a:ext cx="6960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= +1</a:t>
              </a:r>
              <a:endParaRPr lang="en-US" sz="2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881" y="3765961"/>
            <a:ext cx="1418414" cy="579178"/>
            <a:chOff x="5229749" y="3370698"/>
            <a:chExt cx="1418414" cy="579178"/>
          </a:xfrm>
        </p:grpSpPr>
        <p:sp>
          <p:nvSpPr>
            <p:cNvPr id="21" name="Rectangle 20"/>
            <p:cNvSpPr/>
            <p:nvPr/>
          </p:nvSpPr>
          <p:spPr>
            <a:xfrm>
              <a:off x="5812490" y="3575449"/>
              <a:ext cx="835673" cy="37442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29749" y="3370698"/>
              <a:ext cx="6960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= +1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71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Clipping Window into a Normalized Square 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421"/>
            <a:ext cx="9144000" cy="198974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49623" y="1761500"/>
            <a:ext cx="3813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Window to normalized square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47992" y="4669497"/>
            <a:ext cx="4299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Normalized square to viewport ??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803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Clipping Window into a Normalized Square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925" y="1690689"/>
            <a:ext cx="5353797" cy="12574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108162" y="3207858"/>
            <a:ext cx="4619514" cy="1516317"/>
            <a:chOff x="2318397" y="3651611"/>
            <a:chExt cx="4619514" cy="1516317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817" y="3651611"/>
              <a:ext cx="2619094" cy="151631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318397" y="4113581"/>
              <a:ext cx="1879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Scaling factor</a:t>
              </a:r>
              <a:endParaRPr lang="en-US" sz="20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83224" y="4983868"/>
            <a:ext cx="6746032" cy="1651242"/>
            <a:chOff x="1978025" y="5269859"/>
            <a:chExt cx="5628058" cy="1377593"/>
          </a:xfrm>
        </p:grpSpPr>
        <p:pic>
          <p:nvPicPr>
            <p:cNvPr id="9" name="Picture 8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9483" y="5269859"/>
              <a:ext cx="3506600" cy="137759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978025" y="5791753"/>
              <a:ext cx="2496775" cy="333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Translating factor</a:t>
              </a:r>
              <a:endParaRPr lang="en-US" sz="20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40941" y="3523127"/>
            <a:ext cx="1627094" cy="443753"/>
            <a:chOff x="4840941" y="3079376"/>
            <a:chExt cx="1627094" cy="443753"/>
          </a:xfrm>
        </p:grpSpPr>
        <p:sp>
          <p:nvSpPr>
            <p:cNvPr id="11" name="Rectangle 10"/>
            <p:cNvSpPr/>
            <p:nvPr/>
          </p:nvSpPr>
          <p:spPr>
            <a:xfrm>
              <a:off x="4840941" y="3079376"/>
              <a:ext cx="1627094" cy="4437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54488" y="3101197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= -1</a:t>
              </a:r>
              <a:endParaRPr lang="en-US" sz="20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40941" y="4327081"/>
            <a:ext cx="1627094" cy="443753"/>
            <a:chOff x="4840941" y="3079376"/>
            <a:chExt cx="1627094" cy="443753"/>
          </a:xfrm>
        </p:grpSpPr>
        <p:sp>
          <p:nvSpPr>
            <p:cNvPr id="15" name="Rectangle 14"/>
            <p:cNvSpPr/>
            <p:nvPr/>
          </p:nvSpPr>
          <p:spPr>
            <a:xfrm>
              <a:off x="4840941" y="3079376"/>
              <a:ext cx="1627094" cy="4437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54488" y="3101197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= -1</a:t>
              </a:r>
              <a:endParaRPr lang="en-US" sz="20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09064" y="3534292"/>
            <a:ext cx="1405233" cy="400110"/>
            <a:chOff x="5242931" y="3586077"/>
            <a:chExt cx="1405233" cy="400110"/>
          </a:xfrm>
        </p:grpSpPr>
        <p:sp>
          <p:nvSpPr>
            <p:cNvPr id="18" name="Rectangle 17"/>
            <p:cNvSpPr/>
            <p:nvPr/>
          </p:nvSpPr>
          <p:spPr>
            <a:xfrm>
              <a:off x="5242932" y="3586077"/>
              <a:ext cx="1405232" cy="36379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42931" y="3586077"/>
              <a:ext cx="6960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= +1</a:t>
              </a:r>
              <a:endParaRPr lang="en-US" sz="20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27954" y="4370724"/>
            <a:ext cx="879750" cy="623492"/>
            <a:chOff x="5768414" y="3586077"/>
            <a:chExt cx="879750" cy="623492"/>
          </a:xfrm>
        </p:grpSpPr>
        <p:sp>
          <p:nvSpPr>
            <p:cNvPr id="24" name="Rectangle 23"/>
            <p:cNvSpPr/>
            <p:nvPr/>
          </p:nvSpPr>
          <p:spPr>
            <a:xfrm>
              <a:off x="5768414" y="3586077"/>
              <a:ext cx="879750" cy="61314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68414" y="3809459"/>
              <a:ext cx="6960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= +1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51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Clipping Window into a Normalized Square 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421"/>
            <a:ext cx="9144000" cy="198974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49623" y="1761500"/>
            <a:ext cx="3813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Window to normalized square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77460" y="4363791"/>
            <a:ext cx="3985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Normalized square to viewport </a:t>
            </a:r>
            <a:endParaRPr lang="en-US" sz="2000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901"/>
            <a:ext cx="9144000" cy="20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to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3784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 L</a:t>
            </a:r>
            <a:r>
              <a:rPr lang="en-GB" dirty="0" smtClean="0"/>
              <a:t>ast step: position </a:t>
            </a:r>
            <a:r>
              <a:rPr lang="en-GB" dirty="0"/>
              <a:t>the viewport area in the display </a:t>
            </a:r>
            <a:r>
              <a:rPr lang="en-GB" dirty="0" smtClean="0"/>
              <a:t>window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b="1" i="1" dirty="0" smtClean="0"/>
              <a:t>Convention: </a:t>
            </a:r>
            <a:r>
              <a:rPr lang="en-GB" dirty="0" smtClean="0"/>
              <a:t>lower-left </a:t>
            </a:r>
            <a:r>
              <a:rPr lang="en-GB" dirty="0"/>
              <a:t>corner of the viewport is placed at a coordinate position speciﬁed relative to the lower-left corner of the display window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35" y="3267635"/>
            <a:ext cx="4456765" cy="35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9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 in OpenGL?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 OpenGL library has no functions speciﬁcally for </a:t>
            </a:r>
            <a:r>
              <a:rPr lang="en-GB" dirty="0" smtClean="0"/>
              <a:t>2D viewing</a:t>
            </a:r>
            <a:endParaRPr lang="en-US" dirty="0"/>
          </a:p>
          <a:p>
            <a:endParaRPr lang="en-US" dirty="0" smtClean="0"/>
          </a:p>
          <a:p>
            <a:r>
              <a:rPr lang="en-GB" dirty="0" smtClean="0"/>
              <a:t> The 3D </a:t>
            </a:r>
            <a:r>
              <a:rPr lang="en-GB" dirty="0"/>
              <a:t>routines </a:t>
            </a:r>
            <a:r>
              <a:rPr lang="en-GB" dirty="0" smtClean="0"/>
              <a:t>can be adapted to </a:t>
            </a:r>
            <a:r>
              <a:rPr lang="en-GB" dirty="0"/>
              <a:t>a </a:t>
            </a:r>
            <a:r>
              <a:rPr lang="en-GB" dirty="0" smtClean="0"/>
              <a:t>2D</a:t>
            </a:r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8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Projection Mode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Fi</a:t>
            </a:r>
            <a:r>
              <a:rPr lang="en-GB" dirty="0" err="1" smtClean="0"/>
              <a:t>rst</a:t>
            </a:r>
            <a:r>
              <a:rPr lang="en-GB" dirty="0" smtClean="0"/>
              <a:t> </a:t>
            </a:r>
            <a:r>
              <a:rPr lang="en-GB" dirty="0"/>
              <a:t>select the </a:t>
            </a:r>
            <a:r>
              <a:rPr lang="en-GB" b="1" i="1" dirty="0"/>
              <a:t>projection </a:t>
            </a:r>
            <a:r>
              <a:rPr lang="en-GB" b="1" i="1" dirty="0" smtClean="0"/>
              <a:t>mode</a:t>
            </a:r>
          </a:p>
          <a:p>
            <a:endParaRPr lang="en-GB" b="1" i="1" dirty="0"/>
          </a:p>
          <a:p>
            <a:endParaRPr lang="en-GB" b="1" i="1" dirty="0" smtClean="0"/>
          </a:p>
          <a:p>
            <a:endParaRPr lang="en-GB" b="1" i="1" dirty="0"/>
          </a:p>
          <a:p>
            <a:r>
              <a:rPr lang="en-GB" b="1" i="1" dirty="0"/>
              <a:t> To deﬁne a two-dimensional clipping </a:t>
            </a:r>
            <a:r>
              <a:rPr lang="en-GB" b="1" i="1" dirty="0" smtClean="0"/>
              <a:t>window</a:t>
            </a:r>
          </a:p>
          <a:p>
            <a:endParaRPr lang="en-GB" b="1" i="1" dirty="0"/>
          </a:p>
          <a:p>
            <a:endParaRPr lang="en-GB" b="1" i="1" dirty="0" smtClean="0"/>
          </a:p>
          <a:p>
            <a:endParaRPr lang="en-GB" b="1" i="1" dirty="0"/>
          </a:p>
          <a:p>
            <a:r>
              <a:rPr lang="en-GB" b="1" i="1" dirty="0" smtClean="0"/>
              <a:t> View port parameters are specified as</a:t>
            </a:r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endParaRPr lang="en-GB" b="1" i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13" y="2384860"/>
            <a:ext cx="4115374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92" y="4058255"/>
            <a:ext cx="5591955" cy="400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80" y="5684019"/>
            <a:ext cx="6287377" cy="3524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66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169068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&lt;GL/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wcPt2D {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y;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646" y="3016252"/>
            <a:ext cx="86733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(void) {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color of display window to white. */ 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glClearColor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(1.0, 1.0, 1.0, 0.0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Set parameters for world-coordinate clipping window. */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glMatrixMode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(GL_PROJECTION); gluOrtho2D (-100.0, 100.0,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					100.0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100.0);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mode for constructing geometric transformation matrix. 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glMatrixMode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(GL_MODELVIEW);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84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49" y="1690689"/>
            <a:ext cx="73051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triangle (wcPt2D *verts) {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k;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glBegin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(GL_TRIANGLES);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 = 0; k &lt; 3; k++)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glVertex2f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(verts [k].x, verts [k].y);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glEnd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83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811" y="1525884"/>
            <a:ext cx="88481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displayFcn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(void) {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initial position for triangle. */ 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wcPt2D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verts [3] = { {-50.0, -25.0}, {50.0, -25.0}, {0.0, 50.0} };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glClear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(GL_COLOR_BUFFER_BIT);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Clear display window.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glColor3f (0.0, 0.0, 1.0);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fill color to blue.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glViewport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(0, 0, 300, 300);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left viewport. 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triangle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(verts);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triangle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Rotate triangle and display in right half of display window. */ 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glColor3f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(1.0, 0.0, 0.0);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fill color to red. 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glViewport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(300, 0, 300, 300);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 right viewport.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glRotatef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(90.0, 0.0, 0.0, 1.0);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Rotate about z axis. 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triangle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(verts);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red rotated triangle.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glFlush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972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completing this lecture the students will be able to</a:t>
            </a:r>
          </a:p>
          <a:p>
            <a:endParaRPr lang="en-US" dirty="0"/>
          </a:p>
          <a:p>
            <a:pPr lvl="1"/>
            <a:r>
              <a:rPr lang="en-US" dirty="0" smtClean="0"/>
              <a:t> Define different space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Describe 2D Viewing pipeline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Transform World coordinate to view coordinate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Write program in OpenGL for 2D viewing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1690689"/>
            <a:ext cx="7681632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glutInit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glutInitDisplayMode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(GLUT_SINGLE | GLUT_RGB);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glutInitWindowPosition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(50, 50);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glutInitWindowSize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(600, 300);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glutCreateWindow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("Split-Screen Example");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);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glutDisplayFunc</a:t>
            </a: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displayFcn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glutMainLoop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70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2D Clipping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representation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0" y="1690689"/>
            <a:ext cx="8668960" cy="409632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7011"/>
            <a:ext cx="9144000" cy="94201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864224" y="1788459"/>
            <a:ext cx="2420470" cy="96818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2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50"/>
          <p:cNvSpPr>
            <a:spLocks/>
          </p:cNvSpPr>
          <p:nvPr/>
        </p:nvSpPr>
        <p:spPr bwMode="auto">
          <a:xfrm>
            <a:off x="1295400" y="3048000"/>
            <a:ext cx="2286000" cy="974725"/>
          </a:xfrm>
          <a:custGeom>
            <a:avLst/>
            <a:gdLst>
              <a:gd name="T0" fmla="*/ 0 w 1440"/>
              <a:gd name="T1" fmla="*/ 2147483646 h 614"/>
              <a:gd name="T2" fmla="*/ 2147483646 w 1440"/>
              <a:gd name="T3" fmla="*/ 2147483646 h 614"/>
              <a:gd name="T4" fmla="*/ 2147483646 w 1440"/>
              <a:gd name="T5" fmla="*/ 2147483646 h 614"/>
              <a:gd name="T6" fmla="*/ 2147483646 w 1440"/>
              <a:gd name="T7" fmla="*/ 0 h 614"/>
              <a:gd name="T8" fmla="*/ 2147483646 w 1440"/>
              <a:gd name="T9" fmla="*/ 2147483646 h 614"/>
              <a:gd name="T10" fmla="*/ 2147483646 w 1440"/>
              <a:gd name="T11" fmla="*/ 2147483646 h 614"/>
              <a:gd name="T12" fmla="*/ 2147483646 w 1440"/>
              <a:gd name="T13" fmla="*/ 2147483646 h 614"/>
              <a:gd name="T14" fmla="*/ 2147483646 w 1440"/>
              <a:gd name="T15" fmla="*/ 2147483646 h 614"/>
              <a:gd name="T16" fmla="*/ 2147483646 w 1440"/>
              <a:gd name="T17" fmla="*/ 2147483646 h 614"/>
              <a:gd name="T18" fmla="*/ 0 w 1440"/>
              <a:gd name="T19" fmla="*/ 2147483646 h 6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40"/>
              <a:gd name="T31" fmla="*/ 0 h 614"/>
              <a:gd name="T32" fmla="*/ 1440 w 1440"/>
              <a:gd name="T33" fmla="*/ 614 h 6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40" h="614">
                <a:moveTo>
                  <a:pt x="0" y="613"/>
                </a:moveTo>
                <a:lnTo>
                  <a:pt x="310" y="53"/>
                </a:lnTo>
                <a:lnTo>
                  <a:pt x="477" y="315"/>
                </a:lnTo>
                <a:lnTo>
                  <a:pt x="818" y="0"/>
                </a:lnTo>
                <a:lnTo>
                  <a:pt x="917" y="393"/>
                </a:lnTo>
                <a:lnTo>
                  <a:pt x="1048" y="173"/>
                </a:lnTo>
                <a:lnTo>
                  <a:pt x="1200" y="472"/>
                </a:lnTo>
                <a:lnTo>
                  <a:pt x="1326" y="294"/>
                </a:lnTo>
                <a:lnTo>
                  <a:pt x="1440" y="614"/>
                </a:lnTo>
                <a:lnTo>
                  <a:pt x="0" y="613"/>
                </a:lnTo>
                <a:close/>
              </a:path>
            </a:pathLst>
          </a:custGeom>
          <a:solidFill>
            <a:srgbClr val="D9D9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2D Viewing pipeline 1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5011738"/>
            <a:ext cx="3276600" cy="100806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nl-NL" sz="2400" smtClean="0"/>
              <a:t>Clipping window:</a:t>
            </a:r>
          </a:p>
          <a:p>
            <a:pPr eaLnBrk="1" hangingPunct="1">
              <a:buFontTx/>
              <a:buNone/>
            </a:pPr>
            <a:r>
              <a:rPr lang="en-US" altLang="nl-NL" sz="2400" smtClean="0"/>
              <a:t>What do we want to see?</a:t>
            </a:r>
            <a:endParaRPr lang="en-GB" altLang="nl-NL" sz="2400" smtClean="0"/>
          </a:p>
        </p:txBody>
      </p:sp>
      <p:sp>
        <p:nvSpPr>
          <p:cNvPr id="5126" name="Line 29"/>
          <p:cNvSpPr>
            <a:spLocks noChangeShapeType="1"/>
          </p:cNvSpPr>
          <p:nvPr/>
        </p:nvSpPr>
        <p:spPr bwMode="auto">
          <a:xfrm>
            <a:off x="1143000" y="432593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Line 30"/>
          <p:cNvSpPr>
            <a:spLocks noChangeShapeType="1"/>
          </p:cNvSpPr>
          <p:nvPr/>
        </p:nvSpPr>
        <p:spPr bwMode="auto">
          <a:xfrm flipV="1">
            <a:off x="1524000" y="2573338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8" name="Line 52"/>
          <p:cNvSpPr>
            <a:spLocks noChangeShapeType="1"/>
          </p:cNvSpPr>
          <p:nvPr/>
        </p:nvSpPr>
        <p:spPr bwMode="auto">
          <a:xfrm>
            <a:off x="2057400" y="41735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9" name="Line 53"/>
          <p:cNvSpPr>
            <a:spLocks noChangeShapeType="1"/>
          </p:cNvSpPr>
          <p:nvPr/>
        </p:nvSpPr>
        <p:spPr bwMode="auto">
          <a:xfrm>
            <a:off x="3276600" y="41735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0" name="Line 54"/>
          <p:cNvSpPr>
            <a:spLocks noChangeShapeType="1"/>
          </p:cNvSpPr>
          <p:nvPr/>
        </p:nvSpPr>
        <p:spPr bwMode="auto">
          <a:xfrm>
            <a:off x="1524000" y="38687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1" name="Line 55"/>
          <p:cNvSpPr>
            <a:spLocks noChangeShapeType="1"/>
          </p:cNvSpPr>
          <p:nvPr/>
        </p:nvSpPr>
        <p:spPr bwMode="auto">
          <a:xfrm>
            <a:off x="1524000" y="28781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2" name="Text Box 56"/>
          <p:cNvSpPr txBox="1">
            <a:spLocks noChangeArrowheads="1"/>
          </p:cNvSpPr>
          <p:nvPr/>
        </p:nvSpPr>
        <p:spPr bwMode="auto">
          <a:xfrm>
            <a:off x="1676400" y="4325938"/>
            <a:ext cx="83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xw</a:t>
            </a:r>
            <a:r>
              <a:rPr lang="en-US" altLang="nl-NL" sz="2400" i="0" baseline="-25000"/>
              <a:t>min</a:t>
            </a:r>
            <a:endParaRPr lang="en-GB" altLang="nl-NL" sz="2400"/>
          </a:p>
        </p:txBody>
      </p:sp>
      <p:sp>
        <p:nvSpPr>
          <p:cNvPr id="5133" name="Text Box 57"/>
          <p:cNvSpPr txBox="1">
            <a:spLocks noChangeArrowheads="1"/>
          </p:cNvSpPr>
          <p:nvPr/>
        </p:nvSpPr>
        <p:spPr bwMode="auto">
          <a:xfrm>
            <a:off x="2879725" y="4325938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xw</a:t>
            </a:r>
            <a:r>
              <a:rPr lang="en-US" altLang="nl-NL" sz="2400" i="0" baseline="-25000"/>
              <a:t>max</a:t>
            </a:r>
            <a:endParaRPr lang="en-GB" altLang="nl-NL" sz="2400"/>
          </a:p>
        </p:txBody>
      </p:sp>
      <p:sp>
        <p:nvSpPr>
          <p:cNvPr id="5134" name="Text Box 58"/>
          <p:cNvSpPr txBox="1">
            <a:spLocks noChangeArrowheads="1"/>
          </p:cNvSpPr>
          <p:nvPr/>
        </p:nvSpPr>
        <p:spPr bwMode="auto">
          <a:xfrm>
            <a:off x="685800" y="2649538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yw</a:t>
            </a:r>
            <a:r>
              <a:rPr lang="en-US" altLang="nl-NL" sz="2400" i="0" baseline="-25000"/>
              <a:t>max</a:t>
            </a:r>
            <a:endParaRPr lang="en-GB" altLang="nl-NL" sz="2400"/>
          </a:p>
        </p:txBody>
      </p:sp>
      <p:sp>
        <p:nvSpPr>
          <p:cNvPr id="5135" name="Text Box 59"/>
          <p:cNvSpPr txBox="1">
            <a:spLocks noChangeArrowheads="1"/>
          </p:cNvSpPr>
          <p:nvPr/>
        </p:nvSpPr>
        <p:spPr bwMode="auto">
          <a:xfrm>
            <a:off x="625475" y="3563938"/>
            <a:ext cx="83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yw</a:t>
            </a:r>
            <a:r>
              <a:rPr lang="en-US" altLang="nl-NL" sz="2400" i="0" baseline="-25000"/>
              <a:t>min</a:t>
            </a:r>
            <a:endParaRPr lang="en-GB" altLang="nl-NL" sz="2400"/>
          </a:p>
        </p:txBody>
      </p:sp>
      <p:sp>
        <p:nvSpPr>
          <p:cNvPr id="102476" name="Rectangle 76"/>
          <p:cNvSpPr>
            <a:spLocks noChangeArrowheads="1"/>
          </p:cNvSpPr>
          <p:nvPr/>
        </p:nvSpPr>
        <p:spPr bwMode="auto">
          <a:xfrm>
            <a:off x="4800600" y="5011738"/>
            <a:ext cx="3659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NL" sz="2400" i="0"/>
              <a:t>Viewport:</a:t>
            </a:r>
          </a:p>
          <a:p>
            <a:pPr eaLnBrk="1" hangingPunct="1">
              <a:buFontTx/>
              <a:buNone/>
            </a:pPr>
            <a:r>
              <a:rPr lang="en-US" altLang="nl-NL" sz="2400" i="0"/>
              <a:t>Where do we want to see it?</a:t>
            </a:r>
            <a:endParaRPr lang="en-GB" altLang="nl-NL" sz="2400" i="0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1600200" y="2362200"/>
            <a:ext cx="2362200" cy="1506538"/>
            <a:chOff x="1008" y="1488"/>
            <a:chExt cx="1488" cy="949"/>
          </a:xfrm>
        </p:grpSpPr>
        <p:sp>
          <p:nvSpPr>
            <p:cNvPr id="5158" name="Rectangle 51"/>
            <p:cNvSpPr>
              <a:spLocks noChangeArrowheads="1"/>
            </p:cNvSpPr>
            <p:nvPr/>
          </p:nvSpPr>
          <p:spPr bwMode="auto">
            <a:xfrm>
              <a:off x="1296" y="1813"/>
              <a:ext cx="768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59" name="Rectangle 77"/>
            <p:cNvSpPr>
              <a:spLocks noChangeArrowheads="1"/>
            </p:cNvSpPr>
            <p:nvPr/>
          </p:nvSpPr>
          <p:spPr bwMode="auto">
            <a:xfrm>
              <a:off x="1008" y="1488"/>
              <a:ext cx="1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NL" sz="2400" i="0"/>
                <a:t>Clipping window</a:t>
              </a:r>
              <a:endParaRPr lang="en-GB" altLang="nl-NL" sz="2400" i="0"/>
            </a:p>
          </p:txBody>
        </p:sp>
      </p:grpSp>
      <p:sp>
        <p:nvSpPr>
          <p:cNvPr id="5138" name="Rectangle 80"/>
          <p:cNvSpPr>
            <a:spLocks noChangeArrowheads="1"/>
          </p:cNvSpPr>
          <p:nvPr/>
        </p:nvSpPr>
        <p:spPr bwMode="auto">
          <a:xfrm>
            <a:off x="1905000" y="1752600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NL" sz="2400" i="0"/>
              <a:t>World:</a:t>
            </a:r>
            <a:endParaRPr lang="en-GB" altLang="nl-NL" sz="2400" i="0"/>
          </a:p>
        </p:txBody>
      </p: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3581400" y="1752600"/>
            <a:ext cx="3886200" cy="3030538"/>
            <a:chOff x="2256" y="1104"/>
            <a:chExt cx="2448" cy="1909"/>
          </a:xfrm>
        </p:grpSpPr>
        <p:sp>
          <p:nvSpPr>
            <p:cNvPr id="5140" name="Freeform 60"/>
            <p:cNvSpPr>
              <a:spLocks/>
            </p:cNvSpPr>
            <p:nvPr/>
          </p:nvSpPr>
          <p:spPr bwMode="auto">
            <a:xfrm>
              <a:off x="3024" y="1920"/>
              <a:ext cx="1440" cy="614"/>
            </a:xfrm>
            <a:custGeom>
              <a:avLst/>
              <a:gdLst>
                <a:gd name="T0" fmla="*/ 0 w 1440"/>
                <a:gd name="T1" fmla="*/ 613 h 614"/>
                <a:gd name="T2" fmla="*/ 310 w 1440"/>
                <a:gd name="T3" fmla="*/ 53 h 614"/>
                <a:gd name="T4" fmla="*/ 477 w 1440"/>
                <a:gd name="T5" fmla="*/ 315 h 614"/>
                <a:gd name="T6" fmla="*/ 818 w 1440"/>
                <a:gd name="T7" fmla="*/ 0 h 614"/>
                <a:gd name="T8" fmla="*/ 917 w 1440"/>
                <a:gd name="T9" fmla="*/ 393 h 614"/>
                <a:gd name="T10" fmla="*/ 1048 w 1440"/>
                <a:gd name="T11" fmla="*/ 173 h 614"/>
                <a:gd name="T12" fmla="*/ 1200 w 1440"/>
                <a:gd name="T13" fmla="*/ 472 h 614"/>
                <a:gd name="T14" fmla="*/ 1326 w 1440"/>
                <a:gd name="T15" fmla="*/ 294 h 614"/>
                <a:gd name="T16" fmla="*/ 1440 w 1440"/>
                <a:gd name="T17" fmla="*/ 614 h 614"/>
                <a:gd name="T18" fmla="*/ 0 w 1440"/>
                <a:gd name="T19" fmla="*/ 613 h 6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40"/>
                <a:gd name="T31" fmla="*/ 0 h 614"/>
                <a:gd name="T32" fmla="*/ 1440 w 1440"/>
                <a:gd name="T33" fmla="*/ 614 h 6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40" h="614">
                  <a:moveTo>
                    <a:pt x="0" y="613"/>
                  </a:moveTo>
                  <a:lnTo>
                    <a:pt x="310" y="53"/>
                  </a:lnTo>
                  <a:lnTo>
                    <a:pt x="477" y="315"/>
                  </a:lnTo>
                  <a:lnTo>
                    <a:pt x="818" y="0"/>
                  </a:lnTo>
                  <a:lnTo>
                    <a:pt x="917" y="393"/>
                  </a:lnTo>
                  <a:lnTo>
                    <a:pt x="1048" y="173"/>
                  </a:lnTo>
                  <a:lnTo>
                    <a:pt x="1200" y="472"/>
                  </a:lnTo>
                  <a:lnTo>
                    <a:pt x="1326" y="294"/>
                  </a:lnTo>
                  <a:lnTo>
                    <a:pt x="1440" y="614"/>
                  </a:lnTo>
                  <a:lnTo>
                    <a:pt x="0" y="613"/>
                  </a:lnTo>
                  <a:close/>
                </a:path>
              </a:pathLst>
            </a:custGeom>
            <a:solidFill>
              <a:srgbClr val="D9D9FF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141" name="Rectangle 72"/>
            <p:cNvSpPr>
              <a:spLocks noChangeArrowheads="1"/>
            </p:cNvSpPr>
            <p:nvPr/>
          </p:nvSpPr>
          <p:spPr bwMode="auto">
            <a:xfrm>
              <a:off x="2928" y="1717"/>
              <a:ext cx="576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42" name="Rectangle 73"/>
            <p:cNvSpPr>
              <a:spLocks noChangeArrowheads="1"/>
            </p:cNvSpPr>
            <p:nvPr/>
          </p:nvSpPr>
          <p:spPr bwMode="auto">
            <a:xfrm>
              <a:off x="3456" y="2437"/>
              <a:ext cx="120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43" name="Rectangle 74"/>
            <p:cNvSpPr>
              <a:spLocks noChangeArrowheads="1"/>
            </p:cNvSpPr>
            <p:nvPr/>
          </p:nvSpPr>
          <p:spPr bwMode="auto">
            <a:xfrm>
              <a:off x="4272" y="1765"/>
              <a:ext cx="432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44" name="Line 61"/>
            <p:cNvSpPr>
              <a:spLocks noChangeShapeType="1"/>
            </p:cNvSpPr>
            <p:nvPr/>
          </p:nvSpPr>
          <p:spPr bwMode="auto">
            <a:xfrm>
              <a:off x="2928" y="2725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145" name="Line 62"/>
            <p:cNvSpPr>
              <a:spLocks noChangeShapeType="1"/>
            </p:cNvSpPr>
            <p:nvPr/>
          </p:nvSpPr>
          <p:spPr bwMode="auto">
            <a:xfrm flipV="1">
              <a:off x="3168" y="1621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146" name="Rectangle 63"/>
            <p:cNvSpPr>
              <a:spLocks noChangeArrowheads="1"/>
            </p:cNvSpPr>
            <p:nvPr/>
          </p:nvSpPr>
          <p:spPr bwMode="auto">
            <a:xfrm>
              <a:off x="3504" y="1813"/>
              <a:ext cx="768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5147" name="Line 64"/>
            <p:cNvSpPr>
              <a:spLocks noChangeShapeType="1"/>
            </p:cNvSpPr>
            <p:nvPr/>
          </p:nvSpPr>
          <p:spPr bwMode="auto">
            <a:xfrm>
              <a:off x="3504" y="262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48" name="Line 65"/>
            <p:cNvSpPr>
              <a:spLocks noChangeShapeType="1"/>
            </p:cNvSpPr>
            <p:nvPr/>
          </p:nvSpPr>
          <p:spPr bwMode="auto">
            <a:xfrm>
              <a:off x="4272" y="262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49" name="Line 66"/>
            <p:cNvSpPr>
              <a:spLocks noChangeShapeType="1"/>
            </p:cNvSpPr>
            <p:nvPr/>
          </p:nvSpPr>
          <p:spPr bwMode="auto">
            <a:xfrm>
              <a:off x="3168" y="2437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50" name="Line 67"/>
            <p:cNvSpPr>
              <a:spLocks noChangeShapeType="1"/>
            </p:cNvSpPr>
            <p:nvPr/>
          </p:nvSpPr>
          <p:spPr bwMode="auto">
            <a:xfrm>
              <a:off x="3168" y="181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51" name="Text Box 68"/>
            <p:cNvSpPr txBox="1">
              <a:spLocks noChangeArrowheads="1"/>
            </p:cNvSpPr>
            <p:nvPr/>
          </p:nvSpPr>
          <p:spPr bwMode="auto">
            <a:xfrm>
              <a:off x="3286" y="2725"/>
              <a:ext cx="4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2400"/>
                <a:t>xv</a:t>
              </a:r>
              <a:r>
                <a:rPr lang="en-US" altLang="nl-NL" sz="2400" i="0" baseline="-25000"/>
                <a:t>min</a:t>
              </a:r>
              <a:endParaRPr lang="en-GB" altLang="nl-NL" sz="2400"/>
            </a:p>
          </p:txBody>
        </p:sp>
        <p:sp>
          <p:nvSpPr>
            <p:cNvPr id="5152" name="Text Box 69"/>
            <p:cNvSpPr txBox="1">
              <a:spLocks noChangeArrowheads="1"/>
            </p:cNvSpPr>
            <p:nvPr/>
          </p:nvSpPr>
          <p:spPr bwMode="auto">
            <a:xfrm>
              <a:off x="4044" y="2725"/>
              <a:ext cx="5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2400"/>
                <a:t>xv</a:t>
              </a:r>
              <a:r>
                <a:rPr lang="en-US" altLang="nl-NL" sz="2400" i="0" baseline="-25000"/>
                <a:t>max</a:t>
              </a:r>
              <a:endParaRPr lang="en-GB" altLang="nl-NL" sz="2400"/>
            </a:p>
          </p:txBody>
        </p:sp>
        <p:sp>
          <p:nvSpPr>
            <p:cNvPr id="5153" name="Text Box 70"/>
            <p:cNvSpPr txBox="1">
              <a:spLocks noChangeArrowheads="1"/>
            </p:cNvSpPr>
            <p:nvPr/>
          </p:nvSpPr>
          <p:spPr bwMode="auto">
            <a:xfrm>
              <a:off x="2662" y="1669"/>
              <a:ext cx="5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2400"/>
                <a:t>yv</a:t>
              </a:r>
              <a:r>
                <a:rPr lang="en-US" altLang="nl-NL" sz="2400" i="0" baseline="-25000"/>
                <a:t>max</a:t>
              </a:r>
              <a:endParaRPr lang="en-GB" altLang="nl-NL" sz="2400"/>
            </a:p>
          </p:txBody>
        </p:sp>
        <p:sp>
          <p:nvSpPr>
            <p:cNvPr id="5154" name="Text Box 71"/>
            <p:cNvSpPr txBox="1">
              <a:spLocks noChangeArrowheads="1"/>
            </p:cNvSpPr>
            <p:nvPr/>
          </p:nvSpPr>
          <p:spPr bwMode="auto">
            <a:xfrm>
              <a:off x="2624" y="2245"/>
              <a:ext cx="4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2400"/>
                <a:t>yv</a:t>
              </a:r>
              <a:r>
                <a:rPr lang="en-US" altLang="nl-NL" sz="2400" i="0" baseline="-25000"/>
                <a:t>min</a:t>
              </a:r>
              <a:endParaRPr lang="en-GB" altLang="nl-NL" sz="2400"/>
            </a:p>
          </p:txBody>
        </p:sp>
        <p:sp>
          <p:nvSpPr>
            <p:cNvPr id="5155" name="Rectangle 78"/>
            <p:cNvSpPr>
              <a:spLocks noChangeArrowheads="1"/>
            </p:cNvSpPr>
            <p:nvPr/>
          </p:nvSpPr>
          <p:spPr bwMode="auto">
            <a:xfrm>
              <a:off x="3408" y="1488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NL" sz="2400" i="0"/>
                <a:t>Viewport</a:t>
              </a:r>
              <a:endParaRPr lang="en-GB" altLang="nl-NL" sz="2400" i="0"/>
            </a:p>
          </p:txBody>
        </p:sp>
        <p:sp>
          <p:nvSpPr>
            <p:cNvPr id="5156" name="Line 79"/>
            <p:cNvSpPr>
              <a:spLocks noChangeShapeType="1"/>
            </p:cNvSpPr>
            <p:nvPr/>
          </p:nvSpPr>
          <p:spPr bwMode="auto">
            <a:xfrm>
              <a:off x="2256" y="2112"/>
              <a:ext cx="1104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57" name="Rectangle 81"/>
            <p:cNvSpPr>
              <a:spLocks noChangeArrowheads="1"/>
            </p:cNvSpPr>
            <p:nvPr/>
          </p:nvSpPr>
          <p:spPr bwMode="auto">
            <a:xfrm>
              <a:off x="3408" y="1104"/>
              <a:ext cx="110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nl-NL" sz="2400" i="0"/>
                <a:t>Screen:</a:t>
              </a:r>
              <a:endParaRPr lang="en-GB" altLang="nl-NL" sz="2400" i="0"/>
            </a:p>
          </p:txBody>
        </p:sp>
      </p:grpSp>
    </p:spTree>
    <p:extLst>
      <p:ext uri="{BB962C8B-B14F-4D97-AF65-F5344CB8AC3E}">
        <p14:creationId xmlns:p14="http://schemas.microsoft.com/office/powerpoint/2010/main" val="37318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  <p:bldP spid="10247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2"/>
          <p:cNvSpPr>
            <a:spLocks/>
          </p:cNvSpPr>
          <p:nvPr/>
        </p:nvSpPr>
        <p:spPr bwMode="auto">
          <a:xfrm>
            <a:off x="1295400" y="3048000"/>
            <a:ext cx="2286000" cy="974725"/>
          </a:xfrm>
          <a:custGeom>
            <a:avLst/>
            <a:gdLst>
              <a:gd name="T0" fmla="*/ 0 w 1440"/>
              <a:gd name="T1" fmla="*/ 2147483646 h 614"/>
              <a:gd name="T2" fmla="*/ 2147483646 w 1440"/>
              <a:gd name="T3" fmla="*/ 2147483646 h 614"/>
              <a:gd name="T4" fmla="*/ 2147483646 w 1440"/>
              <a:gd name="T5" fmla="*/ 2147483646 h 614"/>
              <a:gd name="T6" fmla="*/ 2147483646 w 1440"/>
              <a:gd name="T7" fmla="*/ 0 h 614"/>
              <a:gd name="T8" fmla="*/ 2147483646 w 1440"/>
              <a:gd name="T9" fmla="*/ 2147483646 h 614"/>
              <a:gd name="T10" fmla="*/ 2147483646 w 1440"/>
              <a:gd name="T11" fmla="*/ 2147483646 h 614"/>
              <a:gd name="T12" fmla="*/ 2147483646 w 1440"/>
              <a:gd name="T13" fmla="*/ 2147483646 h 614"/>
              <a:gd name="T14" fmla="*/ 2147483646 w 1440"/>
              <a:gd name="T15" fmla="*/ 2147483646 h 614"/>
              <a:gd name="T16" fmla="*/ 2147483646 w 1440"/>
              <a:gd name="T17" fmla="*/ 2147483646 h 614"/>
              <a:gd name="T18" fmla="*/ 0 w 1440"/>
              <a:gd name="T19" fmla="*/ 2147483646 h 6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40"/>
              <a:gd name="T31" fmla="*/ 0 h 614"/>
              <a:gd name="T32" fmla="*/ 1440 w 1440"/>
              <a:gd name="T33" fmla="*/ 614 h 6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40" h="614">
                <a:moveTo>
                  <a:pt x="0" y="613"/>
                </a:moveTo>
                <a:lnTo>
                  <a:pt x="310" y="53"/>
                </a:lnTo>
                <a:lnTo>
                  <a:pt x="477" y="315"/>
                </a:lnTo>
                <a:lnTo>
                  <a:pt x="818" y="0"/>
                </a:lnTo>
                <a:lnTo>
                  <a:pt x="917" y="393"/>
                </a:lnTo>
                <a:lnTo>
                  <a:pt x="1048" y="173"/>
                </a:lnTo>
                <a:lnTo>
                  <a:pt x="1200" y="472"/>
                </a:lnTo>
                <a:lnTo>
                  <a:pt x="1326" y="294"/>
                </a:lnTo>
                <a:lnTo>
                  <a:pt x="1440" y="614"/>
                </a:lnTo>
                <a:lnTo>
                  <a:pt x="0" y="613"/>
                </a:lnTo>
                <a:close/>
              </a:path>
            </a:pathLst>
          </a:custGeom>
          <a:solidFill>
            <a:srgbClr val="D9D9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2D Viewing pipeline 2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5011738"/>
            <a:ext cx="3124200" cy="1008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nl-NL" sz="2400" smtClean="0"/>
              <a:t>Clipping window:</a:t>
            </a:r>
          </a:p>
          <a:p>
            <a:pPr eaLnBrk="1" hangingPunct="1">
              <a:buFontTx/>
              <a:buNone/>
            </a:pPr>
            <a:r>
              <a:rPr lang="en-GB" altLang="nl-NL" sz="2400" smtClean="0"/>
              <a:t>Panning…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1143000" y="432593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1524000" y="2573338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>
            <a:off x="1524000" y="38687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3" name="Line 11"/>
          <p:cNvSpPr>
            <a:spLocks noChangeShapeType="1"/>
          </p:cNvSpPr>
          <p:nvPr/>
        </p:nvSpPr>
        <p:spPr bwMode="auto">
          <a:xfrm>
            <a:off x="1524000" y="28781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4" name="Text Box 14"/>
          <p:cNvSpPr txBox="1">
            <a:spLocks noChangeArrowheads="1"/>
          </p:cNvSpPr>
          <p:nvPr/>
        </p:nvSpPr>
        <p:spPr bwMode="auto">
          <a:xfrm>
            <a:off x="685800" y="2649538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yw</a:t>
            </a:r>
            <a:r>
              <a:rPr lang="en-US" altLang="nl-NL" sz="2400" i="0" baseline="-25000"/>
              <a:t>max</a:t>
            </a:r>
            <a:endParaRPr lang="en-GB" altLang="nl-NL" sz="2400"/>
          </a:p>
        </p:txBody>
      </p:sp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625475" y="3563938"/>
            <a:ext cx="83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yw</a:t>
            </a:r>
            <a:r>
              <a:rPr lang="en-US" altLang="nl-NL" sz="2400" i="0" baseline="-25000"/>
              <a:t>min</a:t>
            </a:r>
            <a:endParaRPr lang="en-GB" altLang="nl-NL" sz="2400"/>
          </a:p>
        </p:txBody>
      </p:sp>
      <p:grpSp>
        <p:nvGrpSpPr>
          <p:cNvPr id="6156" name="Group 40"/>
          <p:cNvGrpSpPr>
            <a:grpSpLocks/>
          </p:cNvGrpSpPr>
          <p:nvPr/>
        </p:nvGrpSpPr>
        <p:grpSpPr bwMode="auto">
          <a:xfrm>
            <a:off x="1676400" y="2895600"/>
            <a:ext cx="2076450" cy="1887538"/>
            <a:chOff x="1056" y="1824"/>
            <a:chExt cx="1308" cy="1189"/>
          </a:xfrm>
        </p:grpSpPr>
        <p:sp>
          <p:nvSpPr>
            <p:cNvPr id="6177" name="Line 8"/>
            <p:cNvSpPr>
              <a:spLocks noChangeShapeType="1"/>
            </p:cNvSpPr>
            <p:nvPr/>
          </p:nvSpPr>
          <p:spPr bwMode="auto">
            <a:xfrm>
              <a:off x="1296" y="262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78" name="Line 9"/>
            <p:cNvSpPr>
              <a:spLocks noChangeShapeType="1"/>
            </p:cNvSpPr>
            <p:nvPr/>
          </p:nvSpPr>
          <p:spPr bwMode="auto">
            <a:xfrm>
              <a:off x="2064" y="262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79" name="Text Box 12"/>
            <p:cNvSpPr txBox="1">
              <a:spLocks noChangeArrowheads="1"/>
            </p:cNvSpPr>
            <p:nvPr/>
          </p:nvSpPr>
          <p:spPr bwMode="auto">
            <a:xfrm>
              <a:off x="1056" y="2725"/>
              <a:ext cx="5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2400"/>
                <a:t>xw</a:t>
              </a:r>
              <a:r>
                <a:rPr lang="en-US" altLang="nl-NL" sz="2400" i="0" baseline="-25000"/>
                <a:t>min</a:t>
              </a:r>
              <a:endParaRPr lang="en-GB" altLang="nl-NL" sz="2400"/>
            </a:p>
          </p:txBody>
        </p:sp>
        <p:sp>
          <p:nvSpPr>
            <p:cNvPr id="6180" name="Text Box 13"/>
            <p:cNvSpPr txBox="1">
              <a:spLocks noChangeArrowheads="1"/>
            </p:cNvSpPr>
            <p:nvPr/>
          </p:nvSpPr>
          <p:spPr bwMode="auto">
            <a:xfrm>
              <a:off x="1814" y="2725"/>
              <a:ext cx="5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2400"/>
                <a:t>xw</a:t>
              </a:r>
              <a:r>
                <a:rPr lang="en-US" altLang="nl-NL" sz="2400" i="0" baseline="-25000"/>
                <a:t>max</a:t>
              </a:r>
              <a:endParaRPr lang="en-GB" altLang="nl-NL" sz="2400"/>
            </a:p>
          </p:txBody>
        </p:sp>
        <p:sp>
          <p:nvSpPr>
            <p:cNvPr id="6181" name="Rectangle 18"/>
            <p:cNvSpPr>
              <a:spLocks noChangeArrowheads="1"/>
            </p:cNvSpPr>
            <p:nvPr/>
          </p:nvSpPr>
          <p:spPr bwMode="auto">
            <a:xfrm>
              <a:off x="1296" y="1824"/>
              <a:ext cx="768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</p:grpSp>
      <p:sp>
        <p:nvSpPr>
          <p:cNvPr id="6157" name="Rectangle 19"/>
          <p:cNvSpPr>
            <a:spLocks noChangeArrowheads="1"/>
          </p:cNvSpPr>
          <p:nvPr/>
        </p:nvSpPr>
        <p:spPr bwMode="auto">
          <a:xfrm>
            <a:off x="1600200" y="2362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NL" sz="2400" i="0"/>
              <a:t>Clipping window</a:t>
            </a:r>
            <a:endParaRPr lang="en-GB" altLang="nl-NL" sz="2400" i="0"/>
          </a:p>
        </p:txBody>
      </p:sp>
      <p:sp>
        <p:nvSpPr>
          <p:cNvPr id="6158" name="Rectangle 20"/>
          <p:cNvSpPr>
            <a:spLocks noChangeArrowheads="1"/>
          </p:cNvSpPr>
          <p:nvPr/>
        </p:nvSpPr>
        <p:spPr bwMode="auto">
          <a:xfrm>
            <a:off x="1905000" y="1752600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NL" sz="2400" i="0"/>
              <a:t>World:</a:t>
            </a:r>
            <a:endParaRPr lang="en-GB" altLang="nl-NL" sz="2400" i="0"/>
          </a:p>
        </p:txBody>
      </p:sp>
      <p:sp>
        <p:nvSpPr>
          <p:cNvPr id="6159" name="Freeform 22"/>
          <p:cNvSpPr>
            <a:spLocks/>
          </p:cNvSpPr>
          <p:nvPr/>
        </p:nvSpPr>
        <p:spPr bwMode="auto">
          <a:xfrm>
            <a:off x="4800600" y="3048000"/>
            <a:ext cx="2286000" cy="974725"/>
          </a:xfrm>
          <a:custGeom>
            <a:avLst/>
            <a:gdLst>
              <a:gd name="T0" fmla="*/ 0 w 1440"/>
              <a:gd name="T1" fmla="*/ 2147483646 h 614"/>
              <a:gd name="T2" fmla="*/ 2147483646 w 1440"/>
              <a:gd name="T3" fmla="*/ 2147483646 h 614"/>
              <a:gd name="T4" fmla="*/ 2147483646 w 1440"/>
              <a:gd name="T5" fmla="*/ 2147483646 h 614"/>
              <a:gd name="T6" fmla="*/ 2147483646 w 1440"/>
              <a:gd name="T7" fmla="*/ 0 h 614"/>
              <a:gd name="T8" fmla="*/ 2147483646 w 1440"/>
              <a:gd name="T9" fmla="*/ 2147483646 h 614"/>
              <a:gd name="T10" fmla="*/ 2147483646 w 1440"/>
              <a:gd name="T11" fmla="*/ 2147483646 h 614"/>
              <a:gd name="T12" fmla="*/ 2147483646 w 1440"/>
              <a:gd name="T13" fmla="*/ 2147483646 h 614"/>
              <a:gd name="T14" fmla="*/ 2147483646 w 1440"/>
              <a:gd name="T15" fmla="*/ 2147483646 h 614"/>
              <a:gd name="T16" fmla="*/ 2147483646 w 1440"/>
              <a:gd name="T17" fmla="*/ 2147483646 h 614"/>
              <a:gd name="T18" fmla="*/ 0 w 1440"/>
              <a:gd name="T19" fmla="*/ 2147483646 h 6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40"/>
              <a:gd name="T31" fmla="*/ 0 h 614"/>
              <a:gd name="T32" fmla="*/ 1440 w 1440"/>
              <a:gd name="T33" fmla="*/ 614 h 6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40" h="614">
                <a:moveTo>
                  <a:pt x="0" y="613"/>
                </a:moveTo>
                <a:lnTo>
                  <a:pt x="310" y="53"/>
                </a:lnTo>
                <a:lnTo>
                  <a:pt x="477" y="315"/>
                </a:lnTo>
                <a:lnTo>
                  <a:pt x="818" y="0"/>
                </a:lnTo>
                <a:lnTo>
                  <a:pt x="917" y="393"/>
                </a:lnTo>
                <a:lnTo>
                  <a:pt x="1048" y="173"/>
                </a:lnTo>
                <a:lnTo>
                  <a:pt x="1200" y="472"/>
                </a:lnTo>
                <a:lnTo>
                  <a:pt x="1326" y="294"/>
                </a:lnTo>
                <a:lnTo>
                  <a:pt x="1440" y="614"/>
                </a:lnTo>
                <a:lnTo>
                  <a:pt x="0" y="613"/>
                </a:lnTo>
                <a:close/>
              </a:path>
            </a:pathLst>
          </a:custGeom>
          <a:solidFill>
            <a:srgbClr val="D9D9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60" name="Rectangle 23"/>
          <p:cNvSpPr>
            <a:spLocks noChangeArrowheads="1"/>
          </p:cNvSpPr>
          <p:nvPr/>
        </p:nvSpPr>
        <p:spPr bwMode="auto">
          <a:xfrm>
            <a:off x="4648200" y="2725738"/>
            <a:ext cx="9144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6161" name="Rectangle 24"/>
          <p:cNvSpPr>
            <a:spLocks noChangeArrowheads="1"/>
          </p:cNvSpPr>
          <p:nvPr/>
        </p:nvSpPr>
        <p:spPr bwMode="auto">
          <a:xfrm>
            <a:off x="5486400" y="3868738"/>
            <a:ext cx="1905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6162" name="Rectangle 25"/>
          <p:cNvSpPr>
            <a:spLocks noChangeArrowheads="1"/>
          </p:cNvSpPr>
          <p:nvPr/>
        </p:nvSpPr>
        <p:spPr bwMode="auto">
          <a:xfrm>
            <a:off x="6781800" y="2801938"/>
            <a:ext cx="6858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6163" name="Line 26"/>
          <p:cNvSpPr>
            <a:spLocks noChangeShapeType="1"/>
          </p:cNvSpPr>
          <p:nvPr/>
        </p:nvSpPr>
        <p:spPr bwMode="auto">
          <a:xfrm>
            <a:off x="4648200" y="432593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64" name="Line 27"/>
          <p:cNvSpPr>
            <a:spLocks noChangeShapeType="1"/>
          </p:cNvSpPr>
          <p:nvPr/>
        </p:nvSpPr>
        <p:spPr bwMode="auto">
          <a:xfrm flipV="1">
            <a:off x="5029200" y="2573338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65" name="Rectangle 28"/>
          <p:cNvSpPr>
            <a:spLocks noChangeArrowheads="1"/>
          </p:cNvSpPr>
          <p:nvPr/>
        </p:nvSpPr>
        <p:spPr bwMode="auto">
          <a:xfrm>
            <a:off x="5562600" y="2878138"/>
            <a:ext cx="1219200" cy="99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6166" name="Line 29"/>
          <p:cNvSpPr>
            <a:spLocks noChangeShapeType="1"/>
          </p:cNvSpPr>
          <p:nvPr/>
        </p:nvSpPr>
        <p:spPr bwMode="auto">
          <a:xfrm>
            <a:off x="5562600" y="41735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7" name="Line 30"/>
          <p:cNvSpPr>
            <a:spLocks noChangeShapeType="1"/>
          </p:cNvSpPr>
          <p:nvPr/>
        </p:nvSpPr>
        <p:spPr bwMode="auto">
          <a:xfrm>
            <a:off x="6781800" y="41735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8" name="Line 31"/>
          <p:cNvSpPr>
            <a:spLocks noChangeShapeType="1"/>
          </p:cNvSpPr>
          <p:nvPr/>
        </p:nvSpPr>
        <p:spPr bwMode="auto">
          <a:xfrm>
            <a:off x="5029200" y="38687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69" name="Line 32"/>
          <p:cNvSpPr>
            <a:spLocks noChangeShapeType="1"/>
          </p:cNvSpPr>
          <p:nvPr/>
        </p:nvSpPr>
        <p:spPr bwMode="auto">
          <a:xfrm>
            <a:off x="5029200" y="28781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70" name="Text Box 33"/>
          <p:cNvSpPr txBox="1">
            <a:spLocks noChangeArrowheads="1"/>
          </p:cNvSpPr>
          <p:nvPr/>
        </p:nvSpPr>
        <p:spPr bwMode="auto">
          <a:xfrm>
            <a:off x="5216525" y="4325938"/>
            <a:ext cx="77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xv</a:t>
            </a:r>
            <a:r>
              <a:rPr lang="en-US" altLang="nl-NL" sz="2400" i="0" baseline="-25000"/>
              <a:t>min</a:t>
            </a:r>
            <a:endParaRPr lang="en-GB" altLang="nl-NL" sz="2400"/>
          </a:p>
        </p:txBody>
      </p:sp>
      <p:sp>
        <p:nvSpPr>
          <p:cNvPr id="6171" name="Text Box 34"/>
          <p:cNvSpPr txBox="1">
            <a:spLocks noChangeArrowheads="1"/>
          </p:cNvSpPr>
          <p:nvPr/>
        </p:nvSpPr>
        <p:spPr bwMode="auto">
          <a:xfrm>
            <a:off x="6419850" y="4325938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xv</a:t>
            </a:r>
            <a:r>
              <a:rPr lang="en-US" altLang="nl-NL" sz="2400" i="0" baseline="-25000"/>
              <a:t>max</a:t>
            </a:r>
            <a:endParaRPr lang="en-GB" altLang="nl-NL" sz="2400"/>
          </a:p>
        </p:txBody>
      </p:sp>
      <p:sp>
        <p:nvSpPr>
          <p:cNvPr id="6172" name="Text Box 35"/>
          <p:cNvSpPr txBox="1">
            <a:spLocks noChangeArrowheads="1"/>
          </p:cNvSpPr>
          <p:nvPr/>
        </p:nvSpPr>
        <p:spPr bwMode="auto">
          <a:xfrm>
            <a:off x="4225925" y="2649538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yv</a:t>
            </a:r>
            <a:r>
              <a:rPr lang="en-US" altLang="nl-NL" sz="2400" i="0" baseline="-25000"/>
              <a:t>max</a:t>
            </a:r>
            <a:endParaRPr lang="en-GB" altLang="nl-NL" sz="2400"/>
          </a:p>
        </p:txBody>
      </p:sp>
      <p:sp>
        <p:nvSpPr>
          <p:cNvPr id="6173" name="Text Box 36"/>
          <p:cNvSpPr txBox="1">
            <a:spLocks noChangeArrowheads="1"/>
          </p:cNvSpPr>
          <p:nvPr/>
        </p:nvSpPr>
        <p:spPr bwMode="auto">
          <a:xfrm>
            <a:off x="4165600" y="3563938"/>
            <a:ext cx="77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yv</a:t>
            </a:r>
            <a:r>
              <a:rPr lang="en-US" altLang="nl-NL" sz="2400" i="0" baseline="-25000"/>
              <a:t>min</a:t>
            </a:r>
            <a:endParaRPr lang="en-GB" altLang="nl-NL" sz="2400"/>
          </a:p>
        </p:txBody>
      </p:sp>
      <p:sp>
        <p:nvSpPr>
          <p:cNvPr id="6174" name="Rectangle 37"/>
          <p:cNvSpPr>
            <a:spLocks noChangeArrowheads="1"/>
          </p:cNvSpPr>
          <p:nvPr/>
        </p:nvSpPr>
        <p:spPr bwMode="auto">
          <a:xfrm>
            <a:off x="5410200" y="2362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NL" sz="2400" i="0"/>
              <a:t>Viewport</a:t>
            </a:r>
            <a:endParaRPr lang="en-GB" altLang="nl-NL" sz="2400" i="0"/>
          </a:p>
        </p:txBody>
      </p:sp>
      <p:sp>
        <p:nvSpPr>
          <p:cNvPr id="6175" name="Line 38"/>
          <p:cNvSpPr>
            <a:spLocks noChangeShapeType="1"/>
          </p:cNvSpPr>
          <p:nvPr/>
        </p:nvSpPr>
        <p:spPr bwMode="auto">
          <a:xfrm>
            <a:off x="3581400" y="3352800"/>
            <a:ext cx="1752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76" name="Rectangle 39"/>
          <p:cNvSpPr>
            <a:spLocks noChangeArrowheads="1"/>
          </p:cNvSpPr>
          <p:nvPr/>
        </p:nvSpPr>
        <p:spPr bwMode="auto">
          <a:xfrm>
            <a:off x="5410200" y="1752600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NL" sz="2400" i="0"/>
              <a:t>Screen:</a:t>
            </a:r>
            <a:endParaRPr lang="en-GB" altLang="nl-NL" sz="2400" i="0"/>
          </a:p>
        </p:txBody>
      </p:sp>
    </p:spTree>
    <p:extLst>
      <p:ext uri="{BB962C8B-B14F-4D97-AF65-F5344CB8AC3E}">
        <p14:creationId xmlns:p14="http://schemas.microsoft.com/office/powerpoint/2010/main" val="5728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2"/>
          <p:cNvSpPr>
            <a:spLocks/>
          </p:cNvSpPr>
          <p:nvPr/>
        </p:nvSpPr>
        <p:spPr bwMode="auto">
          <a:xfrm>
            <a:off x="1295400" y="3048000"/>
            <a:ext cx="2286000" cy="974725"/>
          </a:xfrm>
          <a:custGeom>
            <a:avLst/>
            <a:gdLst>
              <a:gd name="T0" fmla="*/ 0 w 1440"/>
              <a:gd name="T1" fmla="*/ 2147483646 h 614"/>
              <a:gd name="T2" fmla="*/ 2147483646 w 1440"/>
              <a:gd name="T3" fmla="*/ 2147483646 h 614"/>
              <a:gd name="T4" fmla="*/ 2147483646 w 1440"/>
              <a:gd name="T5" fmla="*/ 2147483646 h 614"/>
              <a:gd name="T6" fmla="*/ 2147483646 w 1440"/>
              <a:gd name="T7" fmla="*/ 0 h 614"/>
              <a:gd name="T8" fmla="*/ 2147483646 w 1440"/>
              <a:gd name="T9" fmla="*/ 2147483646 h 614"/>
              <a:gd name="T10" fmla="*/ 2147483646 w 1440"/>
              <a:gd name="T11" fmla="*/ 2147483646 h 614"/>
              <a:gd name="T12" fmla="*/ 2147483646 w 1440"/>
              <a:gd name="T13" fmla="*/ 2147483646 h 614"/>
              <a:gd name="T14" fmla="*/ 2147483646 w 1440"/>
              <a:gd name="T15" fmla="*/ 2147483646 h 614"/>
              <a:gd name="T16" fmla="*/ 2147483646 w 1440"/>
              <a:gd name="T17" fmla="*/ 2147483646 h 614"/>
              <a:gd name="T18" fmla="*/ 0 w 1440"/>
              <a:gd name="T19" fmla="*/ 2147483646 h 6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40"/>
              <a:gd name="T31" fmla="*/ 0 h 614"/>
              <a:gd name="T32" fmla="*/ 1440 w 1440"/>
              <a:gd name="T33" fmla="*/ 614 h 6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40" h="614">
                <a:moveTo>
                  <a:pt x="0" y="613"/>
                </a:moveTo>
                <a:lnTo>
                  <a:pt x="310" y="53"/>
                </a:lnTo>
                <a:lnTo>
                  <a:pt x="477" y="315"/>
                </a:lnTo>
                <a:lnTo>
                  <a:pt x="818" y="0"/>
                </a:lnTo>
                <a:lnTo>
                  <a:pt x="917" y="393"/>
                </a:lnTo>
                <a:lnTo>
                  <a:pt x="1048" y="173"/>
                </a:lnTo>
                <a:lnTo>
                  <a:pt x="1200" y="472"/>
                </a:lnTo>
                <a:lnTo>
                  <a:pt x="1326" y="294"/>
                </a:lnTo>
                <a:lnTo>
                  <a:pt x="1440" y="614"/>
                </a:lnTo>
                <a:lnTo>
                  <a:pt x="0" y="613"/>
                </a:lnTo>
                <a:close/>
              </a:path>
            </a:pathLst>
          </a:custGeom>
          <a:solidFill>
            <a:srgbClr val="D9D9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2D Viewing pipeline 2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5011738"/>
            <a:ext cx="3124200" cy="1008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nl-NL" sz="2400" smtClean="0"/>
              <a:t>Clipping window:</a:t>
            </a:r>
          </a:p>
          <a:p>
            <a:pPr eaLnBrk="1" hangingPunct="1">
              <a:buFontTx/>
              <a:buNone/>
            </a:pPr>
            <a:r>
              <a:rPr lang="en-GB" altLang="nl-NL" sz="2400" smtClean="0"/>
              <a:t>Panning…</a:t>
            </a:r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1143000" y="432593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 flipV="1">
            <a:off x="1524000" y="2573338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1524000" y="38687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1524000" y="28781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685800" y="2649538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yw</a:t>
            </a:r>
            <a:r>
              <a:rPr lang="en-US" altLang="nl-NL" sz="2400" i="0" baseline="-25000"/>
              <a:t>max</a:t>
            </a:r>
            <a:endParaRPr lang="en-GB" altLang="nl-NL" sz="2400"/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625475" y="3563938"/>
            <a:ext cx="83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yw</a:t>
            </a:r>
            <a:r>
              <a:rPr lang="en-US" altLang="nl-NL" sz="2400" i="0" baseline="-25000"/>
              <a:t>min</a:t>
            </a:r>
            <a:endParaRPr lang="en-GB" altLang="nl-NL" sz="2400"/>
          </a:p>
        </p:txBody>
      </p:sp>
      <p:grpSp>
        <p:nvGrpSpPr>
          <p:cNvPr id="7179" name="Group 12"/>
          <p:cNvGrpSpPr>
            <a:grpSpLocks/>
          </p:cNvGrpSpPr>
          <p:nvPr/>
        </p:nvGrpSpPr>
        <p:grpSpPr bwMode="auto">
          <a:xfrm>
            <a:off x="2057400" y="2895600"/>
            <a:ext cx="2076450" cy="1887538"/>
            <a:chOff x="1056" y="1824"/>
            <a:chExt cx="1308" cy="1189"/>
          </a:xfrm>
        </p:grpSpPr>
        <p:sp>
          <p:nvSpPr>
            <p:cNvPr id="7201" name="Line 13"/>
            <p:cNvSpPr>
              <a:spLocks noChangeShapeType="1"/>
            </p:cNvSpPr>
            <p:nvPr/>
          </p:nvSpPr>
          <p:spPr bwMode="auto">
            <a:xfrm>
              <a:off x="1296" y="262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202" name="Line 14"/>
            <p:cNvSpPr>
              <a:spLocks noChangeShapeType="1"/>
            </p:cNvSpPr>
            <p:nvPr/>
          </p:nvSpPr>
          <p:spPr bwMode="auto">
            <a:xfrm>
              <a:off x="2064" y="262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203" name="Text Box 15"/>
            <p:cNvSpPr txBox="1">
              <a:spLocks noChangeArrowheads="1"/>
            </p:cNvSpPr>
            <p:nvPr/>
          </p:nvSpPr>
          <p:spPr bwMode="auto">
            <a:xfrm>
              <a:off x="1056" y="2725"/>
              <a:ext cx="5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2400"/>
                <a:t>xw</a:t>
              </a:r>
              <a:r>
                <a:rPr lang="en-US" altLang="nl-NL" sz="2400" i="0" baseline="-25000"/>
                <a:t>min</a:t>
              </a:r>
              <a:endParaRPr lang="en-GB" altLang="nl-NL" sz="2400"/>
            </a:p>
          </p:txBody>
        </p:sp>
        <p:sp>
          <p:nvSpPr>
            <p:cNvPr id="7204" name="Text Box 16"/>
            <p:cNvSpPr txBox="1">
              <a:spLocks noChangeArrowheads="1"/>
            </p:cNvSpPr>
            <p:nvPr/>
          </p:nvSpPr>
          <p:spPr bwMode="auto">
            <a:xfrm>
              <a:off x="1814" y="2725"/>
              <a:ext cx="5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NL" sz="2400"/>
                <a:t>xw</a:t>
              </a:r>
              <a:r>
                <a:rPr lang="en-US" altLang="nl-NL" sz="2400" i="0" baseline="-25000"/>
                <a:t>max</a:t>
              </a:r>
              <a:endParaRPr lang="en-GB" altLang="nl-NL" sz="2400"/>
            </a:p>
          </p:txBody>
        </p:sp>
        <p:sp>
          <p:nvSpPr>
            <p:cNvPr id="7205" name="Rectangle 17"/>
            <p:cNvSpPr>
              <a:spLocks noChangeArrowheads="1"/>
            </p:cNvSpPr>
            <p:nvPr/>
          </p:nvSpPr>
          <p:spPr bwMode="auto">
            <a:xfrm>
              <a:off x="1296" y="1824"/>
              <a:ext cx="768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NL" altLang="nl-NL" sz="2400"/>
            </a:p>
          </p:txBody>
        </p:sp>
      </p:grpSp>
      <p:sp>
        <p:nvSpPr>
          <p:cNvPr id="7180" name="Rectangle 18"/>
          <p:cNvSpPr>
            <a:spLocks noChangeArrowheads="1"/>
          </p:cNvSpPr>
          <p:nvPr/>
        </p:nvSpPr>
        <p:spPr bwMode="auto">
          <a:xfrm>
            <a:off x="1600200" y="2362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NL" sz="2400" i="0"/>
              <a:t>Clipping window</a:t>
            </a:r>
            <a:endParaRPr lang="en-GB" altLang="nl-NL" sz="2400" i="0"/>
          </a:p>
        </p:txBody>
      </p:sp>
      <p:sp>
        <p:nvSpPr>
          <p:cNvPr id="7181" name="Rectangle 19"/>
          <p:cNvSpPr>
            <a:spLocks noChangeArrowheads="1"/>
          </p:cNvSpPr>
          <p:nvPr/>
        </p:nvSpPr>
        <p:spPr bwMode="auto">
          <a:xfrm>
            <a:off x="1905000" y="1752600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NL" sz="2400" i="0"/>
              <a:t>World:</a:t>
            </a:r>
            <a:endParaRPr lang="en-GB" altLang="nl-NL" sz="2400" i="0"/>
          </a:p>
        </p:txBody>
      </p:sp>
      <p:sp>
        <p:nvSpPr>
          <p:cNvPr id="7182" name="Freeform 20"/>
          <p:cNvSpPr>
            <a:spLocks/>
          </p:cNvSpPr>
          <p:nvPr/>
        </p:nvSpPr>
        <p:spPr bwMode="auto">
          <a:xfrm>
            <a:off x="4419600" y="3048000"/>
            <a:ext cx="2286000" cy="974725"/>
          </a:xfrm>
          <a:custGeom>
            <a:avLst/>
            <a:gdLst>
              <a:gd name="T0" fmla="*/ 0 w 1440"/>
              <a:gd name="T1" fmla="*/ 2147483646 h 614"/>
              <a:gd name="T2" fmla="*/ 2147483646 w 1440"/>
              <a:gd name="T3" fmla="*/ 2147483646 h 614"/>
              <a:gd name="T4" fmla="*/ 2147483646 w 1440"/>
              <a:gd name="T5" fmla="*/ 2147483646 h 614"/>
              <a:gd name="T6" fmla="*/ 2147483646 w 1440"/>
              <a:gd name="T7" fmla="*/ 0 h 614"/>
              <a:gd name="T8" fmla="*/ 2147483646 w 1440"/>
              <a:gd name="T9" fmla="*/ 2147483646 h 614"/>
              <a:gd name="T10" fmla="*/ 2147483646 w 1440"/>
              <a:gd name="T11" fmla="*/ 2147483646 h 614"/>
              <a:gd name="T12" fmla="*/ 2147483646 w 1440"/>
              <a:gd name="T13" fmla="*/ 2147483646 h 614"/>
              <a:gd name="T14" fmla="*/ 2147483646 w 1440"/>
              <a:gd name="T15" fmla="*/ 2147483646 h 614"/>
              <a:gd name="T16" fmla="*/ 2147483646 w 1440"/>
              <a:gd name="T17" fmla="*/ 2147483646 h 614"/>
              <a:gd name="T18" fmla="*/ 0 w 1440"/>
              <a:gd name="T19" fmla="*/ 2147483646 h 6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40"/>
              <a:gd name="T31" fmla="*/ 0 h 614"/>
              <a:gd name="T32" fmla="*/ 1440 w 1440"/>
              <a:gd name="T33" fmla="*/ 614 h 6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40" h="614">
                <a:moveTo>
                  <a:pt x="0" y="613"/>
                </a:moveTo>
                <a:lnTo>
                  <a:pt x="310" y="53"/>
                </a:lnTo>
                <a:lnTo>
                  <a:pt x="477" y="315"/>
                </a:lnTo>
                <a:lnTo>
                  <a:pt x="818" y="0"/>
                </a:lnTo>
                <a:lnTo>
                  <a:pt x="917" y="393"/>
                </a:lnTo>
                <a:lnTo>
                  <a:pt x="1048" y="173"/>
                </a:lnTo>
                <a:lnTo>
                  <a:pt x="1200" y="472"/>
                </a:lnTo>
                <a:lnTo>
                  <a:pt x="1326" y="294"/>
                </a:lnTo>
                <a:lnTo>
                  <a:pt x="1440" y="614"/>
                </a:lnTo>
                <a:lnTo>
                  <a:pt x="0" y="613"/>
                </a:lnTo>
                <a:close/>
              </a:path>
            </a:pathLst>
          </a:custGeom>
          <a:solidFill>
            <a:srgbClr val="D9D9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83" name="Rectangle 21"/>
          <p:cNvSpPr>
            <a:spLocks noChangeArrowheads="1"/>
          </p:cNvSpPr>
          <p:nvPr/>
        </p:nvSpPr>
        <p:spPr bwMode="auto">
          <a:xfrm>
            <a:off x="4267200" y="2725738"/>
            <a:ext cx="12954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7184" name="Rectangle 22"/>
          <p:cNvSpPr>
            <a:spLocks noChangeArrowheads="1"/>
          </p:cNvSpPr>
          <p:nvPr/>
        </p:nvSpPr>
        <p:spPr bwMode="auto">
          <a:xfrm>
            <a:off x="5486400" y="3868738"/>
            <a:ext cx="1905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7185" name="Rectangle 23"/>
          <p:cNvSpPr>
            <a:spLocks noChangeArrowheads="1"/>
          </p:cNvSpPr>
          <p:nvPr/>
        </p:nvSpPr>
        <p:spPr bwMode="auto">
          <a:xfrm>
            <a:off x="6781800" y="2801938"/>
            <a:ext cx="6858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7186" name="Line 24"/>
          <p:cNvSpPr>
            <a:spLocks noChangeShapeType="1"/>
          </p:cNvSpPr>
          <p:nvPr/>
        </p:nvSpPr>
        <p:spPr bwMode="auto">
          <a:xfrm>
            <a:off x="4648200" y="432593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87" name="Line 25"/>
          <p:cNvSpPr>
            <a:spLocks noChangeShapeType="1"/>
          </p:cNvSpPr>
          <p:nvPr/>
        </p:nvSpPr>
        <p:spPr bwMode="auto">
          <a:xfrm flipV="1">
            <a:off x="5029200" y="2573338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88" name="Rectangle 26"/>
          <p:cNvSpPr>
            <a:spLocks noChangeArrowheads="1"/>
          </p:cNvSpPr>
          <p:nvPr/>
        </p:nvSpPr>
        <p:spPr bwMode="auto">
          <a:xfrm>
            <a:off x="5562600" y="2878138"/>
            <a:ext cx="1219200" cy="99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7189" name="Line 27"/>
          <p:cNvSpPr>
            <a:spLocks noChangeShapeType="1"/>
          </p:cNvSpPr>
          <p:nvPr/>
        </p:nvSpPr>
        <p:spPr bwMode="auto">
          <a:xfrm>
            <a:off x="5562600" y="41735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90" name="Line 28"/>
          <p:cNvSpPr>
            <a:spLocks noChangeShapeType="1"/>
          </p:cNvSpPr>
          <p:nvPr/>
        </p:nvSpPr>
        <p:spPr bwMode="auto">
          <a:xfrm>
            <a:off x="6781800" y="41735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91" name="Line 29"/>
          <p:cNvSpPr>
            <a:spLocks noChangeShapeType="1"/>
          </p:cNvSpPr>
          <p:nvPr/>
        </p:nvSpPr>
        <p:spPr bwMode="auto">
          <a:xfrm>
            <a:off x="5029200" y="38687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92" name="Line 30"/>
          <p:cNvSpPr>
            <a:spLocks noChangeShapeType="1"/>
          </p:cNvSpPr>
          <p:nvPr/>
        </p:nvSpPr>
        <p:spPr bwMode="auto">
          <a:xfrm>
            <a:off x="5029200" y="28781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5216525" y="4325938"/>
            <a:ext cx="77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xv</a:t>
            </a:r>
            <a:r>
              <a:rPr lang="en-US" altLang="nl-NL" sz="2400" i="0" baseline="-25000"/>
              <a:t>min</a:t>
            </a:r>
            <a:endParaRPr lang="en-GB" altLang="nl-NL" sz="2400"/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6419850" y="4325938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xv</a:t>
            </a:r>
            <a:r>
              <a:rPr lang="en-US" altLang="nl-NL" sz="2400" i="0" baseline="-25000"/>
              <a:t>max</a:t>
            </a:r>
            <a:endParaRPr lang="en-GB" altLang="nl-NL" sz="2400"/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4225925" y="2649538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yv</a:t>
            </a:r>
            <a:r>
              <a:rPr lang="en-US" altLang="nl-NL" sz="2400" i="0" baseline="-25000"/>
              <a:t>max</a:t>
            </a:r>
            <a:endParaRPr lang="en-GB" altLang="nl-NL" sz="2400"/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165600" y="3563938"/>
            <a:ext cx="77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yv</a:t>
            </a:r>
            <a:r>
              <a:rPr lang="en-US" altLang="nl-NL" sz="2400" i="0" baseline="-25000"/>
              <a:t>min</a:t>
            </a:r>
            <a:endParaRPr lang="en-GB" altLang="nl-NL" sz="2400"/>
          </a:p>
        </p:txBody>
      </p:sp>
      <p:sp>
        <p:nvSpPr>
          <p:cNvPr id="7197" name="Rectangle 35"/>
          <p:cNvSpPr>
            <a:spLocks noChangeArrowheads="1"/>
          </p:cNvSpPr>
          <p:nvPr/>
        </p:nvSpPr>
        <p:spPr bwMode="auto">
          <a:xfrm>
            <a:off x="5410200" y="2362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NL" sz="2400" i="0"/>
              <a:t>Viewport</a:t>
            </a:r>
            <a:endParaRPr lang="en-GB" altLang="nl-NL" sz="2400" i="0"/>
          </a:p>
        </p:txBody>
      </p:sp>
      <p:sp>
        <p:nvSpPr>
          <p:cNvPr id="7198" name="Line 36"/>
          <p:cNvSpPr>
            <a:spLocks noChangeShapeType="1"/>
          </p:cNvSpPr>
          <p:nvPr/>
        </p:nvSpPr>
        <p:spPr bwMode="auto">
          <a:xfrm>
            <a:off x="3581400" y="3352800"/>
            <a:ext cx="1752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99" name="Rectangle 37"/>
          <p:cNvSpPr>
            <a:spLocks noChangeArrowheads="1"/>
          </p:cNvSpPr>
          <p:nvPr/>
        </p:nvSpPr>
        <p:spPr bwMode="auto">
          <a:xfrm>
            <a:off x="5410200" y="1752600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NL" sz="2400" i="0"/>
              <a:t>Screen:</a:t>
            </a:r>
            <a:endParaRPr lang="en-GB" altLang="nl-NL" sz="2400" i="0"/>
          </a:p>
        </p:txBody>
      </p:sp>
    </p:spTree>
    <p:extLst>
      <p:ext uri="{BB962C8B-B14F-4D97-AF65-F5344CB8AC3E}">
        <p14:creationId xmlns:p14="http://schemas.microsoft.com/office/powerpoint/2010/main" val="155644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2"/>
          <p:cNvSpPr>
            <a:spLocks/>
          </p:cNvSpPr>
          <p:nvPr/>
        </p:nvSpPr>
        <p:spPr bwMode="auto">
          <a:xfrm>
            <a:off x="1295400" y="3048000"/>
            <a:ext cx="2286000" cy="974725"/>
          </a:xfrm>
          <a:custGeom>
            <a:avLst/>
            <a:gdLst>
              <a:gd name="T0" fmla="*/ 0 w 1440"/>
              <a:gd name="T1" fmla="*/ 2147483646 h 614"/>
              <a:gd name="T2" fmla="*/ 2147483646 w 1440"/>
              <a:gd name="T3" fmla="*/ 2147483646 h 614"/>
              <a:gd name="T4" fmla="*/ 2147483646 w 1440"/>
              <a:gd name="T5" fmla="*/ 2147483646 h 614"/>
              <a:gd name="T6" fmla="*/ 2147483646 w 1440"/>
              <a:gd name="T7" fmla="*/ 0 h 614"/>
              <a:gd name="T8" fmla="*/ 2147483646 w 1440"/>
              <a:gd name="T9" fmla="*/ 2147483646 h 614"/>
              <a:gd name="T10" fmla="*/ 2147483646 w 1440"/>
              <a:gd name="T11" fmla="*/ 2147483646 h 614"/>
              <a:gd name="T12" fmla="*/ 2147483646 w 1440"/>
              <a:gd name="T13" fmla="*/ 2147483646 h 614"/>
              <a:gd name="T14" fmla="*/ 2147483646 w 1440"/>
              <a:gd name="T15" fmla="*/ 2147483646 h 614"/>
              <a:gd name="T16" fmla="*/ 2147483646 w 1440"/>
              <a:gd name="T17" fmla="*/ 2147483646 h 614"/>
              <a:gd name="T18" fmla="*/ 0 w 1440"/>
              <a:gd name="T19" fmla="*/ 2147483646 h 6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40"/>
              <a:gd name="T31" fmla="*/ 0 h 614"/>
              <a:gd name="T32" fmla="*/ 1440 w 1440"/>
              <a:gd name="T33" fmla="*/ 614 h 6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40" h="614">
                <a:moveTo>
                  <a:pt x="0" y="613"/>
                </a:moveTo>
                <a:lnTo>
                  <a:pt x="310" y="53"/>
                </a:lnTo>
                <a:lnTo>
                  <a:pt x="477" y="315"/>
                </a:lnTo>
                <a:lnTo>
                  <a:pt x="818" y="0"/>
                </a:lnTo>
                <a:lnTo>
                  <a:pt x="917" y="393"/>
                </a:lnTo>
                <a:lnTo>
                  <a:pt x="1048" y="173"/>
                </a:lnTo>
                <a:lnTo>
                  <a:pt x="1200" y="472"/>
                </a:lnTo>
                <a:lnTo>
                  <a:pt x="1326" y="294"/>
                </a:lnTo>
                <a:lnTo>
                  <a:pt x="1440" y="614"/>
                </a:lnTo>
                <a:lnTo>
                  <a:pt x="0" y="613"/>
                </a:lnTo>
                <a:close/>
              </a:path>
            </a:pathLst>
          </a:custGeom>
          <a:solidFill>
            <a:srgbClr val="D9D9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2D Viewing pipeline 3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5011738"/>
            <a:ext cx="3124200" cy="1008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nl-NL" sz="2400" smtClean="0"/>
              <a:t>Clipping window:</a:t>
            </a:r>
          </a:p>
          <a:p>
            <a:pPr eaLnBrk="1" hangingPunct="1">
              <a:buFontTx/>
              <a:buNone/>
            </a:pPr>
            <a:r>
              <a:rPr lang="en-GB" altLang="nl-NL" sz="2400" smtClean="0"/>
              <a:t>Zooming…</a:t>
            </a:r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>
            <a:off x="1143000" y="432593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 flipV="1">
            <a:off x="1524000" y="2362200"/>
            <a:ext cx="0" cy="2344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1524000" y="38687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>
            <a:off x="1524000" y="28781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685800" y="2649538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yw</a:t>
            </a:r>
            <a:r>
              <a:rPr lang="en-US" altLang="nl-NL" sz="2400" i="0" baseline="-25000"/>
              <a:t>max</a:t>
            </a:r>
            <a:endParaRPr lang="en-GB" altLang="nl-NL" sz="2400"/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625475" y="3563938"/>
            <a:ext cx="83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yw</a:t>
            </a:r>
            <a:r>
              <a:rPr lang="en-US" altLang="nl-NL" sz="2400" i="0" baseline="-25000"/>
              <a:t>min</a:t>
            </a:r>
            <a:endParaRPr lang="en-GB" altLang="nl-NL" sz="2400"/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>
            <a:off x="2057400" y="41735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3276600" y="41735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5" name="Text Box 15"/>
          <p:cNvSpPr txBox="1">
            <a:spLocks noChangeArrowheads="1"/>
          </p:cNvSpPr>
          <p:nvPr/>
        </p:nvSpPr>
        <p:spPr bwMode="auto">
          <a:xfrm>
            <a:off x="1676400" y="4325938"/>
            <a:ext cx="83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xw</a:t>
            </a:r>
            <a:r>
              <a:rPr lang="en-US" altLang="nl-NL" sz="2400" i="0" baseline="-25000"/>
              <a:t>min</a:t>
            </a:r>
            <a:endParaRPr lang="en-GB" altLang="nl-NL" sz="2400"/>
          </a:p>
        </p:txBody>
      </p:sp>
      <p:sp>
        <p:nvSpPr>
          <p:cNvPr id="8206" name="Text Box 16"/>
          <p:cNvSpPr txBox="1">
            <a:spLocks noChangeArrowheads="1"/>
          </p:cNvSpPr>
          <p:nvPr/>
        </p:nvSpPr>
        <p:spPr bwMode="auto">
          <a:xfrm>
            <a:off x="2879725" y="4325938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xw</a:t>
            </a:r>
            <a:r>
              <a:rPr lang="en-US" altLang="nl-NL" sz="2400" i="0" baseline="-25000"/>
              <a:t>max</a:t>
            </a:r>
            <a:endParaRPr lang="en-GB" altLang="nl-NL" sz="2400"/>
          </a:p>
        </p:txBody>
      </p:sp>
      <p:sp>
        <p:nvSpPr>
          <p:cNvPr id="8207" name="Rectangle 17"/>
          <p:cNvSpPr>
            <a:spLocks noChangeArrowheads="1"/>
          </p:cNvSpPr>
          <p:nvPr/>
        </p:nvSpPr>
        <p:spPr bwMode="auto">
          <a:xfrm>
            <a:off x="2057400" y="2895600"/>
            <a:ext cx="1219200" cy="99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208" name="Rectangle 19"/>
          <p:cNvSpPr>
            <a:spLocks noChangeArrowheads="1"/>
          </p:cNvSpPr>
          <p:nvPr/>
        </p:nvSpPr>
        <p:spPr bwMode="auto">
          <a:xfrm>
            <a:off x="1905000" y="1752600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NL" sz="2400" i="0"/>
              <a:t>World:</a:t>
            </a:r>
            <a:endParaRPr lang="en-GB" altLang="nl-NL" sz="2400" i="0"/>
          </a:p>
        </p:txBody>
      </p:sp>
      <p:sp>
        <p:nvSpPr>
          <p:cNvPr id="8209" name="Freeform 20"/>
          <p:cNvSpPr>
            <a:spLocks/>
          </p:cNvSpPr>
          <p:nvPr/>
        </p:nvSpPr>
        <p:spPr bwMode="auto">
          <a:xfrm>
            <a:off x="4800600" y="3048000"/>
            <a:ext cx="2286000" cy="974725"/>
          </a:xfrm>
          <a:custGeom>
            <a:avLst/>
            <a:gdLst>
              <a:gd name="T0" fmla="*/ 0 w 1440"/>
              <a:gd name="T1" fmla="*/ 2147483646 h 614"/>
              <a:gd name="T2" fmla="*/ 2147483646 w 1440"/>
              <a:gd name="T3" fmla="*/ 2147483646 h 614"/>
              <a:gd name="T4" fmla="*/ 2147483646 w 1440"/>
              <a:gd name="T5" fmla="*/ 2147483646 h 614"/>
              <a:gd name="T6" fmla="*/ 2147483646 w 1440"/>
              <a:gd name="T7" fmla="*/ 0 h 614"/>
              <a:gd name="T8" fmla="*/ 2147483646 w 1440"/>
              <a:gd name="T9" fmla="*/ 2147483646 h 614"/>
              <a:gd name="T10" fmla="*/ 2147483646 w 1440"/>
              <a:gd name="T11" fmla="*/ 2147483646 h 614"/>
              <a:gd name="T12" fmla="*/ 2147483646 w 1440"/>
              <a:gd name="T13" fmla="*/ 2147483646 h 614"/>
              <a:gd name="T14" fmla="*/ 2147483646 w 1440"/>
              <a:gd name="T15" fmla="*/ 2147483646 h 614"/>
              <a:gd name="T16" fmla="*/ 2147483646 w 1440"/>
              <a:gd name="T17" fmla="*/ 2147483646 h 614"/>
              <a:gd name="T18" fmla="*/ 0 w 1440"/>
              <a:gd name="T19" fmla="*/ 2147483646 h 6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40"/>
              <a:gd name="T31" fmla="*/ 0 h 614"/>
              <a:gd name="T32" fmla="*/ 1440 w 1440"/>
              <a:gd name="T33" fmla="*/ 614 h 6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40" h="614">
                <a:moveTo>
                  <a:pt x="0" y="613"/>
                </a:moveTo>
                <a:lnTo>
                  <a:pt x="310" y="53"/>
                </a:lnTo>
                <a:lnTo>
                  <a:pt x="477" y="315"/>
                </a:lnTo>
                <a:lnTo>
                  <a:pt x="818" y="0"/>
                </a:lnTo>
                <a:lnTo>
                  <a:pt x="917" y="393"/>
                </a:lnTo>
                <a:lnTo>
                  <a:pt x="1048" y="173"/>
                </a:lnTo>
                <a:lnTo>
                  <a:pt x="1200" y="472"/>
                </a:lnTo>
                <a:lnTo>
                  <a:pt x="1326" y="294"/>
                </a:lnTo>
                <a:lnTo>
                  <a:pt x="1440" y="614"/>
                </a:lnTo>
                <a:lnTo>
                  <a:pt x="0" y="613"/>
                </a:lnTo>
                <a:close/>
              </a:path>
            </a:pathLst>
          </a:custGeom>
          <a:solidFill>
            <a:srgbClr val="D9D9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10" name="Rectangle 21"/>
          <p:cNvSpPr>
            <a:spLocks noChangeArrowheads="1"/>
          </p:cNvSpPr>
          <p:nvPr/>
        </p:nvSpPr>
        <p:spPr bwMode="auto">
          <a:xfrm>
            <a:off x="4648200" y="2725738"/>
            <a:ext cx="9144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211" name="Rectangle 22"/>
          <p:cNvSpPr>
            <a:spLocks noChangeArrowheads="1"/>
          </p:cNvSpPr>
          <p:nvPr/>
        </p:nvSpPr>
        <p:spPr bwMode="auto">
          <a:xfrm>
            <a:off x="5486400" y="3868738"/>
            <a:ext cx="1905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212" name="Rectangle 23"/>
          <p:cNvSpPr>
            <a:spLocks noChangeArrowheads="1"/>
          </p:cNvSpPr>
          <p:nvPr/>
        </p:nvSpPr>
        <p:spPr bwMode="auto">
          <a:xfrm>
            <a:off x="6781800" y="2801938"/>
            <a:ext cx="6858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213" name="Line 24"/>
          <p:cNvSpPr>
            <a:spLocks noChangeShapeType="1"/>
          </p:cNvSpPr>
          <p:nvPr/>
        </p:nvSpPr>
        <p:spPr bwMode="auto">
          <a:xfrm>
            <a:off x="4648200" y="432593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14" name="Line 25"/>
          <p:cNvSpPr>
            <a:spLocks noChangeShapeType="1"/>
          </p:cNvSpPr>
          <p:nvPr/>
        </p:nvSpPr>
        <p:spPr bwMode="auto">
          <a:xfrm flipV="1">
            <a:off x="5029200" y="2573338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15" name="Rectangle 26"/>
          <p:cNvSpPr>
            <a:spLocks noChangeArrowheads="1"/>
          </p:cNvSpPr>
          <p:nvPr/>
        </p:nvSpPr>
        <p:spPr bwMode="auto">
          <a:xfrm>
            <a:off x="5562600" y="2878138"/>
            <a:ext cx="1219200" cy="99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8216" name="Line 27"/>
          <p:cNvSpPr>
            <a:spLocks noChangeShapeType="1"/>
          </p:cNvSpPr>
          <p:nvPr/>
        </p:nvSpPr>
        <p:spPr bwMode="auto">
          <a:xfrm>
            <a:off x="5562600" y="41735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17" name="Line 28"/>
          <p:cNvSpPr>
            <a:spLocks noChangeShapeType="1"/>
          </p:cNvSpPr>
          <p:nvPr/>
        </p:nvSpPr>
        <p:spPr bwMode="auto">
          <a:xfrm>
            <a:off x="6781800" y="41735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18" name="Line 29"/>
          <p:cNvSpPr>
            <a:spLocks noChangeShapeType="1"/>
          </p:cNvSpPr>
          <p:nvPr/>
        </p:nvSpPr>
        <p:spPr bwMode="auto">
          <a:xfrm>
            <a:off x="5029200" y="38687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19" name="Line 30"/>
          <p:cNvSpPr>
            <a:spLocks noChangeShapeType="1"/>
          </p:cNvSpPr>
          <p:nvPr/>
        </p:nvSpPr>
        <p:spPr bwMode="auto">
          <a:xfrm>
            <a:off x="5029200" y="28781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20" name="Text Box 31"/>
          <p:cNvSpPr txBox="1">
            <a:spLocks noChangeArrowheads="1"/>
          </p:cNvSpPr>
          <p:nvPr/>
        </p:nvSpPr>
        <p:spPr bwMode="auto">
          <a:xfrm>
            <a:off x="5216525" y="4325938"/>
            <a:ext cx="77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xv</a:t>
            </a:r>
            <a:r>
              <a:rPr lang="en-US" altLang="nl-NL" sz="2400" i="0" baseline="-25000"/>
              <a:t>min</a:t>
            </a:r>
            <a:endParaRPr lang="en-GB" altLang="nl-NL" sz="2400"/>
          </a:p>
        </p:txBody>
      </p:sp>
      <p:sp>
        <p:nvSpPr>
          <p:cNvPr id="8221" name="Text Box 32"/>
          <p:cNvSpPr txBox="1">
            <a:spLocks noChangeArrowheads="1"/>
          </p:cNvSpPr>
          <p:nvPr/>
        </p:nvSpPr>
        <p:spPr bwMode="auto">
          <a:xfrm>
            <a:off x="6419850" y="4325938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xv</a:t>
            </a:r>
            <a:r>
              <a:rPr lang="en-US" altLang="nl-NL" sz="2400" i="0" baseline="-25000"/>
              <a:t>max</a:t>
            </a:r>
            <a:endParaRPr lang="en-GB" altLang="nl-NL" sz="2400"/>
          </a:p>
        </p:txBody>
      </p:sp>
      <p:sp>
        <p:nvSpPr>
          <p:cNvPr id="8222" name="Text Box 33"/>
          <p:cNvSpPr txBox="1">
            <a:spLocks noChangeArrowheads="1"/>
          </p:cNvSpPr>
          <p:nvPr/>
        </p:nvSpPr>
        <p:spPr bwMode="auto">
          <a:xfrm>
            <a:off x="4225925" y="2649538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yv</a:t>
            </a:r>
            <a:r>
              <a:rPr lang="en-US" altLang="nl-NL" sz="2400" i="0" baseline="-25000"/>
              <a:t>max</a:t>
            </a:r>
            <a:endParaRPr lang="en-GB" altLang="nl-NL" sz="2400"/>
          </a:p>
        </p:txBody>
      </p:sp>
      <p:sp>
        <p:nvSpPr>
          <p:cNvPr id="8223" name="Text Box 34"/>
          <p:cNvSpPr txBox="1">
            <a:spLocks noChangeArrowheads="1"/>
          </p:cNvSpPr>
          <p:nvPr/>
        </p:nvSpPr>
        <p:spPr bwMode="auto">
          <a:xfrm>
            <a:off x="4165600" y="3563938"/>
            <a:ext cx="77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yv</a:t>
            </a:r>
            <a:r>
              <a:rPr lang="en-US" altLang="nl-NL" sz="2400" i="0" baseline="-25000"/>
              <a:t>min</a:t>
            </a:r>
            <a:endParaRPr lang="en-GB" altLang="nl-NL" sz="2400"/>
          </a:p>
        </p:txBody>
      </p:sp>
      <p:sp>
        <p:nvSpPr>
          <p:cNvPr id="8224" name="Rectangle 35"/>
          <p:cNvSpPr>
            <a:spLocks noChangeArrowheads="1"/>
          </p:cNvSpPr>
          <p:nvPr/>
        </p:nvSpPr>
        <p:spPr bwMode="auto">
          <a:xfrm>
            <a:off x="5410200" y="2362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NL" sz="2400" i="0"/>
              <a:t>Viewport</a:t>
            </a:r>
            <a:endParaRPr lang="en-GB" altLang="nl-NL" sz="2400" i="0"/>
          </a:p>
        </p:txBody>
      </p:sp>
      <p:sp>
        <p:nvSpPr>
          <p:cNvPr id="8225" name="Line 36"/>
          <p:cNvSpPr>
            <a:spLocks noChangeShapeType="1"/>
          </p:cNvSpPr>
          <p:nvPr/>
        </p:nvSpPr>
        <p:spPr bwMode="auto">
          <a:xfrm>
            <a:off x="3581400" y="3352800"/>
            <a:ext cx="1752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26" name="Rectangle 37"/>
          <p:cNvSpPr>
            <a:spLocks noChangeArrowheads="1"/>
          </p:cNvSpPr>
          <p:nvPr/>
        </p:nvSpPr>
        <p:spPr bwMode="auto">
          <a:xfrm>
            <a:off x="5410200" y="1752600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NL" sz="2400" i="0"/>
              <a:t>Screen:</a:t>
            </a:r>
            <a:endParaRPr lang="en-GB" altLang="nl-NL" sz="2400" i="0"/>
          </a:p>
        </p:txBody>
      </p:sp>
    </p:spTree>
    <p:extLst>
      <p:ext uri="{BB962C8B-B14F-4D97-AF65-F5344CB8AC3E}">
        <p14:creationId xmlns:p14="http://schemas.microsoft.com/office/powerpoint/2010/main" val="4673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2"/>
          <p:cNvSpPr>
            <a:spLocks/>
          </p:cNvSpPr>
          <p:nvPr/>
        </p:nvSpPr>
        <p:spPr bwMode="auto">
          <a:xfrm>
            <a:off x="1295400" y="3048000"/>
            <a:ext cx="2286000" cy="974725"/>
          </a:xfrm>
          <a:custGeom>
            <a:avLst/>
            <a:gdLst>
              <a:gd name="T0" fmla="*/ 0 w 1440"/>
              <a:gd name="T1" fmla="*/ 2147483646 h 614"/>
              <a:gd name="T2" fmla="*/ 2147483646 w 1440"/>
              <a:gd name="T3" fmla="*/ 2147483646 h 614"/>
              <a:gd name="T4" fmla="*/ 2147483646 w 1440"/>
              <a:gd name="T5" fmla="*/ 2147483646 h 614"/>
              <a:gd name="T6" fmla="*/ 2147483646 w 1440"/>
              <a:gd name="T7" fmla="*/ 0 h 614"/>
              <a:gd name="T8" fmla="*/ 2147483646 w 1440"/>
              <a:gd name="T9" fmla="*/ 2147483646 h 614"/>
              <a:gd name="T10" fmla="*/ 2147483646 w 1440"/>
              <a:gd name="T11" fmla="*/ 2147483646 h 614"/>
              <a:gd name="T12" fmla="*/ 2147483646 w 1440"/>
              <a:gd name="T13" fmla="*/ 2147483646 h 614"/>
              <a:gd name="T14" fmla="*/ 2147483646 w 1440"/>
              <a:gd name="T15" fmla="*/ 2147483646 h 614"/>
              <a:gd name="T16" fmla="*/ 2147483646 w 1440"/>
              <a:gd name="T17" fmla="*/ 2147483646 h 614"/>
              <a:gd name="T18" fmla="*/ 0 w 1440"/>
              <a:gd name="T19" fmla="*/ 2147483646 h 6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40"/>
              <a:gd name="T31" fmla="*/ 0 h 614"/>
              <a:gd name="T32" fmla="*/ 1440 w 1440"/>
              <a:gd name="T33" fmla="*/ 614 h 6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40" h="614">
                <a:moveTo>
                  <a:pt x="0" y="613"/>
                </a:moveTo>
                <a:lnTo>
                  <a:pt x="310" y="53"/>
                </a:lnTo>
                <a:lnTo>
                  <a:pt x="477" y="315"/>
                </a:lnTo>
                <a:lnTo>
                  <a:pt x="818" y="0"/>
                </a:lnTo>
                <a:lnTo>
                  <a:pt x="917" y="393"/>
                </a:lnTo>
                <a:lnTo>
                  <a:pt x="1048" y="173"/>
                </a:lnTo>
                <a:lnTo>
                  <a:pt x="1200" y="472"/>
                </a:lnTo>
                <a:lnTo>
                  <a:pt x="1326" y="294"/>
                </a:lnTo>
                <a:lnTo>
                  <a:pt x="1440" y="614"/>
                </a:lnTo>
                <a:lnTo>
                  <a:pt x="0" y="613"/>
                </a:lnTo>
                <a:close/>
              </a:path>
            </a:pathLst>
          </a:custGeom>
          <a:solidFill>
            <a:srgbClr val="D9D9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smtClean="0"/>
              <a:t>2D Viewing pipeline 3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5011738"/>
            <a:ext cx="3124200" cy="1008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nl-NL" sz="2400" smtClean="0"/>
              <a:t>Clipping window:</a:t>
            </a:r>
          </a:p>
          <a:p>
            <a:pPr eaLnBrk="1" hangingPunct="1">
              <a:buFontTx/>
              <a:buNone/>
            </a:pPr>
            <a:r>
              <a:rPr lang="en-GB" altLang="nl-NL" sz="2400" smtClean="0"/>
              <a:t>Zooming…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1143000" y="432593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 flipV="1">
            <a:off x="1524000" y="2362200"/>
            <a:ext cx="0" cy="2344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15240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1524000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685800" y="2286000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yw</a:t>
            </a:r>
            <a:r>
              <a:rPr lang="en-US" altLang="nl-NL" sz="2400" i="0" baseline="-25000"/>
              <a:t>max</a:t>
            </a:r>
            <a:endParaRPr lang="en-GB" altLang="nl-NL" sz="2400"/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625475" y="3868738"/>
            <a:ext cx="83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yw</a:t>
            </a:r>
            <a:r>
              <a:rPr lang="en-US" altLang="nl-NL" sz="2400" i="0" baseline="-25000"/>
              <a:t>min</a:t>
            </a:r>
            <a:endParaRPr lang="en-GB" altLang="nl-NL" sz="2400"/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>
            <a:off x="1676400" y="4191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8" name="Line 13"/>
          <p:cNvSpPr>
            <a:spLocks noChangeShapeType="1"/>
          </p:cNvSpPr>
          <p:nvPr/>
        </p:nvSpPr>
        <p:spPr bwMode="auto">
          <a:xfrm>
            <a:off x="3733800" y="4191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1524000" y="4343400"/>
            <a:ext cx="839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xw</a:t>
            </a:r>
            <a:r>
              <a:rPr lang="en-US" altLang="nl-NL" sz="2400" i="0" baseline="-25000"/>
              <a:t>min</a:t>
            </a:r>
            <a:endParaRPr lang="en-GB" altLang="nl-NL" sz="2400"/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3352800" y="4343400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xw</a:t>
            </a:r>
            <a:r>
              <a:rPr lang="en-US" altLang="nl-NL" sz="2400" i="0" baseline="-25000"/>
              <a:t>max</a:t>
            </a:r>
            <a:endParaRPr lang="en-GB" altLang="nl-NL" sz="2400"/>
          </a:p>
        </p:txBody>
      </p:sp>
      <p:sp>
        <p:nvSpPr>
          <p:cNvPr id="9231" name="Rectangle 18"/>
          <p:cNvSpPr>
            <a:spLocks noChangeArrowheads="1"/>
          </p:cNvSpPr>
          <p:nvPr/>
        </p:nvSpPr>
        <p:spPr bwMode="auto">
          <a:xfrm>
            <a:off x="1905000" y="1752600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NL" sz="2400" i="0"/>
              <a:t>World:</a:t>
            </a:r>
            <a:endParaRPr lang="en-GB" altLang="nl-NL" sz="2400" i="0"/>
          </a:p>
        </p:txBody>
      </p:sp>
      <p:sp>
        <p:nvSpPr>
          <p:cNvPr id="9232" name="Freeform 19"/>
          <p:cNvSpPr>
            <a:spLocks/>
          </p:cNvSpPr>
          <p:nvPr/>
        </p:nvSpPr>
        <p:spPr bwMode="auto">
          <a:xfrm>
            <a:off x="5341938" y="3149600"/>
            <a:ext cx="1371600" cy="584200"/>
          </a:xfrm>
          <a:custGeom>
            <a:avLst/>
            <a:gdLst>
              <a:gd name="T0" fmla="*/ 0 w 1440"/>
              <a:gd name="T1" fmla="*/ 2147483646 h 614"/>
              <a:gd name="T2" fmla="*/ 2147483646 w 1440"/>
              <a:gd name="T3" fmla="*/ 2147483646 h 614"/>
              <a:gd name="T4" fmla="*/ 2147483646 w 1440"/>
              <a:gd name="T5" fmla="*/ 2147483646 h 614"/>
              <a:gd name="T6" fmla="*/ 2147483646 w 1440"/>
              <a:gd name="T7" fmla="*/ 0 h 614"/>
              <a:gd name="T8" fmla="*/ 2147483646 w 1440"/>
              <a:gd name="T9" fmla="*/ 2147483646 h 614"/>
              <a:gd name="T10" fmla="*/ 2147483646 w 1440"/>
              <a:gd name="T11" fmla="*/ 2147483646 h 614"/>
              <a:gd name="T12" fmla="*/ 2147483646 w 1440"/>
              <a:gd name="T13" fmla="*/ 2147483646 h 614"/>
              <a:gd name="T14" fmla="*/ 2147483646 w 1440"/>
              <a:gd name="T15" fmla="*/ 2147483646 h 614"/>
              <a:gd name="T16" fmla="*/ 2147483646 w 1440"/>
              <a:gd name="T17" fmla="*/ 2147483646 h 614"/>
              <a:gd name="T18" fmla="*/ 0 w 1440"/>
              <a:gd name="T19" fmla="*/ 2147483646 h 6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40"/>
              <a:gd name="T31" fmla="*/ 0 h 614"/>
              <a:gd name="T32" fmla="*/ 1440 w 1440"/>
              <a:gd name="T33" fmla="*/ 614 h 6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40" h="614">
                <a:moveTo>
                  <a:pt x="0" y="613"/>
                </a:moveTo>
                <a:lnTo>
                  <a:pt x="310" y="53"/>
                </a:lnTo>
                <a:lnTo>
                  <a:pt x="477" y="315"/>
                </a:lnTo>
                <a:lnTo>
                  <a:pt x="818" y="0"/>
                </a:lnTo>
                <a:lnTo>
                  <a:pt x="917" y="393"/>
                </a:lnTo>
                <a:lnTo>
                  <a:pt x="1048" y="173"/>
                </a:lnTo>
                <a:lnTo>
                  <a:pt x="1200" y="472"/>
                </a:lnTo>
                <a:lnTo>
                  <a:pt x="1326" y="294"/>
                </a:lnTo>
                <a:lnTo>
                  <a:pt x="1440" y="614"/>
                </a:lnTo>
                <a:lnTo>
                  <a:pt x="0" y="613"/>
                </a:lnTo>
                <a:close/>
              </a:path>
            </a:pathLst>
          </a:custGeom>
          <a:solidFill>
            <a:srgbClr val="D9D9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3" name="Rectangle 20"/>
          <p:cNvSpPr>
            <a:spLocks noChangeArrowheads="1"/>
          </p:cNvSpPr>
          <p:nvPr/>
        </p:nvSpPr>
        <p:spPr bwMode="auto">
          <a:xfrm>
            <a:off x="4648200" y="2725738"/>
            <a:ext cx="9144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9234" name="Rectangle 21"/>
          <p:cNvSpPr>
            <a:spLocks noChangeArrowheads="1"/>
          </p:cNvSpPr>
          <p:nvPr/>
        </p:nvSpPr>
        <p:spPr bwMode="auto">
          <a:xfrm>
            <a:off x="5486400" y="3868738"/>
            <a:ext cx="1905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9235" name="Rectangle 22"/>
          <p:cNvSpPr>
            <a:spLocks noChangeArrowheads="1"/>
          </p:cNvSpPr>
          <p:nvPr/>
        </p:nvSpPr>
        <p:spPr bwMode="auto">
          <a:xfrm>
            <a:off x="6781800" y="2801938"/>
            <a:ext cx="6858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9236" name="Line 23"/>
          <p:cNvSpPr>
            <a:spLocks noChangeShapeType="1"/>
          </p:cNvSpPr>
          <p:nvPr/>
        </p:nvSpPr>
        <p:spPr bwMode="auto">
          <a:xfrm>
            <a:off x="4648200" y="4325938"/>
            <a:ext cx="259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7" name="Line 24"/>
          <p:cNvSpPr>
            <a:spLocks noChangeShapeType="1"/>
          </p:cNvSpPr>
          <p:nvPr/>
        </p:nvSpPr>
        <p:spPr bwMode="auto">
          <a:xfrm flipV="1">
            <a:off x="5029200" y="2573338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8" name="Rectangle 25"/>
          <p:cNvSpPr>
            <a:spLocks noChangeArrowheads="1"/>
          </p:cNvSpPr>
          <p:nvPr/>
        </p:nvSpPr>
        <p:spPr bwMode="auto">
          <a:xfrm>
            <a:off x="5562600" y="2878138"/>
            <a:ext cx="1219200" cy="99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  <p:sp>
        <p:nvSpPr>
          <p:cNvPr id="9239" name="Line 26"/>
          <p:cNvSpPr>
            <a:spLocks noChangeShapeType="1"/>
          </p:cNvSpPr>
          <p:nvPr/>
        </p:nvSpPr>
        <p:spPr bwMode="auto">
          <a:xfrm>
            <a:off x="5562600" y="41735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40" name="Line 27"/>
          <p:cNvSpPr>
            <a:spLocks noChangeShapeType="1"/>
          </p:cNvSpPr>
          <p:nvPr/>
        </p:nvSpPr>
        <p:spPr bwMode="auto">
          <a:xfrm>
            <a:off x="6781800" y="41735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41" name="Line 28"/>
          <p:cNvSpPr>
            <a:spLocks noChangeShapeType="1"/>
          </p:cNvSpPr>
          <p:nvPr/>
        </p:nvSpPr>
        <p:spPr bwMode="auto">
          <a:xfrm>
            <a:off x="5029200" y="38687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42" name="Line 29"/>
          <p:cNvSpPr>
            <a:spLocks noChangeShapeType="1"/>
          </p:cNvSpPr>
          <p:nvPr/>
        </p:nvSpPr>
        <p:spPr bwMode="auto">
          <a:xfrm>
            <a:off x="5029200" y="28781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43" name="Text Box 30"/>
          <p:cNvSpPr txBox="1">
            <a:spLocks noChangeArrowheads="1"/>
          </p:cNvSpPr>
          <p:nvPr/>
        </p:nvSpPr>
        <p:spPr bwMode="auto">
          <a:xfrm>
            <a:off x="5216525" y="4325938"/>
            <a:ext cx="77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xv</a:t>
            </a:r>
            <a:r>
              <a:rPr lang="en-US" altLang="nl-NL" sz="2400" i="0" baseline="-25000"/>
              <a:t>min</a:t>
            </a:r>
            <a:endParaRPr lang="en-GB" altLang="nl-NL" sz="2400"/>
          </a:p>
        </p:txBody>
      </p:sp>
      <p:sp>
        <p:nvSpPr>
          <p:cNvPr id="9244" name="Text Box 31"/>
          <p:cNvSpPr txBox="1">
            <a:spLocks noChangeArrowheads="1"/>
          </p:cNvSpPr>
          <p:nvPr/>
        </p:nvSpPr>
        <p:spPr bwMode="auto">
          <a:xfrm>
            <a:off x="6419850" y="4325938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xv</a:t>
            </a:r>
            <a:r>
              <a:rPr lang="en-US" altLang="nl-NL" sz="2400" i="0" baseline="-25000"/>
              <a:t>max</a:t>
            </a:r>
            <a:endParaRPr lang="en-GB" altLang="nl-NL" sz="2400"/>
          </a:p>
        </p:txBody>
      </p:sp>
      <p:sp>
        <p:nvSpPr>
          <p:cNvPr id="9245" name="Text Box 32"/>
          <p:cNvSpPr txBox="1">
            <a:spLocks noChangeArrowheads="1"/>
          </p:cNvSpPr>
          <p:nvPr/>
        </p:nvSpPr>
        <p:spPr bwMode="auto">
          <a:xfrm>
            <a:off x="4225925" y="2649538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yv</a:t>
            </a:r>
            <a:r>
              <a:rPr lang="en-US" altLang="nl-NL" sz="2400" i="0" baseline="-25000"/>
              <a:t>max</a:t>
            </a:r>
            <a:endParaRPr lang="en-GB" altLang="nl-NL" sz="2400"/>
          </a:p>
        </p:txBody>
      </p:sp>
      <p:sp>
        <p:nvSpPr>
          <p:cNvPr id="9246" name="Text Box 33"/>
          <p:cNvSpPr txBox="1">
            <a:spLocks noChangeArrowheads="1"/>
          </p:cNvSpPr>
          <p:nvPr/>
        </p:nvSpPr>
        <p:spPr bwMode="auto">
          <a:xfrm>
            <a:off x="4165600" y="3563938"/>
            <a:ext cx="77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NL" sz="2400"/>
              <a:t>yv</a:t>
            </a:r>
            <a:r>
              <a:rPr lang="en-US" altLang="nl-NL" sz="2400" i="0" baseline="-25000"/>
              <a:t>min</a:t>
            </a:r>
            <a:endParaRPr lang="en-GB" altLang="nl-NL" sz="2400"/>
          </a:p>
        </p:txBody>
      </p:sp>
      <p:sp>
        <p:nvSpPr>
          <p:cNvPr id="9247" name="Rectangle 34"/>
          <p:cNvSpPr>
            <a:spLocks noChangeArrowheads="1"/>
          </p:cNvSpPr>
          <p:nvPr/>
        </p:nvSpPr>
        <p:spPr bwMode="auto">
          <a:xfrm>
            <a:off x="5410200" y="2362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NL" sz="2400" i="0"/>
              <a:t>Viewport</a:t>
            </a:r>
            <a:endParaRPr lang="en-GB" altLang="nl-NL" sz="2400" i="0"/>
          </a:p>
        </p:txBody>
      </p:sp>
      <p:sp>
        <p:nvSpPr>
          <p:cNvPr id="9248" name="Line 35"/>
          <p:cNvSpPr>
            <a:spLocks noChangeShapeType="1"/>
          </p:cNvSpPr>
          <p:nvPr/>
        </p:nvSpPr>
        <p:spPr bwMode="auto">
          <a:xfrm>
            <a:off x="3581400" y="3352800"/>
            <a:ext cx="1752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49" name="Rectangle 36"/>
          <p:cNvSpPr>
            <a:spLocks noChangeArrowheads="1"/>
          </p:cNvSpPr>
          <p:nvPr/>
        </p:nvSpPr>
        <p:spPr bwMode="auto">
          <a:xfrm>
            <a:off x="5410200" y="1752600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nl-NL" sz="2400" i="0"/>
              <a:t>Screen:</a:t>
            </a:r>
            <a:endParaRPr lang="en-GB" altLang="nl-NL" sz="2400" i="0"/>
          </a:p>
        </p:txBody>
      </p:sp>
      <p:sp>
        <p:nvSpPr>
          <p:cNvPr id="9250" name="Rectangle 37"/>
          <p:cNvSpPr>
            <a:spLocks noChangeArrowheads="1"/>
          </p:cNvSpPr>
          <p:nvPr/>
        </p:nvSpPr>
        <p:spPr bwMode="auto">
          <a:xfrm>
            <a:off x="1676400" y="2524125"/>
            <a:ext cx="2057400" cy="1671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nl-NL" sz="2400"/>
          </a:p>
        </p:txBody>
      </p:sp>
    </p:spTree>
    <p:extLst>
      <p:ext uri="{BB962C8B-B14F-4D97-AF65-F5344CB8AC3E}">
        <p14:creationId xmlns:p14="http://schemas.microsoft.com/office/powerpoint/2010/main" val="1532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5744</TotalTime>
  <Words>924</Words>
  <Application>Microsoft Office PowerPoint</Application>
  <PresentationFormat>On-screen Show (4:3)</PresentationFormat>
  <Paragraphs>254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Droid Sans</vt:lpstr>
      <vt:lpstr>Segoe UI</vt:lpstr>
      <vt:lpstr>Times New Roman</vt:lpstr>
      <vt:lpstr>Wingdings</vt:lpstr>
      <vt:lpstr>Wingdings 3</vt:lpstr>
      <vt:lpstr>Office Theme</vt:lpstr>
      <vt:lpstr>CS552: Computer Graphics</vt:lpstr>
      <vt:lpstr>Recap</vt:lpstr>
      <vt:lpstr>Objective</vt:lpstr>
      <vt:lpstr>Coordinate representation</vt:lpstr>
      <vt:lpstr>2D Viewing pipeline 1</vt:lpstr>
      <vt:lpstr>2D Viewing pipeline 2</vt:lpstr>
      <vt:lpstr>2D Viewing pipeline 2</vt:lpstr>
      <vt:lpstr>2D Viewing pipeline 3</vt:lpstr>
      <vt:lpstr>2D Viewing pipeline 3</vt:lpstr>
      <vt:lpstr>2D Viewing pipeline 4</vt:lpstr>
      <vt:lpstr>Viewing coordinate clipping window</vt:lpstr>
      <vt:lpstr>Viewing coordinate clipping window</vt:lpstr>
      <vt:lpstr>World coordinate clipping window</vt:lpstr>
      <vt:lpstr>Normalization and Viewport Transformations</vt:lpstr>
      <vt:lpstr>Clipping Window into a Normalized Viewport </vt:lpstr>
      <vt:lpstr>Window to view port transformation</vt:lpstr>
      <vt:lpstr>Window to view port transformation</vt:lpstr>
      <vt:lpstr>Alternate approach</vt:lpstr>
      <vt:lpstr>Clipping Window into a Normalized Square </vt:lpstr>
      <vt:lpstr>Clipping Window into a Normalized Square </vt:lpstr>
      <vt:lpstr>Clipping Window into a Normalized Square </vt:lpstr>
      <vt:lpstr>Clipping Window into a Normalized Square </vt:lpstr>
      <vt:lpstr>Clipping Window into a Normalized Square </vt:lpstr>
      <vt:lpstr>Viewport to display</vt:lpstr>
      <vt:lpstr>How to do it in OpenGL?</vt:lpstr>
      <vt:lpstr>OpenGL Projection Mode </vt:lpstr>
      <vt:lpstr>An Example</vt:lpstr>
      <vt:lpstr>An Example</vt:lpstr>
      <vt:lpstr>An Example</vt:lpstr>
      <vt:lpstr>An Example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161</cp:revision>
  <dcterms:created xsi:type="dcterms:W3CDTF">2015-07-15T04:13:21Z</dcterms:created>
  <dcterms:modified xsi:type="dcterms:W3CDTF">2016-01-11T02:26:54Z</dcterms:modified>
</cp:coreProperties>
</file>