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notesMasterIdLst>
    <p:notesMasterId r:id="rId40"/>
  </p:notesMasterIdLst>
  <p:handoutMasterIdLst>
    <p:handoutMasterId r:id="rId41"/>
  </p:handoutMasterIdLst>
  <p:sldIdLst>
    <p:sldId id="256" r:id="rId2"/>
    <p:sldId id="267" r:id="rId3"/>
    <p:sldId id="268" r:id="rId4"/>
    <p:sldId id="276" r:id="rId5"/>
    <p:sldId id="277" r:id="rId6"/>
    <p:sldId id="278" r:id="rId7"/>
    <p:sldId id="279" r:id="rId8"/>
    <p:sldId id="280" r:id="rId9"/>
    <p:sldId id="281" r:id="rId10"/>
    <p:sldId id="283" r:id="rId11"/>
    <p:sldId id="284" r:id="rId12"/>
    <p:sldId id="285" r:id="rId13"/>
    <p:sldId id="286" r:id="rId14"/>
    <p:sldId id="287" r:id="rId15"/>
    <p:sldId id="308" r:id="rId16"/>
    <p:sldId id="309" r:id="rId17"/>
    <p:sldId id="310" r:id="rId18"/>
    <p:sldId id="289" r:id="rId19"/>
    <p:sldId id="311" r:id="rId20"/>
    <p:sldId id="290" r:id="rId21"/>
    <p:sldId id="291" r:id="rId22"/>
    <p:sldId id="292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12" r:id="rId38"/>
    <p:sldId id="266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y van Dam" initials="avd" lastIdx="3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88" autoAdjust="0"/>
    <p:restoredTop sz="94660"/>
  </p:normalViewPr>
  <p:slideViewPr>
    <p:cSldViewPr snapToGrid="0">
      <p:cViewPr varScale="1">
        <p:scale>
          <a:sx n="71" d="100"/>
          <a:sy n="71" d="100"/>
        </p:scale>
        <p:origin x="14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E576F-7609-44C6-B09A-51AB25D9D54F}" type="datetimeFigureOut">
              <a:rPr lang="en-US" smtClean="0"/>
              <a:t>1/16/2016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B5B7F-0502-402B-994A-14016919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378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4DDB9-D0E1-4D6C-881F-F350A5C90C9B}" type="datetimeFigureOut">
              <a:rPr lang="en-US" smtClean="0"/>
              <a:t>1/16/2016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E94F6-4247-404F-8692-559D5438C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63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57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C0000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834BF-0A68-4ED7-B684-E3923D2C3CC1}" type="datetime1">
              <a:rPr lang="en-US" smtClean="0"/>
              <a:t>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5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5A617-2366-424C-9D06-51F2777BA905}" type="datetime1">
              <a:rPr lang="en-US" smtClean="0"/>
              <a:t>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9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600A-1113-4C4C-89ED-56F3132B2520}" type="datetime1">
              <a:rPr lang="en-US" smtClean="0"/>
              <a:t>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9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 kumimoji="0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74320" lvl="0" indent="-27432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1D2C1-5471-44E9-9EAC-C3143D02714B}" type="datetime1">
              <a:rPr lang="en-US" smtClean="0"/>
              <a:t>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6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1733-64DF-4C3C-A87E-A213BB7B435E}" type="datetime1">
              <a:rPr lang="en-US" smtClean="0"/>
              <a:t>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5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2EE3-A84C-4181-8452-0AD134DB6E23}" type="datetime1">
              <a:rPr lang="en-US" smtClean="0"/>
              <a:t>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B4BD8-A334-4DB3-859E-94B52FA6D190}" type="datetime1">
              <a:rPr lang="en-US" smtClean="0"/>
              <a:t>1/16/2016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7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EC57-AD85-4243-AA3F-DC7AA971C406}" type="datetime1">
              <a:rPr lang="en-US" smtClean="0"/>
              <a:t>1/16/2016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B171-CF86-4C07-9EA8-EF8EC27B41EB}" type="datetime1">
              <a:rPr lang="en-US" smtClean="0"/>
              <a:t>1/16/2016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8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A897-92CF-4CB3-8E22-77F9844EB638}" type="datetime1">
              <a:rPr lang="en-US" smtClean="0"/>
              <a:t>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32A5E-A574-458F-93CB-9022243FA959}" type="datetime1">
              <a:rPr lang="en-US" smtClean="0"/>
              <a:t>1/16/2016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4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20000"/>
                </a:solidFill>
                <a:effectLst/>
                <a:uLnTx/>
                <a:uFillTx/>
                <a:latin typeface="Droid Sans"/>
                <a:ea typeface="+mj-ea"/>
                <a:cs typeface="Segoe UI" pitchFamily="34" charset="0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lvl="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0AF14-9E1A-4C4E-9D72-AA856F095F0C}" type="datetime1">
              <a:rPr lang="en-US" smtClean="0"/>
              <a:t>1/16/2016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0" lang="en-US" sz="3200" b="1" kern="1200" spc="0" baseline="0" dirty="0">
          <a:solidFill>
            <a:srgbClr val="920000"/>
          </a:solidFill>
          <a:latin typeface="+mn-lt"/>
          <a:ea typeface="+mj-ea"/>
          <a:cs typeface="Segoe UI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C00000"/>
        </a:buClr>
        <a:buFont typeface="Courier New" panose="02070309020205020404" pitchFamily="49" charset="0"/>
        <a:buChar char="o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Ø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B050"/>
        </a:buClr>
        <a:buFont typeface="Wingdings" panose="05000000000000000000" pitchFamily="2" charset="2"/>
        <a:buChar char="§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7030A0"/>
        </a:buClr>
        <a:buFont typeface="Arial" panose="020B0604020202020204" pitchFamily="34" charset="0"/>
        <a:buChar char="•"/>
        <a:defRPr kumimoji="0" lang="en-US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467" y="1624639"/>
            <a:ext cx="8207062" cy="2387600"/>
          </a:xfrm>
        </p:spPr>
        <p:txBody>
          <a:bodyPr/>
          <a:lstStyle/>
          <a:p>
            <a:r>
              <a:rPr lang="en-GB" dirty="0" smtClean="0"/>
              <a:t>CS552: Computer Graphics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80445"/>
            <a:ext cx="6858000" cy="16557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Lecture </a:t>
            </a:r>
            <a:r>
              <a:rPr lang="en-GB" sz="3200" dirty="0"/>
              <a:t>7</a:t>
            </a:r>
            <a:r>
              <a:rPr lang="en-GB" sz="3200" dirty="0" smtClean="0"/>
              <a:t>: 2D Clipping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42" y="838247"/>
            <a:ext cx="1636713" cy="17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1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Cohen-Sutherland Line Clipping</a:t>
            </a:r>
          </a:p>
        </p:txBody>
      </p:sp>
      <p:sp>
        <p:nvSpPr>
          <p:cNvPr id="113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Divide </a:t>
            </a:r>
            <a:r>
              <a:rPr lang="en-US" altLang="en-US" dirty="0" smtClean="0"/>
              <a:t>view plane </a:t>
            </a:r>
            <a:r>
              <a:rPr lang="en-US" altLang="en-US" dirty="0"/>
              <a:t>into regions defined by viewport edges</a:t>
            </a:r>
          </a:p>
          <a:p>
            <a:r>
              <a:rPr lang="en-US" altLang="en-US" dirty="0"/>
              <a:t>Assign each region a 4-bit </a:t>
            </a:r>
            <a:r>
              <a:rPr lang="en-US" altLang="en-US" b="1" i="1" dirty="0" err="1">
                <a:solidFill>
                  <a:srgbClr val="0000FF"/>
                </a:solidFill>
              </a:rPr>
              <a:t>outcode</a:t>
            </a:r>
            <a:r>
              <a:rPr lang="en-US" altLang="en-US" dirty="0"/>
              <a:t>: </a:t>
            </a:r>
          </a:p>
        </p:txBody>
      </p:sp>
      <p:grpSp>
        <p:nvGrpSpPr>
          <p:cNvPr id="1137685" name="Group 21"/>
          <p:cNvGrpSpPr>
            <a:grpSpLocks/>
          </p:cNvGrpSpPr>
          <p:nvPr/>
        </p:nvGrpSpPr>
        <p:grpSpPr bwMode="auto">
          <a:xfrm>
            <a:off x="1981200" y="2895600"/>
            <a:ext cx="4953000" cy="3733800"/>
            <a:chOff x="1248" y="1824"/>
            <a:chExt cx="3120" cy="2352"/>
          </a:xfrm>
        </p:grpSpPr>
        <p:sp>
          <p:nvSpPr>
            <p:cNvPr id="1137668" name="Line 4"/>
            <p:cNvSpPr>
              <a:spLocks noChangeShapeType="1"/>
            </p:cNvSpPr>
            <p:nvPr/>
          </p:nvSpPr>
          <p:spPr bwMode="auto">
            <a:xfrm>
              <a:off x="1536" y="2544"/>
              <a:ext cx="2688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669" name="Line 5"/>
            <p:cNvSpPr>
              <a:spLocks noChangeShapeType="1"/>
            </p:cNvSpPr>
            <p:nvPr/>
          </p:nvSpPr>
          <p:spPr bwMode="auto">
            <a:xfrm>
              <a:off x="1536" y="3696"/>
              <a:ext cx="2688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670" name="Line 6"/>
            <p:cNvSpPr>
              <a:spLocks noChangeShapeType="1"/>
            </p:cNvSpPr>
            <p:nvPr/>
          </p:nvSpPr>
          <p:spPr bwMode="auto">
            <a:xfrm flipV="1">
              <a:off x="2016" y="2064"/>
              <a:ext cx="0" cy="211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671" name="Line 7"/>
            <p:cNvSpPr>
              <a:spLocks noChangeShapeType="1"/>
            </p:cNvSpPr>
            <p:nvPr/>
          </p:nvSpPr>
          <p:spPr bwMode="auto">
            <a:xfrm flipV="1">
              <a:off x="3696" y="2064"/>
              <a:ext cx="0" cy="211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672" name="Text Box 8"/>
            <p:cNvSpPr txBox="1">
              <a:spLocks noChangeArrowheads="1"/>
            </p:cNvSpPr>
            <p:nvPr/>
          </p:nvSpPr>
          <p:spPr bwMode="auto">
            <a:xfrm>
              <a:off x="2630" y="3024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>
                  <a:latin typeface="Times New Roman" panose="02020603050405020304" pitchFamily="18" charset="0"/>
                </a:rPr>
                <a:t>0000</a:t>
              </a:r>
            </a:p>
          </p:txBody>
        </p:sp>
        <p:sp>
          <p:nvSpPr>
            <p:cNvPr id="1137673" name="Text Box 9"/>
            <p:cNvSpPr txBox="1">
              <a:spLocks noChangeArrowheads="1"/>
            </p:cNvSpPr>
            <p:nvPr/>
          </p:nvSpPr>
          <p:spPr bwMode="auto">
            <a:xfrm>
              <a:off x="3868" y="3024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>
                  <a:latin typeface="Times New Roman" panose="02020603050405020304" pitchFamily="18" charset="0"/>
                </a:rPr>
                <a:t>0010</a:t>
              </a:r>
            </a:p>
          </p:txBody>
        </p:sp>
        <p:sp>
          <p:nvSpPr>
            <p:cNvPr id="1137674" name="Text Box 10"/>
            <p:cNvSpPr txBox="1">
              <a:spLocks noChangeArrowheads="1"/>
            </p:cNvSpPr>
            <p:nvPr/>
          </p:nvSpPr>
          <p:spPr bwMode="auto">
            <a:xfrm>
              <a:off x="1324" y="3024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>
                  <a:latin typeface="Times New Roman" panose="02020603050405020304" pitchFamily="18" charset="0"/>
                </a:rPr>
                <a:t>0001</a:t>
              </a:r>
            </a:p>
          </p:txBody>
        </p:sp>
        <p:sp>
          <p:nvSpPr>
            <p:cNvPr id="1137675" name="Text Box 11"/>
            <p:cNvSpPr txBox="1">
              <a:spLocks noChangeArrowheads="1"/>
            </p:cNvSpPr>
            <p:nvPr/>
          </p:nvSpPr>
          <p:spPr bwMode="auto">
            <a:xfrm>
              <a:off x="1324" y="2112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>
                  <a:latin typeface="Times New Roman" panose="02020603050405020304" pitchFamily="18" charset="0"/>
                </a:rPr>
                <a:t>1001</a:t>
              </a:r>
            </a:p>
          </p:txBody>
        </p:sp>
        <p:sp>
          <p:nvSpPr>
            <p:cNvPr id="1137676" name="Text Box 12"/>
            <p:cNvSpPr txBox="1">
              <a:spLocks noChangeArrowheads="1"/>
            </p:cNvSpPr>
            <p:nvPr/>
          </p:nvSpPr>
          <p:spPr bwMode="auto">
            <a:xfrm>
              <a:off x="1324" y="3792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>
                  <a:latin typeface="Times New Roman" panose="02020603050405020304" pitchFamily="18" charset="0"/>
                </a:rPr>
                <a:t>0101</a:t>
              </a:r>
            </a:p>
          </p:txBody>
        </p:sp>
        <p:sp>
          <p:nvSpPr>
            <p:cNvPr id="1137677" name="Text Box 13"/>
            <p:cNvSpPr txBox="1">
              <a:spLocks noChangeArrowheads="1"/>
            </p:cNvSpPr>
            <p:nvPr/>
          </p:nvSpPr>
          <p:spPr bwMode="auto">
            <a:xfrm>
              <a:off x="2620" y="3792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>
                  <a:latin typeface="Times New Roman" panose="02020603050405020304" pitchFamily="18" charset="0"/>
                </a:rPr>
                <a:t>0100</a:t>
              </a:r>
            </a:p>
          </p:txBody>
        </p:sp>
        <p:sp>
          <p:nvSpPr>
            <p:cNvPr id="1137678" name="Text Box 14"/>
            <p:cNvSpPr txBox="1">
              <a:spLocks noChangeArrowheads="1"/>
            </p:cNvSpPr>
            <p:nvPr/>
          </p:nvSpPr>
          <p:spPr bwMode="auto">
            <a:xfrm>
              <a:off x="2640" y="2112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>
                  <a:latin typeface="Times New Roman" panose="02020603050405020304" pitchFamily="18" charset="0"/>
                </a:rPr>
                <a:t>1000</a:t>
              </a:r>
            </a:p>
          </p:txBody>
        </p:sp>
        <p:sp>
          <p:nvSpPr>
            <p:cNvPr id="1137679" name="Text Box 15"/>
            <p:cNvSpPr txBox="1">
              <a:spLocks noChangeArrowheads="1"/>
            </p:cNvSpPr>
            <p:nvPr/>
          </p:nvSpPr>
          <p:spPr bwMode="auto">
            <a:xfrm>
              <a:off x="3868" y="2112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>
                  <a:latin typeface="Times New Roman" panose="02020603050405020304" pitchFamily="18" charset="0"/>
                </a:rPr>
                <a:t>1010</a:t>
              </a:r>
            </a:p>
          </p:txBody>
        </p:sp>
        <p:sp>
          <p:nvSpPr>
            <p:cNvPr id="1137680" name="Text Box 16"/>
            <p:cNvSpPr txBox="1">
              <a:spLocks noChangeArrowheads="1"/>
            </p:cNvSpPr>
            <p:nvPr/>
          </p:nvSpPr>
          <p:spPr bwMode="auto">
            <a:xfrm>
              <a:off x="3868" y="3792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>
                  <a:latin typeface="Times New Roman" panose="02020603050405020304" pitchFamily="18" charset="0"/>
                </a:rPr>
                <a:t>0110</a:t>
              </a:r>
            </a:p>
          </p:txBody>
        </p:sp>
        <p:sp>
          <p:nvSpPr>
            <p:cNvPr id="1137681" name="Text Box 17"/>
            <p:cNvSpPr txBox="1">
              <a:spLocks noChangeArrowheads="1"/>
            </p:cNvSpPr>
            <p:nvPr/>
          </p:nvSpPr>
          <p:spPr bwMode="auto">
            <a:xfrm>
              <a:off x="1855" y="1824"/>
              <a:ext cx="3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600" i="1">
                  <a:latin typeface="Times New Roman" panose="02020603050405020304" pitchFamily="18" charset="0"/>
                </a:rPr>
                <a:t>x</a:t>
              </a:r>
              <a:r>
                <a:rPr lang="en-US" altLang="en-US" sz="1600" i="1" baseline="-25000">
                  <a:latin typeface="Times New Roman" panose="02020603050405020304" pitchFamily="18" charset="0"/>
                </a:rPr>
                <a:t>min</a:t>
              </a:r>
              <a:endParaRPr lang="en-US" altLang="en-US" sz="1600" i="1">
                <a:latin typeface="Times New Roman" panose="02020603050405020304" pitchFamily="18" charset="0"/>
              </a:endParaRPr>
            </a:p>
          </p:txBody>
        </p:sp>
        <p:sp>
          <p:nvSpPr>
            <p:cNvPr id="1137682" name="Text Box 18"/>
            <p:cNvSpPr txBox="1">
              <a:spLocks noChangeArrowheads="1"/>
            </p:cNvSpPr>
            <p:nvPr/>
          </p:nvSpPr>
          <p:spPr bwMode="auto">
            <a:xfrm>
              <a:off x="3552" y="1824"/>
              <a:ext cx="3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600" i="1">
                  <a:latin typeface="Times New Roman" panose="02020603050405020304" pitchFamily="18" charset="0"/>
                </a:rPr>
                <a:t>x</a:t>
              </a:r>
              <a:r>
                <a:rPr lang="en-US" altLang="en-US" sz="1600" i="1" baseline="-25000">
                  <a:latin typeface="Times New Roman" panose="02020603050405020304" pitchFamily="18" charset="0"/>
                </a:rPr>
                <a:t>max</a:t>
              </a:r>
              <a:endParaRPr lang="en-US" altLang="en-US" sz="1600" i="1">
                <a:latin typeface="Times New Roman" panose="02020603050405020304" pitchFamily="18" charset="0"/>
              </a:endParaRPr>
            </a:p>
          </p:txBody>
        </p:sp>
        <p:sp>
          <p:nvSpPr>
            <p:cNvPr id="1137683" name="Text Box 19"/>
            <p:cNvSpPr txBox="1">
              <a:spLocks noChangeArrowheads="1"/>
            </p:cNvSpPr>
            <p:nvPr/>
          </p:nvSpPr>
          <p:spPr bwMode="auto">
            <a:xfrm>
              <a:off x="1248" y="2400"/>
              <a:ext cx="3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600" i="1">
                  <a:latin typeface="Times New Roman" panose="02020603050405020304" pitchFamily="18" charset="0"/>
                </a:rPr>
                <a:t>y</a:t>
              </a:r>
              <a:r>
                <a:rPr lang="en-US" altLang="en-US" sz="1600" i="1" baseline="-25000">
                  <a:latin typeface="Times New Roman" panose="02020603050405020304" pitchFamily="18" charset="0"/>
                </a:rPr>
                <a:t>max</a:t>
              </a:r>
              <a:endParaRPr lang="en-US" altLang="en-US" sz="1600" i="1">
                <a:latin typeface="Times New Roman" panose="02020603050405020304" pitchFamily="18" charset="0"/>
              </a:endParaRPr>
            </a:p>
          </p:txBody>
        </p:sp>
        <p:sp>
          <p:nvSpPr>
            <p:cNvPr id="1137684" name="Text Box 20"/>
            <p:cNvSpPr txBox="1">
              <a:spLocks noChangeArrowheads="1"/>
            </p:cNvSpPr>
            <p:nvPr/>
          </p:nvSpPr>
          <p:spPr bwMode="auto">
            <a:xfrm>
              <a:off x="1248" y="3552"/>
              <a:ext cx="3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600" i="1">
                  <a:latin typeface="Times New Roman" panose="02020603050405020304" pitchFamily="18" charset="0"/>
                </a:rPr>
                <a:t>y</a:t>
              </a:r>
              <a:r>
                <a:rPr lang="en-US" altLang="en-US" sz="1600" i="1" baseline="-25000">
                  <a:latin typeface="Times New Roman" panose="02020603050405020304" pitchFamily="18" charset="0"/>
                </a:rPr>
                <a:t>min</a:t>
              </a:r>
              <a:endParaRPr lang="en-US" altLang="en-US" sz="1600" i="1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939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Cohen-Sutherland Line Clipping</a:t>
            </a:r>
          </a:p>
        </p:txBody>
      </p:sp>
      <p:sp>
        <p:nvSpPr>
          <p:cNvPr id="113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i="1" dirty="0">
                <a:solidFill>
                  <a:srgbClr val="0000FF"/>
                </a:solidFill>
              </a:rPr>
              <a:t>To what do we assign </a:t>
            </a:r>
            <a:r>
              <a:rPr lang="en-US" altLang="en-US" b="1" i="1" dirty="0" err="1">
                <a:solidFill>
                  <a:srgbClr val="0000FF"/>
                </a:solidFill>
              </a:rPr>
              <a:t>outcodes</a:t>
            </a:r>
            <a:r>
              <a:rPr lang="en-US" altLang="en-US" b="1" i="1" dirty="0">
                <a:solidFill>
                  <a:srgbClr val="0000FF"/>
                </a:solidFill>
              </a:rPr>
              <a:t>?</a:t>
            </a:r>
          </a:p>
          <a:p>
            <a:r>
              <a:rPr lang="en-US" altLang="en-US" b="1" i="1" dirty="0">
                <a:solidFill>
                  <a:srgbClr val="0000FF"/>
                </a:solidFill>
              </a:rPr>
              <a:t>How do we set the bits in the </a:t>
            </a:r>
            <a:r>
              <a:rPr lang="en-US" altLang="en-US" b="1" i="1" dirty="0" err="1">
                <a:solidFill>
                  <a:srgbClr val="0000FF"/>
                </a:solidFill>
              </a:rPr>
              <a:t>outcode</a:t>
            </a:r>
            <a:r>
              <a:rPr lang="en-US" altLang="en-US" b="1" i="1" dirty="0">
                <a:solidFill>
                  <a:srgbClr val="0000FF"/>
                </a:solidFill>
              </a:rPr>
              <a:t>?</a:t>
            </a:r>
          </a:p>
          <a:p>
            <a:r>
              <a:rPr lang="en-US" altLang="en-US" b="1" i="1" dirty="0">
                <a:solidFill>
                  <a:srgbClr val="0000FF"/>
                </a:solidFill>
              </a:rPr>
              <a:t>How do you suppose we use them?</a:t>
            </a:r>
          </a:p>
          <a:p>
            <a:endParaRPr lang="en-US" altLang="en-US" i="1" dirty="0"/>
          </a:p>
        </p:txBody>
      </p:sp>
      <p:sp>
        <p:nvSpPr>
          <p:cNvPr id="1138705" name="Text Box 17"/>
          <p:cNvSpPr txBox="1">
            <a:spLocks noChangeArrowheads="1"/>
          </p:cNvSpPr>
          <p:nvPr/>
        </p:nvSpPr>
        <p:spPr bwMode="auto">
          <a:xfrm>
            <a:off x="2944813" y="2895600"/>
            <a:ext cx="4841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600" i="1">
                <a:latin typeface="Times New Roman" panose="02020603050405020304" pitchFamily="18" charset="0"/>
              </a:rPr>
              <a:t>x</a:t>
            </a:r>
            <a:r>
              <a:rPr lang="en-US" altLang="en-US" sz="1600" i="1" baseline="-25000">
                <a:latin typeface="Times New Roman" panose="02020603050405020304" pitchFamily="18" charset="0"/>
              </a:rPr>
              <a:t>min</a:t>
            </a:r>
            <a:endParaRPr lang="en-US" altLang="en-US" sz="1600" i="1">
              <a:latin typeface="Times New Roman" panose="02020603050405020304" pitchFamily="18" charset="0"/>
            </a:endParaRPr>
          </a:p>
        </p:txBody>
      </p:sp>
      <p:sp>
        <p:nvSpPr>
          <p:cNvPr id="1138706" name="Text Box 18"/>
          <p:cNvSpPr txBox="1">
            <a:spLocks noChangeArrowheads="1"/>
          </p:cNvSpPr>
          <p:nvPr/>
        </p:nvSpPr>
        <p:spPr bwMode="auto">
          <a:xfrm>
            <a:off x="5638800" y="2895600"/>
            <a:ext cx="508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600" i="1">
                <a:latin typeface="Times New Roman" panose="02020603050405020304" pitchFamily="18" charset="0"/>
              </a:rPr>
              <a:t>x</a:t>
            </a:r>
            <a:r>
              <a:rPr lang="en-US" altLang="en-US" sz="1600" i="1" baseline="-25000">
                <a:latin typeface="Times New Roman" panose="02020603050405020304" pitchFamily="18" charset="0"/>
              </a:rPr>
              <a:t>max</a:t>
            </a:r>
            <a:endParaRPr lang="en-US" altLang="en-US" sz="1600" i="1">
              <a:latin typeface="Times New Roman" panose="02020603050405020304" pitchFamily="18" charset="0"/>
            </a:endParaRPr>
          </a:p>
        </p:txBody>
      </p:sp>
      <p:grpSp>
        <p:nvGrpSpPr>
          <p:cNvPr id="1138709" name="Group 21"/>
          <p:cNvGrpSpPr>
            <a:grpSpLocks/>
          </p:cNvGrpSpPr>
          <p:nvPr/>
        </p:nvGrpSpPr>
        <p:grpSpPr bwMode="auto">
          <a:xfrm>
            <a:off x="1981200" y="3276600"/>
            <a:ext cx="4953000" cy="3352800"/>
            <a:chOff x="1248" y="2064"/>
            <a:chExt cx="3120" cy="2112"/>
          </a:xfrm>
        </p:grpSpPr>
        <p:sp>
          <p:nvSpPr>
            <p:cNvPr id="1138692" name="Line 4"/>
            <p:cNvSpPr>
              <a:spLocks noChangeShapeType="1"/>
            </p:cNvSpPr>
            <p:nvPr/>
          </p:nvSpPr>
          <p:spPr bwMode="auto">
            <a:xfrm>
              <a:off x="1536" y="2544"/>
              <a:ext cx="2688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8693" name="Line 5"/>
            <p:cNvSpPr>
              <a:spLocks noChangeShapeType="1"/>
            </p:cNvSpPr>
            <p:nvPr/>
          </p:nvSpPr>
          <p:spPr bwMode="auto">
            <a:xfrm>
              <a:off x="1536" y="3696"/>
              <a:ext cx="2688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8694" name="Line 6"/>
            <p:cNvSpPr>
              <a:spLocks noChangeShapeType="1"/>
            </p:cNvSpPr>
            <p:nvPr/>
          </p:nvSpPr>
          <p:spPr bwMode="auto">
            <a:xfrm flipV="1">
              <a:off x="2016" y="2064"/>
              <a:ext cx="0" cy="211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8695" name="Line 7"/>
            <p:cNvSpPr>
              <a:spLocks noChangeShapeType="1"/>
            </p:cNvSpPr>
            <p:nvPr/>
          </p:nvSpPr>
          <p:spPr bwMode="auto">
            <a:xfrm flipV="1">
              <a:off x="3696" y="2064"/>
              <a:ext cx="0" cy="211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8696" name="Text Box 8"/>
            <p:cNvSpPr txBox="1">
              <a:spLocks noChangeArrowheads="1"/>
            </p:cNvSpPr>
            <p:nvPr/>
          </p:nvSpPr>
          <p:spPr bwMode="auto">
            <a:xfrm>
              <a:off x="2630" y="3024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>
                  <a:latin typeface="Times New Roman" panose="02020603050405020304" pitchFamily="18" charset="0"/>
                </a:rPr>
                <a:t>0000</a:t>
              </a:r>
            </a:p>
          </p:txBody>
        </p:sp>
        <p:sp>
          <p:nvSpPr>
            <p:cNvPr id="1138697" name="Text Box 9"/>
            <p:cNvSpPr txBox="1">
              <a:spLocks noChangeArrowheads="1"/>
            </p:cNvSpPr>
            <p:nvPr/>
          </p:nvSpPr>
          <p:spPr bwMode="auto">
            <a:xfrm>
              <a:off x="3868" y="3024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>
                  <a:latin typeface="Times New Roman" panose="02020603050405020304" pitchFamily="18" charset="0"/>
                </a:rPr>
                <a:t>0010</a:t>
              </a:r>
            </a:p>
          </p:txBody>
        </p:sp>
        <p:sp>
          <p:nvSpPr>
            <p:cNvPr id="1138698" name="Text Box 10"/>
            <p:cNvSpPr txBox="1">
              <a:spLocks noChangeArrowheads="1"/>
            </p:cNvSpPr>
            <p:nvPr/>
          </p:nvSpPr>
          <p:spPr bwMode="auto">
            <a:xfrm>
              <a:off x="1324" y="3024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>
                  <a:latin typeface="Times New Roman" panose="02020603050405020304" pitchFamily="18" charset="0"/>
                </a:rPr>
                <a:t>0001</a:t>
              </a:r>
            </a:p>
          </p:txBody>
        </p:sp>
        <p:sp>
          <p:nvSpPr>
            <p:cNvPr id="1138699" name="Text Box 11"/>
            <p:cNvSpPr txBox="1">
              <a:spLocks noChangeArrowheads="1"/>
            </p:cNvSpPr>
            <p:nvPr/>
          </p:nvSpPr>
          <p:spPr bwMode="auto">
            <a:xfrm>
              <a:off x="1324" y="2112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>
                  <a:latin typeface="Times New Roman" panose="02020603050405020304" pitchFamily="18" charset="0"/>
                </a:rPr>
                <a:t>1001</a:t>
              </a:r>
            </a:p>
          </p:txBody>
        </p:sp>
        <p:sp>
          <p:nvSpPr>
            <p:cNvPr id="1138700" name="Text Box 12"/>
            <p:cNvSpPr txBox="1">
              <a:spLocks noChangeArrowheads="1"/>
            </p:cNvSpPr>
            <p:nvPr/>
          </p:nvSpPr>
          <p:spPr bwMode="auto">
            <a:xfrm>
              <a:off x="1324" y="3792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>
                  <a:latin typeface="Times New Roman" panose="02020603050405020304" pitchFamily="18" charset="0"/>
                </a:rPr>
                <a:t>0101</a:t>
              </a:r>
            </a:p>
          </p:txBody>
        </p:sp>
        <p:sp>
          <p:nvSpPr>
            <p:cNvPr id="1138701" name="Text Box 13"/>
            <p:cNvSpPr txBox="1">
              <a:spLocks noChangeArrowheads="1"/>
            </p:cNvSpPr>
            <p:nvPr/>
          </p:nvSpPr>
          <p:spPr bwMode="auto">
            <a:xfrm>
              <a:off x="2620" y="3792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>
                  <a:latin typeface="Times New Roman" panose="02020603050405020304" pitchFamily="18" charset="0"/>
                </a:rPr>
                <a:t>0100</a:t>
              </a:r>
            </a:p>
          </p:txBody>
        </p:sp>
        <p:sp>
          <p:nvSpPr>
            <p:cNvPr id="1138702" name="Text Box 14"/>
            <p:cNvSpPr txBox="1">
              <a:spLocks noChangeArrowheads="1"/>
            </p:cNvSpPr>
            <p:nvPr/>
          </p:nvSpPr>
          <p:spPr bwMode="auto">
            <a:xfrm>
              <a:off x="2640" y="2112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>
                  <a:latin typeface="Times New Roman" panose="02020603050405020304" pitchFamily="18" charset="0"/>
                </a:rPr>
                <a:t>1000</a:t>
              </a:r>
            </a:p>
          </p:txBody>
        </p:sp>
        <p:sp>
          <p:nvSpPr>
            <p:cNvPr id="1138703" name="Text Box 15"/>
            <p:cNvSpPr txBox="1">
              <a:spLocks noChangeArrowheads="1"/>
            </p:cNvSpPr>
            <p:nvPr/>
          </p:nvSpPr>
          <p:spPr bwMode="auto">
            <a:xfrm>
              <a:off x="3868" y="2112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>
                  <a:latin typeface="Times New Roman" panose="02020603050405020304" pitchFamily="18" charset="0"/>
                </a:rPr>
                <a:t>1010</a:t>
              </a:r>
            </a:p>
          </p:txBody>
        </p:sp>
        <p:sp>
          <p:nvSpPr>
            <p:cNvPr id="1138704" name="Text Box 16"/>
            <p:cNvSpPr txBox="1">
              <a:spLocks noChangeArrowheads="1"/>
            </p:cNvSpPr>
            <p:nvPr/>
          </p:nvSpPr>
          <p:spPr bwMode="auto">
            <a:xfrm>
              <a:off x="3868" y="3792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>
                  <a:latin typeface="Times New Roman" panose="02020603050405020304" pitchFamily="18" charset="0"/>
                </a:rPr>
                <a:t>0110</a:t>
              </a:r>
            </a:p>
          </p:txBody>
        </p:sp>
        <p:sp>
          <p:nvSpPr>
            <p:cNvPr id="1138707" name="Text Box 19"/>
            <p:cNvSpPr txBox="1">
              <a:spLocks noChangeArrowheads="1"/>
            </p:cNvSpPr>
            <p:nvPr/>
          </p:nvSpPr>
          <p:spPr bwMode="auto">
            <a:xfrm>
              <a:off x="1248" y="2400"/>
              <a:ext cx="3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600" i="1">
                  <a:latin typeface="Times New Roman" panose="02020603050405020304" pitchFamily="18" charset="0"/>
                </a:rPr>
                <a:t>y</a:t>
              </a:r>
              <a:r>
                <a:rPr lang="en-US" altLang="en-US" sz="1600" i="1" baseline="-25000">
                  <a:latin typeface="Times New Roman" panose="02020603050405020304" pitchFamily="18" charset="0"/>
                </a:rPr>
                <a:t>max</a:t>
              </a:r>
              <a:endParaRPr lang="en-US" altLang="en-US" sz="1600" i="1">
                <a:latin typeface="Times New Roman" panose="02020603050405020304" pitchFamily="18" charset="0"/>
              </a:endParaRPr>
            </a:p>
          </p:txBody>
        </p:sp>
        <p:sp>
          <p:nvSpPr>
            <p:cNvPr id="1138708" name="Text Box 20"/>
            <p:cNvSpPr txBox="1">
              <a:spLocks noChangeArrowheads="1"/>
            </p:cNvSpPr>
            <p:nvPr/>
          </p:nvSpPr>
          <p:spPr bwMode="auto">
            <a:xfrm>
              <a:off x="1248" y="3552"/>
              <a:ext cx="3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600" i="1">
                  <a:latin typeface="Times New Roman" panose="02020603050405020304" pitchFamily="18" charset="0"/>
                </a:rPr>
                <a:t>y</a:t>
              </a:r>
              <a:r>
                <a:rPr lang="en-US" altLang="en-US" sz="1600" i="1" baseline="-25000">
                  <a:latin typeface="Times New Roman" panose="02020603050405020304" pitchFamily="18" charset="0"/>
                </a:rPr>
                <a:t>min</a:t>
              </a:r>
              <a:endParaRPr lang="en-US" altLang="en-US" sz="1600" i="1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2110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8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8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8691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Cohen-Sutherland Line Clipping</a:t>
            </a:r>
          </a:p>
        </p:txBody>
      </p:sp>
      <p:sp>
        <p:nvSpPr>
          <p:cNvPr id="113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Set bits with simple tests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/>
              <a:t>x &gt; </a:t>
            </a:r>
            <a:r>
              <a:rPr lang="en-US" altLang="en-US" dirty="0" err="1"/>
              <a:t>x</a:t>
            </a:r>
            <a:r>
              <a:rPr lang="en-US" altLang="en-US" baseline="-25000" dirty="0" err="1"/>
              <a:t>max</a:t>
            </a:r>
            <a:r>
              <a:rPr lang="en-US" altLang="en-US" dirty="0"/>
              <a:t>  	   y &lt; </a:t>
            </a:r>
            <a:r>
              <a:rPr lang="en-US" altLang="en-US" dirty="0" err="1"/>
              <a:t>y</a:t>
            </a:r>
            <a:r>
              <a:rPr lang="en-US" altLang="en-US" baseline="-25000" dirty="0" err="1"/>
              <a:t>min</a:t>
            </a:r>
            <a:r>
              <a:rPr lang="en-US" altLang="en-US" dirty="0"/>
              <a:t> 	etc</a:t>
            </a:r>
            <a:r>
              <a:rPr lang="en-US" altLang="en-US" dirty="0" smtClean="0"/>
              <a:t>.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dirty="0"/>
          </a:p>
          <a:p>
            <a:r>
              <a:rPr lang="en-US" altLang="en-US" dirty="0"/>
              <a:t>Assign an </a:t>
            </a:r>
            <a:r>
              <a:rPr lang="en-US" altLang="en-US" dirty="0" err="1"/>
              <a:t>outcode</a:t>
            </a:r>
            <a:r>
              <a:rPr lang="en-US" altLang="en-US" dirty="0"/>
              <a:t> to each vertex of line</a:t>
            </a:r>
          </a:p>
          <a:p>
            <a:pPr marL="712788" lvl="1" indent="-349250"/>
            <a:r>
              <a:rPr lang="en-US" altLang="en-US" dirty="0"/>
              <a:t>If both </a:t>
            </a:r>
            <a:r>
              <a:rPr lang="en-US" altLang="en-US" dirty="0" err="1"/>
              <a:t>outcodes</a:t>
            </a:r>
            <a:r>
              <a:rPr lang="en-US" altLang="en-US" dirty="0"/>
              <a:t> = 0, trivial accept</a:t>
            </a:r>
          </a:p>
          <a:p>
            <a:pPr marL="712788" lvl="1" indent="-349250"/>
            <a:r>
              <a:rPr lang="en-US" altLang="en-US" dirty="0"/>
              <a:t>bitwise AND vertex </a:t>
            </a:r>
            <a:r>
              <a:rPr lang="en-US" altLang="en-US" dirty="0" err="1"/>
              <a:t>outcodes</a:t>
            </a:r>
            <a:r>
              <a:rPr lang="en-US" altLang="en-US" dirty="0"/>
              <a:t> together</a:t>
            </a:r>
          </a:p>
          <a:p>
            <a:pPr marL="712788" lvl="1" indent="-349250"/>
            <a:r>
              <a:rPr lang="en-US" altLang="en-US" dirty="0"/>
              <a:t>If result </a:t>
            </a:r>
            <a:r>
              <a:rPr lang="en-US" altLang="en-US" dirty="0">
                <a:sym typeface="Symbol" panose="05050102010706020507" pitchFamily="18" charset="2"/>
              </a:rPr>
              <a:t></a:t>
            </a:r>
            <a:r>
              <a:rPr lang="en-US" altLang="en-US" dirty="0"/>
              <a:t> 0, trivial reject</a:t>
            </a:r>
          </a:p>
          <a:p>
            <a:pPr marL="1076325" lvl="2" indent="-390525" algn="l"/>
            <a:r>
              <a:rPr lang="en-US" altLang="en-US" dirty="0"/>
              <a:t>As those lines lie on one </a:t>
            </a:r>
            <a:br>
              <a:rPr lang="en-US" altLang="en-US" dirty="0"/>
            </a:br>
            <a:r>
              <a:rPr lang="en-US" altLang="en-US" dirty="0"/>
              <a:t>side of the boundary lines</a:t>
            </a:r>
          </a:p>
        </p:txBody>
      </p:sp>
      <p:grpSp>
        <p:nvGrpSpPr>
          <p:cNvPr id="1139716" name="Group 4"/>
          <p:cNvGrpSpPr>
            <a:grpSpLocks/>
          </p:cNvGrpSpPr>
          <p:nvPr/>
        </p:nvGrpSpPr>
        <p:grpSpPr bwMode="auto">
          <a:xfrm>
            <a:off x="4989513" y="3929063"/>
            <a:ext cx="3717925" cy="2700337"/>
            <a:chOff x="1229" y="2064"/>
            <a:chExt cx="3234" cy="2112"/>
          </a:xfrm>
        </p:grpSpPr>
        <p:sp>
          <p:nvSpPr>
            <p:cNvPr id="1139717" name="Line 5"/>
            <p:cNvSpPr>
              <a:spLocks noChangeShapeType="1"/>
            </p:cNvSpPr>
            <p:nvPr/>
          </p:nvSpPr>
          <p:spPr bwMode="auto">
            <a:xfrm>
              <a:off x="1536" y="2544"/>
              <a:ext cx="2688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9718" name="Line 6"/>
            <p:cNvSpPr>
              <a:spLocks noChangeShapeType="1"/>
            </p:cNvSpPr>
            <p:nvPr/>
          </p:nvSpPr>
          <p:spPr bwMode="auto">
            <a:xfrm>
              <a:off x="1536" y="3696"/>
              <a:ext cx="2688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9719" name="Line 7"/>
            <p:cNvSpPr>
              <a:spLocks noChangeShapeType="1"/>
            </p:cNvSpPr>
            <p:nvPr/>
          </p:nvSpPr>
          <p:spPr bwMode="auto">
            <a:xfrm flipV="1">
              <a:off x="2016" y="2064"/>
              <a:ext cx="0" cy="211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9720" name="Line 8"/>
            <p:cNvSpPr>
              <a:spLocks noChangeShapeType="1"/>
            </p:cNvSpPr>
            <p:nvPr/>
          </p:nvSpPr>
          <p:spPr bwMode="auto">
            <a:xfrm flipV="1">
              <a:off x="3696" y="2064"/>
              <a:ext cx="0" cy="211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9721" name="Text Box 9"/>
            <p:cNvSpPr txBox="1">
              <a:spLocks noChangeArrowheads="1"/>
            </p:cNvSpPr>
            <p:nvPr/>
          </p:nvSpPr>
          <p:spPr bwMode="auto">
            <a:xfrm>
              <a:off x="2503" y="2989"/>
              <a:ext cx="754" cy="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en-US">
                  <a:latin typeface="Times New Roman" panose="02020603050405020304" pitchFamily="18" charset="0"/>
                </a:rPr>
                <a:t>0000</a:t>
              </a:r>
            </a:p>
          </p:txBody>
        </p:sp>
        <p:sp>
          <p:nvSpPr>
            <p:cNvPr id="1139722" name="Text Box 10"/>
            <p:cNvSpPr txBox="1">
              <a:spLocks noChangeArrowheads="1"/>
            </p:cNvSpPr>
            <p:nvPr/>
          </p:nvSpPr>
          <p:spPr bwMode="auto">
            <a:xfrm>
              <a:off x="3772" y="2989"/>
              <a:ext cx="691" cy="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>
                  <a:latin typeface="Times New Roman" panose="02020603050405020304" pitchFamily="18" charset="0"/>
                </a:rPr>
                <a:t>0010</a:t>
              </a:r>
            </a:p>
          </p:txBody>
        </p:sp>
        <p:sp>
          <p:nvSpPr>
            <p:cNvPr id="1139723" name="Text Box 11"/>
            <p:cNvSpPr txBox="1">
              <a:spLocks noChangeArrowheads="1"/>
            </p:cNvSpPr>
            <p:nvPr/>
          </p:nvSpPr>
          <p:spPr bwMode="auto">
            <a:xfrm>
              <a:off x="1229" y="2989"/>
              <a:ext cx="690" cy="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>
                  <a:latin typeface="Times New Roman" panose="02020603050405020304" pitchFamily="18" charset="0"/>
                </a:rPr>
                <a:t>0001</a:t>
              </a:r>
            </a:p>
          </p:txBody>
        </p:sp>
        <p:sp>
          <p:nvSpPr>
            <p:cNvPr id="1139724" name="Text Box 12"/>
            <p:cNvSpPr txBox="1">
              <a:spLocks noChangeArrowheads="1"/>
            </p:cNvSpPr>
            <p:nvPr/>
          </p:nvSpPr>
          <p:spPr bwMode="auto">
            <a:xfrm>
              <a:off x="1229" y="2078"/>
              <a:ext cx="690" cy="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>
                  <a:latin typeface="Times New Roman" panose="02020603050405020304" pitchFamily="18" charset="0"/>
                </a:rPr>
                <a:t>1001</a:t>
              </a:r>
            </a:p>
          </p:txBody>
        </p:sp>
        <p:sp>
          <p:nvSpPr>
            <p:cNvPr id="1139725" name="Text Box 13"/>
            <p:cNvSpPr txBox="1">
              <a:spLocks noChangeArrowheads="1"/>
            </p:cNvSpPr>
            <p:nvPr/>
          </p:nvSpPr>
          <p:spPr bwMode="auto">
            <a:xfrm>
              <a:off x="1229" y="3758"/>
              <a:ext cx="69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>
                  <a:latin typeface="Times New Roman" panose="02020603050405020304" pitchFamily="18" charset="0"/>
                </a:rPr>
                <a:t>0101</a:t>
              </a:r>
            </a:p>
          </p:txBody>
        </p:sp>
        <p:sp>
          <p:nvSpPr>
            <p:cNvPr id="1139726" name="Text Box 14"/>
            <p:cNvSpPr txBox="1">
              <a:spLocks noChangeArrowheads="1"/>
            </p:cNvSpPr>
            <p:nvPr/>
          </p:nvSpPr>
          <p:spPr bwMode="auto">
            <a:xfrm>
              <a:off x="2525" y="3758"/>
              <a:ext cx="691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>
                  <a:latin typeface="Times New Roman" panose="02020603050405020304" pitchFamily="18" charset="0"/>
                </a:rPr>
                <a:t>0100</a:t>
              </a:r>
            </a:p>
          </p:txBody>
        </p:sp>
        <p:sp>
          <p:nvSpPr>
            <p:cNvPr id="1139727" name="Text Box 15"/>
            <p:cNvSpPr txBox="1">
              <a:spLocks noChangeArrowheads="1"/>
            </p:cNvSpPr>
            <p:nvPr/>
          </p:nvSpPr>
          <p:spPr bwMode="auto">
            <a:xfrm>
              <a:off x="2545" y="2078"/>
              <a:ext cx="690" cy="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>
                  <a:latin typeface="Times New Roman" panose="02020603050405020304" pitchFamily="18" charset="0"/>
                </a:rPr>
                <a:t>1000</a:t>
              </a:r>
            </a:p>
          </p:txBody>
        </p:sp>
        <p:sp>
          <p:nvSpPr>
            <p:cNvPr id="1139728" name="Text Box 16"/>
            <p:cNvSpPr txBox="1">
              <a:spLocks noChangeArrowheads="1"/>
            </p:cNvSpPr>
            <p:nvPr/>
          </p:nvSpPr>
          <p:spPr bwMode="auto">
            <a:xfrm>
              <a:off x="3772" y="2078"/>
              <a:ext cx="691" cy="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>
                  <a:latin typeface="Times New Roman" panose="02020603050405020304" pitchFamily="18" charset="0"/>
                </a:rPr>
                <a:t>1010</a:t>
              </a:r>
            </a:p>
          </p:txBody>
        </p:sp>
        <p:sp>
          <p:nvSpPr>
            <p:cNvPr id="1139729" name="Text Box 17"/>
            <p:cNvSpPr txBox="1">
              <a:spLocks noChangeArrowheads="1"/>
            </p:cNvSpPr>
            <p:nvPr/>
          </p:nvSpPr>
          <p:spPr bwMode="auto">
            <a:xfrm>
              <a:off x="3772" y="3758"/>
              <a:ext cx="691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>
                  <a:latin typeface="Times New Roman" panose="02020603050405020304" pitchFamily="18" charset="0"/>
                </a:rPr>
                <a:t>0110</a:t>
              </a:r>
            </a:p>
          </p:txBody>
        </p:sp>
        <p:sp>
          <p:nvSpPr>
            <p:cNvPr id="1139730" name="Text Box 18"/>
            <p:cNvSpPr txBox="1">
              <a:spLocks noChangeArrowheads="1"/>
            </p:cNvSpPr>
            <p:nvPr/>
          </p:nvSpPr>
          <p:spPr bwMode="auto">
            <a:xfrm>
              <a:off x="1248" y="2400"/>
              <a:ext cx="442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600" i="1">
                  <a:latin typeface="Times New Roman" panose="02020603050405020304" pitchFamily="18" charset="0"/>
                </a:rPr>
                <a:t>y</a:t>
              </a:r>
              <a:r>
                <a:rPr lang="en-US" altLang="en-US" sz="1600" i="1" baseline="-25000">
                  <a:latin typeface="Times New Roman" panose="02020603050405020304" pitchFamily="18" charset="0"/>
                </a:rPr>
                <a:t>max</a:t>
              </a:r>
              <a:endParaRPr lang="en-US" altLang="en-US" sz="1600" i="1">
                <a:latin typeface="Times New Roman" panose="02020603050405020304" pitchFamily="18" charset="0"/>
              </a:endParaRPr>
            </a:p>
          </p:txBody>
        </p:sp>
        <p:sp>
          <p:nvSpPr>
            <p:cNvPr id="1139731" name="Text Box 19"/>
            <p:cNvSpPr txBox="1">
              <a:spLocks noChangeArrowheads="1"/>
            </p:cNvSpPr>
            <p:nvPr/>
          </p:nvSpPr>
          <p:spPr bwMode="auto">
            <a:xfrm>
              <a:off x="1248" y="3552"/>
              <a:ext cx="421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600" i="1">
                  <a:latin typeface="Times New Roman" panose="02020603050405020304" pitchFamily="18" charset="0"/>
                </a:rPr>
                <a:t>y</a:t>
              </a:r>
              <a:r>
                <a:rPr lang="en-US" altLang="en-US" sz="1600" i="1" baseline="-25000">
                  <a:latin typeface="Times New Roman" panose="02020603050405020304" pitchFamily="18" charset="0"/>
                </a:rPr>
                <a:t>min</a:t>
              </a:r>
              <a:endParaRPr lang="en-US" altLang="en-US" sz="1600" i="1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9293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39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39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39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39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39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Cohen-Sutherland Line Clipping</a:t>
            </a:r>
          </a:p>
        </p:txBody>
      </p:sp>
      <p:sp>
        <p:nvSpPr>
          <p:cNvPr id="1140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If line cannot be trivially accepted or rejected, subdivide so that one or both segments can be discarded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Pick an edge that the line crosses (</a:t>
            </a:r>
            <a:r>
              <a:rPr lang="en-US" altLang="en-US" b="1" i="1" dirty="0">
                <a:solidFill>
                  <a:srgbClr val="0000FF"/>
                </a:solidFill>
              </a:rPr>
              <a:t>how?</a:t>
            </a:r>
            <a:r>
              <a:rPr lang="en-US" alt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Intersect line with edge (</a:t>
            </a:r>
            <a:r>
              <a:rPr lang="en-US" altLang="en-US" b="1" i="1" dirty="0">
                <a:solidFill>
                  <a:srgbClr val="0000FF"/>
                </a:solidFill>
              </a:rPr>
              <a:t>how?</a:t>
            </a:r>
            <a:r>
              <a:rPr lang="en-US" alt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Discard portion on wrong side of edge and assign </a:t>
            </a:r>
            <a:r>
              <a:rPr lang="en-US" altLang="en-US" dirty="0" err="1"/>
              <a:t>outcode</a:t>
            </a:r>
            <a:r>
              <a:rPr lang="en-US" altLang="en-US" dirty="0"/>
              <a:t> to new vertex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Apply trivial accept/reject tests; repeat if necessary </a:t>
            </a:r>
          </a:p>
        </p:txBody>
      </p:sp>
    </p:spTree>
    <p:extLst>
      <p:ext uri="{BB962C8B-B14F-4D97-AF65-F5344CB8AC3E}">
        <p14:creationId xmlns:p14="http://schemas.microsoft.com/office/powerpoint/2010/main" val="28611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7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28650" y="1825625"/>
            <a:ext cx="7886700" cy="4763434"/>
          </a:xfrm>
        </p:spPr>
        <p:txBody>
          <a:bodyPr>
            <a:normAutofit/>
          </a:bodyPr>
          <a:lstStyle/>
          <a:p>
            <a:r>
              <a:rPr lang="en-US" altLang="en-US" b="1" dirty="0" err="1"/>
              <a:t>Outcode</a:t>
            </a:r>
            <a:r>
              <a:rPr lang="en-US" altLang="en-US" b="1" dirty="0"/>
              <a:t> tests </a:t>
            </a:r>
            <a:r>
              <a:rPr lang="en-US" altLang="en-US" dirty="0"/>
              <a:t>and line-edge intersects are quite fast (</a:t>
            </a:r>
            <a:r>
              <a:rPr lang="en-US" altLang="en-US" b="1" i="1" dirty="0">
                <a:solidFill>
                  <a:srgbClr val="C00000"/>
                </a:solidFill>
              </a:rPr>
              <a:t>how fast?</a:t>
            </a:r>
            <a:r>
              <a:rPr lang="en-US" altLang="en-US" dirty="0"/>
              <a:t>) </a:t>
            </a:r>
          </a:p>
          <a:p>
            <a:r>
              <a:rPr lang="en-US" altLang="en-US" dirty="0"/>
              <a:t>But some lines require multiple iterations:</a:t>
            </a:r>
          </a:p>
          <a:p>
            <a:pPr marL="712788" lvl="1" indent="-369888"/>
            <a:r>
              <a:rPr lang="en-US" altLang="en-US" dirty="0"/>
              <a:t>Clip top</a:t>
            </a:r>
          </a:p>
          <a:p>
            <a:pPr marL="712788" lvl="1" indent="-369888"/>
            <a:r>
              <a:rPr lang="en-US" altLang="en-US" dirty="0"/>
              <a:t>Clip left</a:t>
            </a:r>
          </a:p>
          <a:p>
            <a:pPr marL="712788" lvl="1" indent="-369888"/>
            <a:r>
              <a:rPr lang="en-US" altLang="en-US" dirty="0"/>
              <a:t>Clip bottom</a:t>
            </a:r>
          </a:p>
          <a:p>
            <a:pPr marL="712788" lvl="1" indent="-369888"/>
            <a:r>
              <a:rPr lang="en-US" altLang="en-US" dirty="0"/>
              <a:t>Clip right</a:t>
            </a:r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r>
              <a:rPr lang="en-US" altLang="en-US" dirty="0" smtClean="0"/>
              <a:t>Fundamentally </a:t>
            </a:r>
            <a:r>
              <a:rPr lang="en-US" altLang="en-US" dirty="0"/>
              <a:t>more efficient algorithms:</a:t>
            </a:r>
          </a:p>
          <a:p>
            <a:pPr marL="712788" lvl="1" indent="-349250"/>
            <a:r>
              <a:rPr lang="en-US" altLang="en-US" dirty="0"/>
              <a:t>Cyrus-Beck uses parametric lines</a:t>
            </a:r>
          </a:p>
          <a:p>
            <a:pPr marL="712788" lvl="1" indent="-349250"/>
            <a:r>
              <a:rPr lang="en-US" altLang="en-US" dirty="0"/>
              <a:t>Liang-</a:t>
            </a:r>
            <a:r>
              <a:rPr lang="en-US" altLang="en-US" dirty="0" err="1"/>
              <a:t>Barsky</a:t>
            </a:r>
            <a:r>
              <a:rPr lang="en-US" altLang="en-US" dirty="0"/>
              <a:t> optimizes this for upright volumes</a:t>
            </a:r>
          </a:p>
        </p:txBody>
      </p:sp>
      <p:grpSp>
        <p:nvGrpSpPr>
          <p:cNvPr id="1141780" name="Group 20"/>
          <p:cNvGrpSpPr>
            <a:grpSpLocks/>
          </p:cNvGrpSpPr>
          <p:nvPr/>
        </p:nvGrpSpPr>
        <p:grpSpPr bwMode="auto">
          <a:xfrm>
            <a:off x="2971800" y="2819400"/>
            <a:ext cx="4622800" cy="2209800"/>
            <a:chOff x="1888" y="1680"/>
            <a:chExt cx="2912" cy="1392"/>
          </a:xfrm>
        </p:grpSpPr>
        <p:sp>
          <p:nvSpPr>
            <p:cNvPr id="1141764" name="Line 4"/>
            <p:cNvSpPr>
              <a:spLocks noChangeShapeType="1"/>
            </p:cNvSpPr>
            <p:nvPr/>
          </p:nvSpPr>
          <p:spPr bwMode="auto">
            <a:xfrm>
              <a:off x="2295" y="2032"/>
              <a:ext cx="99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1765" name="Line 5"/>
            <p:cNvSpPr>
              <a:spLocks noChangeShapeType="1"/>
            </p:cNvSpPr>
            <p:nvPr/>
          </p:nvSpPr>
          <p:spPr bwMode="auto">
            <a:xfrm>
              <a:off x="2295" y="2699"/>
              <a:ext cx="99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1766" name="Line 6"/>
            <p:cNvSpPr>
              <a:spLocks noChangeShapeType="1"/>
            </p:cNvSpPr>
            <p:nvPr/>
          </p:nvSpPr>
          <p:spPr bwMode="auto">
            <a:xfrm flipV="1">
              <a:off x="2295" y="2032"/>
              <a:ext cx="0" cy="667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1767" name="Line 7"/>
            <p:cNvSpPr>
              <a:spLocks noChangeShapeType="1"/>
            </p:cNvSpPr>
            <p:nvPr/>
          </p:nvSpPr>
          <p:spPr bwMode="auto">
            <a:xfrm flipV="1">
              <a:off x="2066" y="1728"/>
              <a:ext cx="2688" cy="124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1768" name="Line 8"/>
            <p:cNvSpPr>
              <a:spLocks noChangeShapeType="1"/>
            </p:cNvSpPr>
            <p:nvPr/>
          </p:nvSpPr>
          <p:spPr bwMode="auto">
            <a:xfrm flipV="1">
              <a:off x="2295" y="1680"/>
              <a:ext cx="0" cy="13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41769" name="Group 9"/>
            <p:cNvGrpSpPr>
              <a:grpSpLocks/>
            </p:cNvGrpSpPr>
            <p:nvPr/>
          </p:nvGrpSpPr>
          <p:grpSpPr bwMode="auto">
            <a:xfrm>
              <a:off x="3291" y="1680"/>
              <a:ext cx="0" cy="1392"/>
              <a:chOff x="2341" y="1968"/>
              <a:chExt cx="0" cy="1392"/>
            </a:xfrm>
          </p:grpSpPr>
          <p:sp>
            <p:nvSpPr>
              <p:cNvPr id="1141770" name="Line 10"/>
              <p:cNvSpPr>
                <a:spLocks noChangeShapeType="1"/>
              </p:cNvSpPr>
              <p:nvPr/>
            </p:nvSpPr>
            <p:spPr bwMode="auto">
              <a:xfrm flipV="1">
                <a:off x="2341" y="1968"/>
                <a:ext cx="0" cy="1392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1771" name="Line 11"/>
              <p:cNvSpPr>
                <a:spLocks noChangeShapeType="1"/>
              </p:cNvSpPr>
              <p:nvPr/>
            </p:nvSpPr>
            <p:spPr bwMode="auto">
              <a:xfrm flipV="1">
                <a:off x="2341" y="2320"/>
                <a:ext cx="0" cy="667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41772" name="Line 12"/>
            <p:cNvSpPr>
              <a:spLocks noChangeShapeType="1"/>
            </p:cNvSpPr>
            <p:nvPr/>
          </p:nvSpPr>
          <p:spPr bwMode="auto">
            <a:xfrm>
              <a:off x="1888" y="2699"/>
              <a:ext cx="286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1773" name="Line 13"/>
            <p:cNvSpPr>
              <a:spLocks noChangeShapeType="1"/>
            </p:cNvSpPr>
            <p:nvPr/>
          </p:nvSpPr>
          <p:spPr bwMode="auto">
            <a:xfrm>
              <a:off x="1888" y="2032"/>
              <a:ext cx="286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1779" name="Oval 19"/>
            <p:cNvSpPr>
              <a:spLocks noChangeArrowheads="1"/>
            </p:cNvSpPr>
            <p:nvPr/>
          </p:nvSpPr>
          <p:spPr bwMode="auto">
            <a:xfrm>
              <a:off x="4736" y="1687"/>
              <a:ext cx="64" cy="6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417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Cohen-Sutherland Line Clipping</a:t>
            </a:r>
          </a:p>
        </p:txBody>
      </p:sp>
      <p:sp>
        <p:nvSpPr>
          <p:cNvPr id="1141774" name="Oval 14"/>
          <p:cNvSpPr>
            <a:spLocks noChangeArrowheads="1"/>
          </p:cNvSpPr>
          <p:nvPr/>
        </p:nvSpPr>
        <p:spPr bwMode="auto">
          <a:xfrm>
            <a:off x="6438900" y="3327400"/>
            <a:ext cx="101600" cy="1016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1775" name="Oval 15"/>
          <p:cNvSpPr>
            <a:spLocks noChangeArrowheads="1"/>
          </p:cNvSpPr>
          <p:nvPr/>
        </p:nvSpPr>
        <p:spPr bwMode="auto">
          <a:xfrm>
            <a:off x="5148263" y="3929063"/>
            <a:ext cx="101600" cy="1016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1776" name="Oval 16"/>
          <p:cNvSpPr>
            <a:spLocks noChangeArrowheads="1"/>
          </p:cNvSpPr>
          <p:nvPr/>
        </p:nvSpPr>
        <p:spPr bwMode="auto">
          <a:xfrm>
            <a:off x="4129088" y="4402138"/>
            <a:ext cx="101600" cy="1016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1777" name="Oval 17"/>
          <p:cNvSpPr>
            <a:spLocks noChangeArrowheads="1"/>
          </p:cNvSpPr>
          <p:nvPr/>
        </p:nvSpPr>
        <p:spPr bwMode="auto">
          <a:xfrm>
            <a:off x="3567113" y="4654550"/>
            <a:ext cx="101600" cy="1016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1778" name="Oval 18"/>
          <p:cNvSpPr>
            <a:spLocks noChangeArrowheads="1"/>
          </p:cNvSpPr>
          <p:nvPr/>
        </p:nvSpPr>
        <p:spPr bwMode="auto">
          <a:xfrm>
            <a:off x="3190875" y="4835525"/>
            <a:ext cx="101600" cy="1016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6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7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7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7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7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7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7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7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7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1762" grpId="0" build="p" bldLvl="5" autoUpdateAnimBg="0"/>
      <p:bldP spid="1141774" grpId="0" animBg="1"/>
      <p:bldP spid="1141775" grpId="0" animBg="1"/>
      <p:bldP spid="1141776" grpId="0" animBg="1"/>
      <p:bldP spid="1141777" grpId="0" animBg="1"/>
      <p:bldP spid="114177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622" y="1690689"/>
            <a:ext cx="4604755" cy="41775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61861" y="5468089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0100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07790" y="1690689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1001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322301" y="2132018"/>
            <a:ext cx="267186" cy="267186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626230" y="4503183"/>
            <a:ext cx="267186" cy="267186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63278" y="2829750"/>
            <a:ext cx="267186" cy="267186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096871" y="2942727"/>
            <a:ext cx="1662952" cy="1694049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61930" y="5734941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0100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39086" y="5072091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0</a:t>
            </a:r>
            <a:r>
              <a:rPr lang="en-US" sz="2000" b="1" dirty="0">
                <a:solidFill>
                  <a:srgbClr val="0000FF"/>
                </a:solidFill>
              </a:rPr>
              <a:t>1</a:t>
            </a:r>
            <a:r>
              <a:rPr lang="en-US" sz="2000" b="1" dirty="0" smtClean="0">
                <a:solidFill>
                  <a:srgbClr val="0000FF"/>
                </a:solidFill>
              </a:rPr>
              <a:t>01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322301" y="5031854"/>
            <a:ext cx="267186" cy="267186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3455894" y="5164910"/>
            <a:ext cx="1643429" cy="377588"/>
          </a:xfrm>
          <a:prstGeom prst="line">
            <a:avLst/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06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  <p:bldP spid="9" grpId="0" animBg="1"/>
      <p:bldP spid="12" grpId="0"/>
      <p:bldP spid="13" grpId="0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578394"/>
            <a:ext cx="3734803" cy="48729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88104" y="1690689"/>
            <a:ext cx="60558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Use the </a:t>
            </a:r>
            <a:r>
              <a:rPr lang="en-US" sz="2000" b="1" dirty="0" smtClean="0">
                <a:solidFill>
                  <a:srgbClr val="0000FF"/>
                </a:solidFill>
              </a:rPr>
              <a:t>slope intercept </a:t>
            </a:r>
            <a:r>
              <a:rPr lang="en-US" sz="2000" dirty="0"/>
              <a:t>form of the line equation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473116" y="2395991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 </a:t>
            </a:r>
            <a:r>
              <a:rPr lang="en-US" sz="2000" b="1" dirty="0"/>
              <a:t>y coordinate </a:t>
            </a:r>
            <a:r>
              <a:rPr lang="en-US" sz="2000" dirty="0"/>
              <a:t>of the intersection point with a </a:t>
            </a:r>
            <a:r>
              <a:rPr lang="en-US" sz="2000" b="1" i="1" dirty="0">
                <a:solidFill>
                  <a:srgbClr val="FF6600"/>
                </a:solidFill>
              </a:rPr>
              <a:t>vertical clipping border </a:t>
            </a:r>
            <a:r>
              <a:rPr lang="en-US" sz="2000" dirty="0"/>
              <a:t>line </a:t>
            </a: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357" y="3419683"/>
            <a:ext cx="2694190" cy="360000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400" y="4059295"/>
            <a:ext cx="4397150" cy="3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307149" y="4689044"/>
                <a:ext cx="340965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𝒎𝒊𝒏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𝒐𝒓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𝒎𝒂𝒙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149" y="4689044"/>
                <a:ext cx="3409651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73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578394"/>
            <a:ext cx="3734803" cy="48729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88104" y="1690689"/>
            <a:ext cx="60558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Use the </a:t>
            </a:r>
            <a:r>
              <a:rPr lang="en-US" sz="2000" b="1" dirty="0" smtClean="0">
                <a:solidFill>
                  <a:srgbClr val="0000FF"/>
                </a:solidFill>
              </a:rPr>
              <a:t>slope intercept </a:t>
            </a:r>
            <a:r>
              <a:rPr lang="en-US" sz="2000" dirty="0"/>
              <a:t>form of the line equation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473116" y="2395991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 </a:t>
            </a:r>
            <a:r>
              <a:rPr lang="en-US" sz="2000" b="1" dirty="0" smtClean="0"/>
              <a:t>x </a:t>
            </a:r>
            <a:r>
              <a:rPr lang="en-US" sz="2000" b="1" dirty="0"/>
              <a:t>coordinate </a:t>
            </a:r>
            <a:r>
              <a:rPr lang="en-US" sz="2000" dirty="0"/>
              <a:t>of the intersection point with a </a:t>
            </a:r>
            <a:r>
              <a:rPr lang="en-US" sz="2000" b="1" i="1" dirty="0" smtClean="0">
                <a:solidFill>
                  <a:srgbClr val="FF6600"/>
                </a:solidFill>
              </a:rPr>
              <a:t>horizontal </a:t>
            </a:r>
            <a:r>
              <a:rPr lang="en-US" sz="2000" b="1" i="1" dirty="0">
                <a:solidFill>
                  <a:srgbClr val="FF6600"/>
                </a:solidFill>
              </a:rPr>
              <a:t>clipping border </a:t>
            </a:r>
            <a:r>
              <a:rPr lang="en-US" sz="2000" dirty="0"/>
              <a:t>line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307148" y="4346710"/>
                <a:ext cx="343369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𝒎𝒊𝒏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𝒐𝒓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𝒎𝒂𝒙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148" y="4346710"/>
                <a:ext cx="3433697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469" y="3397756"/>
            <a:ext cx="2553056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765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Clipping Polygons</a:t>
            </a:r>
          </a:p>
        </p:txBody>
      </p:sp>
      <p:sp>
        <p:nvSpPr>
          <p:cNvPr id="114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We know how to clip a single line segment</a:t>
            </a:r>
          </a:p>
          <a:p>
            <a:pPr marL="712788" lvl="1" indent="-369888">
              <a:lnSpc>
                <a:spcPct val="150000"/>
              </a:lnSpc>
            </a:pPr>
            <a:r>
              <a:rPr lang="en-US" altLang="en-US" dirty="0"/>
              <a:t>How about a polygon in 2D?</a:t>
            </a:r>
          </a:p>
          <a:p>
            <a:pPr marL="712788" lvl="1" indent="-369888">
              <a:lnSpc>
                <a:spcPct val="150000"/>
              </a:lnSpc>
            </a:pPr>
            <a:r>
              <a:rPr lang="en-US" altLang="en-US" dirty="0"/>
              <a:t>How about in 3D?</a:t>
            </a:r>
          </a:p>
          <a:p>
            <a:r>
              <a:rPr lang="en-US" altLang="en-US" dirty="0"/>
              <a:t>Clipping polygons is more complex than clipping the individual lines</a:t>
            </a:r>
          </a:p>
          <a:p>
            <a:pPr marL="712788" lvl="1" indent="-369888">
              <a:lnSpc>
                <a:spcPct val="150000"/>
              </a:lnSpc>
            </a:pPr>
            <a:r>
              <a:rPr lang="en-US" altLang="en-US" dirty="0"/>
              <a:t>Input: polygon</a:t>
            </a:r>
          </a:p>
          <a:p>
            <a:pPr marL="712788" lvl="1" indent="-369888">
              <a:lnSpc>
                <a:spcPct val="150000"/>
              </a:lnSpc>
            </a:pPr>
            <a:r>
              <a:rPr lang="en-US" altLang="en-US" dirty="0"/>
              <a:t>Output: polygon, or </a:t>
            </a:r>
            <a:r>
              <a:rPr lang="en-US" altLang="en-US" dirty="0" smtClean="0"/>
              <a:t>nothing</a:t>
            </a:r>
          </a:p>
          <a:p>
            <a:pPr marL="712788" lvl="1" indent="-369888">
              <a:lnSpc>
                <a:spcPct val="150000"/>
              </a:lnSpc>
            </a:pPr>
            <a:endParaRPr lang="en-US" altLang="en-US" dirty="0"/>
          </a:p>
          <a:p>
            <a:r>
              <a:rPr lang="en-US" altLang="en-US" b="1" i="1" dirty="0">
                <a:solidFill>
                  <a:srgbClr val="0000FF"/>
                </a:solidFill>
              </a:rPr>
              <a:t>When can we trivially accept/reject a polygon as opposed to the line segments that make up the polygon?</a:t>
            </a:r>
          </a:p>
        </p:txBody>
      </p:sp>
    </p:spTree>
    <p:extLst>
      <p:ext uri="{BB962C8B-B14F-4D97-AF65-F5344CB8AC3E}">
        <p14:creationId xmlns:p14="http://schemas.microsoft.com/office/powerpoint/2010/main" val="171883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3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43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43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43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43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43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43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381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Convex polygon clipping window</a:t>
            </a:r>
            <a:endParaRPr lang="en-US" dirty="0"/>
          </a:p>
        </p:txBody>
      </p:sp>
      <p:sp>
        <p:nvSpPr>
          <p:cNvPr id="4" name="Regular Pentagon 3"/>
          <p:cNvSpPr/>
          <p:nvPr/>
        </p:nvSpPr>
        <p:spPr>
          <a:xfrm>
            <a:off x="834192" y="2037346"/>
            <a:ext cx="2241803" cy="2887579"/>
          </a:xfrm>
          <a:custGeom>
            <a:avLst/>
            <a:gdLst>
              <a:gd name="connsiteX0" fmla="*/ 2 w 2037347"/>
              <a:gd name="connsiteY0" fmla="*/ 876236 h 2294021"/>
              <a:gd name="connsiteX1" fmla="*/ 1018674 w 2037347"/>
              <a:gd name="connsiteY1" fmla="*/ 0 h 2294021"/>
              <a:gd name="connsiteX2" fmla="*/ 2037345 w 2037347"/>
              <a:gd name="connsiteY2" fmla="*/ 876236 h 2294021"/>
              <a:gd name="connsiteX3" fmla="*/ 1648247 w 2037347"/>
              <a:gd name="connsiteY3" fmla="*/ 2294015 h 2294021"/>
              <a:gd name="connsiteX4" fmla="*/ 389100 w 2037347"/>
              <a:gd name="connsiteY4" fmla="*/ 2294015 h 2294021"/>
              <a:gd name="connsiteX5" fmla="*/ 2 w 2037347"/>
              <a:gd name="connsiteY5" fmla="*/ 876236 h 2294021"/>
              <a:gd name="connsiteX0" fmla="*/ 0 w 2037343"/>
              <a:gd name="connsiteY0" fmla="*/ 876236 h 2294021"/>
              <a:gd name="connsiteX1" fmla="*/ 1018672 w 2037343"/>
              <a:gd name="connsiteY1" fmla="*/ 0 h 2294021"/>
              <a:gd name="connsiteX2" fmla="*/ 2037343 w 2037343"/>
              <a:gd name="connsiteY2" fmla="*/ 876236 h 2294021"/>
              <a:gd name="connsiteX3" fmla="*/ 1648245 w 2037343"/>
              <a:gd name="connsiteY3" fmla="*/ 2294015 h 2294021"/>
              <a:gd name="connsiteX4" fmla="*/ 1010650 w 2037343"/>
              <a:gd name="connsiteY4" fmla="*/ 2294021 h 2294021"/>
              <a:gd name="connsiteX5" fmla="*/ 389098 w 2037343"/>
              <a:gd name="connsiteY5" fmla="*/ 2294015 h 2294021"/>
              <a:gd name="connsiteX6" fmla="*/ 0 w 2037343"/>
              <a:gd name="connsiteY6" fmla="*/ 876236 h 2294021"/>
              <a:gd name="connsiteX0" fmla="*/ 0 w 2037343"/>
              <a:gd name="connsiteY0" fmla="*/ 876236 h 3176337"/>
              <a:gd name="connsiteX1" fmla="*/ 1018672 w 2037343"/>
              <a:gd name="connsiteY1" fmla="*/ 0 h 3176337"/>
              <a:gd name="connsiteX2" fmla="*/ 2037343 w 2037343"/>
              <a:gd name="connsiteY2" fmla="*/ 876236 h 3176337"/>
              <a:gd name="connsiteX3" fmla="*/ 1648245 w 2037343"/>
              <a:gd name="connsiteY3" fmla="*/ 2294015 h 3176337"/>
              <a:gd name="connsiteX4" fmla="*/ 1026692 w 2037343"/>
              <a:gd name="connsiteY4" fmla="*/ 3176337 h 3176337"/>
              <a:gd name="connsiteX5" fmla="*/ 389098 w 2037343"/>
              <a:gd name="connsiteY5" fmla="*/ 2294015 h 3176337"/>
              <a:gd name="connsiteX6" fmla="*/ 0 w 2037343"/>
              <a:gd name="connsiteY6" fmla="*/ 876236 h 3176337"/>
              <a:gd name="connsiteX0" fmla="*/ 0 w 2037343"/>
              <a:gd name="connsiteY0" fmla="*/ 876236 h 3176337"/>
              <a:gd name="connsiteX1" fmla="*/ 1018672 w 2037343"/>
              <a:gd name="connsiteY1" fmla="*/ 0 h 3176337"/>
              <a:gd name="connsiteX2" fmla="*/ 2037343 w 2037343"/>
              <a:gd name="connsiteY2" fmla="*/ 876236 h 3176337"/>
              <a:gd name="connsiteX3" fmla="*/ 1648245 w 2037343"/>
              <a:gd name="connsiteY3" fmla="*/ 2294015 h 3176337"/>
              <a:gd name="connsiteX4" fmla="*/ 1026692 w 2037343"/>
              <a:gd name="connsiteY4" fmla="*/ 3176337 h 3176337"/>
              <a:gd name="connsiteX5" fmla="*/ 68256 w 2037343"/>
              <a:gd name="connsiteY5" fmla="*/ 2342141 h 3176337"/>
              <a:gd name="connsiteX6" fmla="*/ 0 w 2037343"/>
              <a:gd name="connsiteY6" fmla="*/ 876236 h 3176337"/>
              <a:gd name="connsiteX0" fmla="*/ 0 w 2037343"/>
              <a:gd name="connsiteY0" fmla="*/ 876236 h 3176337"/>
              <a:gd name="connsiteX1" fmla="*/ 1018672 w 2037343"/>
              <a:gd name="connsiteY1" fmla="*/ 0 h 3176337"/>
              <a:gd name="connsiteX2" fmla="*/ 2037343 w 2037343"/>
              <a:gd name="connsiteY2" fmla="*/ 876236 h 3176337"/>
              <a:gd name="connsiteX3" fmla="*/ 1969087 w 2037343"/>
              <a:gd name="connsiteY3" fmla="*/ 2101510 h 3176337"/>
              <a:gd name="connsiteX4" fmla="*/ 1026692 w 2037343"/>
              <a:gd name="connsiteY4" fmla="*/ 3176337 h 3176337"/>
              <a:gd name="connsiteX5" fmla="*/ 68256 w 2037343"/>
              <a:gd name="connsiteY5" fmla="*/ 2342141 h 3176337"/>
              <a:gd name="connsiteX6" fmla="*/ 0 w 2037343"/>
              <a:gd name="connsiteY6" fmla="*/ 876236 h 3176337"/>
              <a:gd name="connsiteX0" fmla="*/ 0 w 2037343"/>
              <a:gd name="connsiteY0" fmla="*/ 876236 h 2791326"/>
              <a:gd name="connsiteX1" fmla="*/ 1018672 w 2037343"/>
              <a:gd name="connsiteY1" fmla="*/ 0 h 2791326"/>
              <a:gd name="connsiteX2" fmla="*/ 2037343 w 2037343"/>
              <a:gd name="connsiteY2" fmla="*/ 876236 h 2791326"/>
              <a:gd name="connsiteX3" fmla="*/ 1969087 w 2037343"/>
              <a:gd name="connsiteY3" fmla="*/ 2101510 h 2791326"/>
              <a:gd name="connsiteX4" fmla="*/ 1283366 w 2037343"/>
              <a:gd name="connsiteY4" fmla="*/ 2791326 h 2791326"/>
              <a:gd name="connsiteX5" fmla="*/ 68256 w 2037343"/>
              <a:gd name="connsiteY5" fmla="*/ 2342141 h 2791326"/>
              <a:gd name="connsiteX6" fmla="*/ 0 w 2037343"/>
              <a:gd name="connsiteY6" fmla="*/ 876236 h 2791326"/>
              <a:gd name="connsiteX0" fmla="*/ 0 w 2037343"/>
              <a:gd name="connsiteY0" fmla="*/ 972489 h 2887579"/>
              <a:gd name="connsiteX1" fmla="*/ 681787 w 2037343"/>
              <a:gd name="connsiteY1" fmla="*/ 0 h 2887579"/>
              <a:gd name="connsiteX2" fmla="*/ 2037343 w 2037343"/>
              <a:gd name="connsiteY2" fmla="*/ 972489 h 2887579"/>
              <a:gd name="connsiteX3" fmla="*/ 1969087 w 2037343"/>
              <a:gd name="connsiteY3" fmla="*/ 2197763 h 2887579"/>
              <a:gd name="connsiteX4" fmla="*/ 1283366 w 2037343"/>
              <a:gd name="connsiteY4" fmla="*/ 2887579 h 2887579"/>
              <a:gd name="connsiteX5" fmla="*/ 68256 w 2037343"/>
              <a:gd name="connsiteY5" fmla="*/ 2438394 h 2887579"/>
              <a:gd name="connsiteX6" fmla="*/ 0 w 2037343"/>
              <a:gd name="connsiteY6" fmla="*/ 972489 h 2887579"/>
              <a:gd name="connsiteX0" fmla="*/ 0 w 2310059"/>
              <a:gd name="connsiteY0" fmla="*/ 1020615 h 2887579"/>
              <a:gd name="connsiteX1" fmla="*/ 954503 w 2310059"/>
              <a:gd name="connsiteY1" fmla="*/ 0 h 2887579"/>
              <a:gd name="connsiteX2" fmla="*/ 2310059 w 2310059"/>
              <a:gd name="connsiteY2" fmla="*/ 972489 h 2887579"/>
              <a:gd name="connsiteX3" fmla="*/ 2241803 w 2310059"/>
              <a:gd name="connsiteY3" fmla="*/ 2197763 h 2887579"/>
              <a:gd name="connsiteX4" fmla="*/ 1556082 w 2310059"/>
              <a:gd name="connsiteY4" fmla="*/ 2887579 h 2887579"/>
              <a:gd name="connsiteX5" fmla="*/ 340972 w 2310059"/>
              <a:gd name="connsiteY5" fmla="*/ 2438394 h 2887579"/>
              <a:gd name="connsiteX6" fmla="*/ 0 w 2310059"/>
              <a:gd name="connsiteY6" fmla="*/ 1020615 h 2887579"/>
              <a:gd name="connsiteX0" fmla="*/ 0 w 2241803"/>
              <a:gd name="connsiteY0" fmla="*/ 1020615 h 2887579"/>
              <a:gd name="connsiteX1" fmla="*/ 954503 w 2241803"/>
              <a:gd name="connsiteY1" fmla="*/ 0 h 2887579"/>
              <a:gd name="connsiteX2" fmla="*/ 2101511 w 2241803"/>
              <a:gd name="connsiteY2" fmla="*/ 667689 h 2887579"/>
              <a:gd name="connsiteX3" fmla="*/ 2241803 w 2241803"/>
              <a:gd name="connsiteY3" fmla="*/ 2197763 h 2887579"/>
              <a:gd name="connsiteX4" fmla="*/ 1556082 w 2241803"/>
              <a:gd name="connsiteY4" fmla="*/ 2887579 h 2887579"/>
              <a:gd name="connsiteX5" fmla="*/ 340972 w 2241803"/>
              <a:gd name="connsiteY5" fmla="*/ 2438394 h 2887579"/>
              <a:gd name="connsiteX6" fmla="*/ 0 w 2241803"/>
              <a:gd name="connsiteY6" fmla="*/ 1020615 h 2887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41803" h="2887579">
                <a:moveTo>
                  <a:pt x="0" y="1020615"/>
                </a:moveTo>
                <a:lnTo>
                  <a:pt x="954503" y="0"/>
                </a:lnTo>
                <a:lnTo>
                  <a:pt x="2101511" y="667689"/>
                </a:lnTo>
                <a:lnTo>
                  <a:pt x="2241803" y="2197763"/>
                </a:lnTo>
                <a:lnTo>
                  <a:pt x="1556082" y="2887579"/>
                </a:lnTo>
                <a:lnTo>
                  <a:pt x="340972" y="2438394"/>
                </a:lnTo>
                <a:lnTo>
                  <a:pt x="0" y="1020615"/>
                </a:lnTo>
                <a:close/>
              </a:path>
            </a:pathLst>
          </a:cu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306597" y="2695074"/>
            <a:ext cx="1426537" cy="1135433"/>
            <a:chOff x="1306597" y="2695074"/>
            <a:chExt cx="1426537" cy="1135433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1475874" y="2695074"/>
              <a:ext cx="914400" cy="67376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306597" y="3368842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A</a:t>
              </a:r>
              <a:endParaRPr lang="en-US" sz="24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25650" y="2801125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B</a:t>
              </a:r>
            </a:p>
          </p:txBody>
        </p:sp>
      </p:grpSp>
      <p:sp>
        <p:nvSpPr>
          <p:cNvPr id="10" name="Regular Pentagon 3"/>
          <p:cNvSpPr/>
          <p:nvPr/>
        </p:nvSpPr>
        <p:spPr>
          <a:xfrm>
            <a:off x="4900866" y="2179947"/>
            <a:ext cx="2883488" cy="2839454"/>
          </a:xfrm>
          <a:custGeom>
            <a:avLst/>
            <a:gdLst>
              <a:gd name="connsiteX0" fmla="*/ 0 w 2241803"/>
              <a:gd name="connsiteY0" fmla="*/ 1443790 h 2887579"/>
              <a:gd name="connsiteX1" fmla="*/ 1120902 w 2241803"/>
              <a:gd name="connsiteY1" fmla="*/ 0 h 2887579"/>
              <a:gd name="connsiteX2" fmla="*/ 2241803 w 2241803"/>
              <a:gd name="connsiteY2" fmla="*/ 0 h 2887579"/>
              <a:gd name="connsiteX3" fmla="*/ 0 w 2241803"/>
              <a:gd name="connsiteY3" fmla="*/ 2887579 h 2887579"/>
              <a:gd name="connsiteX4" fmla="*/ 0 w 2241803"/>
              <a:gd name="connsiteY4" fmla="*/ 1443790 h 2887579"/>
              <a:gd name="connsiteX0" fmla="*/ 0 w 2883488"/>
              <a:gd name="connsiteY0" fmla="*/ 1443790 h 2887579"/>
              <a:gd name="connsiteX1" fmla="*/ 1120902 w 2883488"/>
              <a:gd name="connsiteY1" fmla="*/ 0 h 2887579"/>
              <a:gd name="connsiteX2" fmla="*/ 2883488 w 2883488"/>
              <a:gd name="connsiteY2" fmla="*/ 770021 h 2887579"/>
              <a:gd name="connsiteX3" fmla="*/ 0 w 2883488"/>
              <a:gd name="connsiteY3" fmla="*/ 2887579 h 2887579"/>
              <a:gd name="connsiteX4" fmla="*/ 0 w 2883488"/>
              <a:gd name="connsiteY4" fmla="*/ 1443790 h 2887579"/>
              <a:gd name="connsiteX0" fmla="*/ 0 w 2883488"/>
              <a:gd name="connsiteY0" fmla="*/ 1443790 h 2887579"/>
              <a:gd name="connsiteX1" fmla="*/ 1120902 w 2883488"/>
              <a:gd name="connsiteY1" fmla="*/ 0 h 2887579"/>
              <a:gd name="connsiteX2" fmla="*/ 2883488 w 2883488"/>
              <a:gd name="connsiteY2" fmla="*/ 770021 h 2887579"/>
              <a:gd name="connsiteX3" fmla="*/ 2045365 w 2883488"/>
              <a:gd name="connsiteY3" fmla="*/ 1363580 h 2887579"/>
              <a:gd name="connsiteX4" fmla="*/ 0 w 2883488"/>
              <a:gd name="connsiteY4" fmla="*/ 2887579 h 2887579"/>
              <a:gd name="connsiteX5" fmla="*/ 0 w 2883488"/>
              <a:gd name="connsiteY5" fmla="*/ 1443790 h 2887579"/>
              <a:gd name="connsiteX0" fmla="*/ 0 w 2883488"/>
              <a:gd name="connsiteY0" fmla="*/ 1443790 h 2887579"/>
              <a:gd name="connsiteX1" fmla="*/ 1120902 w 2883488"/>
              <a:gd name="connsiteY1" fmla="*/ 0 h 2887579"/>
              <a:gd name="connsiteX2" fmla="*/ 2883488 w 2883488"/>
              <a:gd name="connsiteY2" fmla="*/ 770021 h 2887579"/>
              <a:gd name="connsiteX3" fmla="*/ 1483891 w 2883488"/>
              <a:gd name="connsiteY3" fmla="*/ 1187117 h 2887579"/>
              <a:gd name="connsiteX4" fmla="*/ 0 w 2883488"/>
              <a:gd name="connsiteY4" fmla="*/ 2887579 h 2887579"/>
              <a:gd name="connsiteX5" fmla="*/ 0 w 2883488"/>
              <a:gd name="connsiteY5" fmla="*/ 1443790 h 2887579"/>
              <a:gd name="connsiteX0" fmla="*/ 0 w 2883488"/>
              <a:gd name="connsiteY0" fmla="*/ 1443790 h 2887579"/>
              <a:gd name="connsiteX1" fmla="*/ 1120902 w 2883488"/>
              <a:gd name="connsiteY1" fmla="*/ 0 h 2887579"/>
              <a:gd name="connsiteX2" fmla="*/ 2883488 w 2883488"/>
              <a:gd name="connsiteY2" fmla="*/ 770021 h 2887579"/>
              <a:gd name="connsiteX3" fmla="*/ 1483891 w 2883488"/>
              <a:gd name="connsiteY3" fmla="*/ 1187117 h 2887579"/>
              <a:gd name="connsiteX4" fmla="*/ 473239 w 2883488"/>
              <a:gd name="connsiteY4" fmla="*/ 2342149 h 2887579"/>
              <a:gd name="connsiteX5" fmla="*/ 0 w 2883488"/>
              <a:gd name="connsiteY5" fmla="*/ 2887579 h 2887579"/>
              <a:gd name="connsiteX6" fmla="*/ 0 w 2883488"/>
              <a:gd name="connsiteY6" fmla="*/ 1443790 h 2887579"/>
              <a:gd name="connsiteX0" fmla="*/ 0 w 2883488"/>
              <a:gd name="connsiteY0" fmla="*/ 1443790 h 2887579"/>
              <a:gd name="connsiteX1" fmla="*/ 1120902 w 2883488"/>
              <a:gd name="connsiteY1" fmla="*/ 0 h 2887579"/>
              <a:gd name="connsiteX2" fmla="*/ 2883488 w 2883488"/>
              <a:gd name="connsiteY2" fmla="*/ 770021 h 2887579"/>
              <a:gd name="connsiteX3" fmla="*/ 1483891 w 2883488"/>
              <a:gd name="connsiteY3" fmla="*/ 1187117 h 2887579"/>
              <a:gd name="connsiteX4" fmla="*/ 1884945 w 2883488"/>
              <a:gd name="connsiteY4" fmla="*/ 2839454 h 2887579"/>
              <a:gd name="connsiteX5" fmla="*/ 0 w 2883488"/>
              <a:gd name="connsiteY5" fmla="*/ 2887579 h 2887579"/>
              <a:gd name="connsiteX6" fmla="*/ 0 w 2883488"/>
              <a:gd name="connsiteY6" fmla="*/ 1443790 h 2887579"/>
              <a:gd name="connsiteX0" fmla="*/ 0 w 2883488"/>
              <a:gd name="connsiteY0" fmla="*/ 1443790 h 2839454"/>
              <a:gd name="connsiteX1" fmla="*/ 1120902 w 2883488"/>
              <a:gd name="connsiteY1" fmla="*/ 0 h 2839454"/>
              <a:gd name="connsiteX2" fmla="*/ 2883488 w 2883488"/>
              <a:gd name="connsiteY2" fmla="*/ 770021 h 2839454"/>
              <a:gd name="connsiteX3" fmla="*/ 1483891 w 2883488"/>
              <a:gd name="connsiteY3" fmla="*/ 1187117 h 2839454"/>
              <a:gd name="connsiteX4" fmla="*/ 1884945 w 2883488"/>
              <a:gd name="connsiteY4" fmla="*/ 2839454 h 2839454"/>
              <a:gd name="connsiteX5" fmla="*/ 561473 w 2883488"/>
              <a:gd name="connsiteY5" fmla="*/ 2486527 h 2839454"/>
              <a:gd name="connsiteX6" fmla="*/ 0 w 2883488"/>
              <a:gd name="connsiteY6" fmla="*/ 1443790 h 2839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3488" h="2839454">
                <a:moveTo>
                  <a:pt x="0" y="1443790"/>
                </a:moveTo>
                <a:lnTo>
                  <a:pt x="1120902" y="0"/>
                </a:lnTo>
                <a:lnTo>
                  <a:pt x="2883488" y="770021"/>
                </a:lnTo>
                <a:lnTo>
                  <a:pt x="1483891" y="1187117"/>
                </a:lnTo>
                <a:lnTo>
                  <a:pt x="1884945" y="2839454"/>
                </a:lnTo>
                <a:lnTo>
                  <a:pt x="561473" y="2486527"/>
                </a:lnTo>
                <a:lnTo>
                  <a:pt x="0" y="1443790"/>
                </a:lnTo>
                <a:close/>
              </a:path>
            </a:pathLst>
          </a:cu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111208" y="2586332"/>
            <a:ext cx="1019053" cy="1581058"/>
            <a:chOff x="1306597" y="2249449"/>
            <a:chExt cx="1019053" cy="1581058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1475874" y="2695074"/>
              <a:ext cx="849776" cy="67376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306597" y="3368842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A</a:t>
              </a:r>
              <a:endParaRPr lang="en-US" sz="24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00762" y="2249449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B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510339" y="5294327"/>
            <a:ext cx="5768977" cy="461665"/>
            <a:chOff x="1510339" y="5294327"/>
            <a:chExt cx="5768977" cy="461665"/>
          </a:xfrm>
        </p:grpSpPr>
        <p:sp>
          <p:nvSpPr>
            <p:cNvPr id="16" name="TextBox 15"/>
            <p:cNvSpPr txBox="1"/>
            <p:nvPr/>
          </p:nvSpPr>
          <p:spPr>
            <a:xfrm>
              <a:off x="1510339" y="5294327"/>
              <a:ext cx="12971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Convex</a:t>
              </a:r>
              <a:endParaRPr lang="en-US" sz="24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81653" y="5294327"/>
              <a:ext cx="19976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Non-Convex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7858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2D Viewing pipeline</a:t>
            </a:r>
          </a:p>
          <a:p>
            <a:endParaRPr lang="en-US" dirty="0"/>
          </a:p>
          <a:p>
            <a:r>
              <a:rPr lang="en-US" dirty="0" smtClean="0"/>
              <a:t> Model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World </a:t>
            </a:r>
            <a:r>
              <a:rPr lang="en-US" dirty="0" smtClean="0">
                <a:sym typeface="Wingdings" panose="05000000000000000000" pitchFamily="2" charset="2"/>
              </a:rPr>
              <a:t> View  Device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 Model to view transformation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Viewing   Clipping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2D viewing in OpenGL</a:t>
            </a:r>
          </a:p>
        </p:txBody>
      </p:sp>
    </p:spTree>
    <p:extLst>
      <p:ext uri="{BB962C8B-B14F-4D97-AF65-F5344CB8AC3E}">
        <p14:creationId xmlns:p14="http://schemas.microsoft.com/office/powerpoint/2010/main" val="121406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83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i="1" dirty="0">
                <a:solidFill>
                  <a:srgbClr val="0000FF"/>
                </a:solidFill>
              </a:rPr>
              <a:t>What happens to a triangle during clipping?</a:t>
            </a:r>
          </a:p>
          <a:p>
            <a:r>
              <a:rPr lang="en-US" altLang="en-US" dirty="0"/>
              <a:t>Possible outcomes</a:t>
            </a:r>
            <a:r>
              <a:rPr lang="en-US" altLang="en-US" dirty="0">
                <a:solidFill>
                  <a:schemeClr val="accent1"/>
                </a:solidFill>
              </a:rPr>
              <a:t>:</a:t>
            </a:r>
            <a:endParaRPr lang="en-US" altLang="en-US" i="1" dirty="0"/>
          </a:p>
        </p:txBody>
      </p:sp>
      <p:grpSp>
        <p:nvGrpSpPr>
          <p:cNvPr id="1144835" name="Group 3"/>
          <p:cNvGrpSpPr>
            <a:grpSpLocks/>
          </p:cNvGrpSpPr>
          <p:nvPr/>
        </p:nvGrpSpPr>
        <p:grpSpPr bwMode="auto">
          <a:xfrm>
            <a:off x="304800" y="2925763"/>
            <a:ext cx="2438400" cy="1524000"/>
            <a:chOff x="192" y="1728"/>
            <a:chExt cx="1536" cy="960"/>
          </a:xfrm>
        </p:grpSpPr>
        <p:sp>
          <p:nvSpPr>
            <p:cNvPr id="1144836" name="Rectangle 4"/>
            <p:cNvSpPr>
              <a:spLocks noChangeArrowheads="1"/>
            </p:cNvSpPr>
            <p:nvPr/>
          </p:nvSpPr>
          <p:spPr bwMode="auto">
            <a:xfrm>
              <a:off x="528" y="1728"/>
              <a:ext cx="1200" cy="96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4837" name="Freeform 5"/>
            <p:cNvSpPr>
              <a:spLocks/>
            </p:cNvSpPr>
            <p:nvPr/>
          </p:nvSpPr>
          <p:spPr bwMode="auto">
            <a:xfrm>
              <a:off x="192" y="1872"/>
              <a:ext cx="1248" cy="672"/>
            </a:xfrm>
            <a:custGeom>
              <a:avLst/>
              <a:gdLst>
                <a:gd name="T0" fmla="*/ 144 w 1248"/>
                <a:gd name="T1" fmla="*/ 0 h 672"/>
                <a:gd name="T2" fmla="*/ 1248 w 1248"/>
                <a:gd name="T3" fmla="*/ 336 h 672"/>
                <a:gd name="T4" fmla="*/ 0 w 1248"/>
                <a:gd name="T5" fmla="*/ 672 h 672"/>
                <a:gd name="T6" fmla="*/ 144 w 1248"/>
                <a:gd name="T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8" h="672">
                  <a:moveTo>
                    <a:pt x="144" y="0"/>
                  </a:moveTo>
                  <a:lnTo>
                    <a:pt x="1248" y="336"/>
                  </a:lnTo>
                  <a:lnTo>
                    <a:pt x="0" y="672"/>
                  </a:lnTo>
                  <a:lnTo>
                    <a:pt x="144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44838" name="Text Box 6"/>
          <p:cNvSpPr txBox="1">
            <a:spLocks noChangeArrowheads="1"/>
          </p:cNvSpPr>
          <p:nvPr/>
        </p:nvSpPr>
        <p:spPr bwMode="auto">
          <a:xfrm>
            <a:off x="762000" y="4632325"/>
            <a:ext cx="2185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en-US" sz="2000">
                <a:latin typeface="Arial" panose="020B0604020202020204" pitchFamily="34" charset="0"/>
              </a:rPr>
              <a:t>Triangle</a:t>
            </a:r>
            <a:r>
              <a:rPr lang="en-US" altLang="en-US" sz="2000"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sz="2000">
                <a:latin typeface="Arial" panose="020B0604020202020204" pitchFamily="34" charset="0"/>
                <a:sym typeface="Monotype Sorts" pitchFamily="2" charset="2"/>
              </a:rPr>
              <a:t>triangle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14483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Is Clipping Hard?</a:t>
            </a:r>
          </a:p>
        </p:txBody>
      </p:sp>
      <p:sp>
        <p:nvSpPr>
          <p:cNvPr id="1144840" name="Freeform 8"/>
          <p:cNvSpPr>
            <a:spLocks/>
          </p:cNvSpPr>
          <p:nvPr/>
        </p:nvSpPr>
        <p:spPr bwMode="auto">
          <a:xfrm>
            <a:off x="841375" y="3251200"/>
            <a:ext cx="1444625" cy="828675"/>
          </a:xfrm>
          <a:custGeom>
            <a:avLst/>
            <a:gdLst>
              <a:gd name="T0" fmla="*/ 0 w 910"/>
              <a:gd name="T1" fmla="*/ 0 h 522"/>
              <a:gd name="T2" fmla="*/ 910 w 910"/>
              <a:gd name="T3" fmla="*/ 275 h 522"/>
              <a:gd name="T4" fmla="*/ 0 w 910"/>
              <a:gd name="T5" fmla="*/ 522 h 522"/>
              <a:gd name="T6" fmla="*/ 0 w 910"/>
              <a:gd name="T7" fmla="*/ 0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10" h="522">
                <a:moveTo>
                  <a:pt x="0" y="0"/>
                </a:moveTo>
                <a:lnTo>
                  <a:pt x="910" y="275"/>
                </a:lnTo>
                <a:lnTo>
                  <a:pt x="0" y="522"/>
                </a:lnTo>
                <a:lnTo>
                  <a:pt x="0" y="0"/>
                </a:lnTo>
                <a:close/>
              </a:path>
            </a:pathLst>
          </a:custGeom>
          <a:noFill/>
          <a:ln w="5715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44841" name="Group 9"/>
          <p:cNvGrpSpPr>
            <a:grpSpLocks/>
          </p:cNvGrpSpPr>
          <p:nvPr/>
        </p:nvGrpSpPr>
        <p:grpSpPr bwMode="auto">
          <a:xfrm>
            <a:off x="3200400" y="2697163"/>
            <a:ext cx="2286000" cy="1752600"/>
            <a:chOff x="2064" y="1584"/>
            <a:chExt cx="1440" cy="1104"/>
          </a:xfrm>
        </p:grpSpPr>
        <p:sp>
          <p:nvSpPr>
            <p:cNvPr id="1144842" name="Rectangle 10"/>
            <p:cNvSpPr>
              <a:spLocks noChangeArrowheads="1"/>
            </p:cNvSpPr>
            <p:nvPr/>
          </p:nvSpPr>
          <p:spPr bwMode="auto">
            <a:xfrm>
              <a:off x="2304" y="1728"/>
              <a:ext cx="1200" cy="96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4843" name="Freeform 11"/>
            <p:cNvSpPr>
              <a:spLocks/>
            </p:cNvSpPr>
            <p:nvPr/>
          </p:nvSpPr>
          <p:spPr bwMode="auto">
            <a:xfrm>
              <a:off x="2064" y="1584"/>
              <a:ext cx="1248" cy="672"/>
            </a:xfrm>
            <a:custGeom>
              <a:avLst/>
              <a:gdLst>
                <a:gd name="T0" fmla="*/ 144 w 1248"/>
                <a:gd name="T1" fmla="*/ 0 h 672"/>
                <a:gd name="T2" fmla="*/ 1248 w 1248"/>
                <a:gd name="T3" fmla="*/ 336 h 672"/>
                <a:gd name="T4" fmla="*/ 0 w 1248"/>
                <a:gd name="T5" fmla="*/ 672 h 672"/>
                <a:gd name="T6" fmla="*/ 144 w 1248"/>
                <a:gd name="T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8" h="672">
                  <a:moveTo>
                    <a:pt x="144" y="0"/>
                  </a:moveTo>
                  <a:lnTo>
                    <a:pt x="1248" y="336"/>
                  </a:lnTo>
                  <a:lnTo>
                    <a:pt x="0" y="672"/>
                  </a:lnTo>
                  <a:lnTo>
                    <a:pt x="144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44844" name="Text Box 12"/>
          <p:cNvSpPr txBox="1">
            <a:spLocks noChangeArrowheads="1"/>
          </p:cNvSpPr>
          <p:nvPr/>
        </p:nvSpPr>
        <p:spPr bwMode="auto">
          <a:xfrm>
            <a:off x="3581400" y="4602163"/>
            <a:ext cx="1917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en-US" sz="2000">
                <a:latin typeface="Arial" panose="020B0604020202020204" pitchFamily="34" charset="0"/>
              </a:rPr>
              <a:t>Triangle</a:t>
            </a:r>
            <a:r>
              <a:rPr lang="en-US" altLang="en-US" sz="2000"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sz="2000">
                <a:latin typeface="Arial" panose="020B0604020202020204" pitchFamily="34" charset="0"/>
                <a:sym typeface="Monotype Sorts" pitchFamily="2" charset="2"/>
              </a:rPr>
              <a:t>quad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grpSp>
        <p:nvGrpSpPr>
          <p:cNvPr id="1144845" name="Group 13"/>
          <p:cNvGrpSpPr>
            <a:grpSpLocks/>
          </p:cNvGrpSpPr>
          <p:nvPr/>
        </p:nvGrpSpPr>
        <p:grpSpPr bwMode="auto">
          <a:xfrm>
            <a:off x="6248400" y="2697163"/>
            <a:ext cx="2438400" cy="1752600"/>
            <a:chOff x="4128" y="1584"/>
            <a:chExt cx="1536" cy="1104"/>
          </a:xfrm>
        </p:grpSpPr>
        <p:sp>
          <p:nvSpPr>
            <p:cNvPr id="1144846" name="Rectangle 14"/>
            <p:cNvSpPr>
              <a:spLocks noChangeArrowheads="1"/>
            </p:cNvSpPr>
            <p:nvPr/>
          </p:nvSpPr>
          <p:spPr bwMode="auto">
            <a:xfrm>
              <a:off x="4128" y="1728"/>
              <a:ext cx="1200" cy="96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4847" name="Freeform 15"/>
            <p:cNvSpPr>
              <a:spLocks/>
            </p:cNvSpPr>
            <p:nvPr/>
          </p:nvSpPr>
          <p:spPr bwMode="auto">
            <a:xfrm>
              <a:off x="4416" y="1584"/>
              <a:ext cx="1248" cy="672"/>
            </a:xfrm>
            <a:custGeom>
              <a:avLst/>
              <a:gdLst>
                <a:gd name="T0" fmla="*/ 144 w 1248"/>
                <a:gd name="T1" fmla="*/ 0 h 672"/>
                <a:gd name="T2" fmla="*/ 1248 w 1248"/>
                <a:gd name="T3" fmla="*/ 336 h 672"/>
                <a:gd name="T4" fmla="*/ 0 w 1248"/>
                <a:gd name="T5" fmla="*/ 672 h 672"/>
                <a:gd name="T6" fmla="*/ 144 w 1248"/>
                <a:gd name="T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48" h="672">
                  <a:moveTo>
                    <a:pt x="144" y="0"/>
                  </a:moveTo>
                  <a:lnTo>
                    <a:pt x="1248" y="336"/>
                  </a:lnTo>
                  <a:lnTo>
                    <a:pt x="0" y="672"/>
                  </a:lnTo>
                  <a:lnTo>
                    <a:pt x="144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44848" name="Text Box 16"/>
          <p:cNvSpPr txBox="1">
            <a:spLocks noChangeArrowheads="1"/>
          </p:cNvSpPr>
          <p:nvPr/>
        </p:nvSpPr>
        <p:spPr bwMode="auto">
          <a:xfrm>
            <a:off x="6172200" y="4632325"/>
            <a:ext cx="2001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en-US" sz="2000">
                <a:latin typeface="Arial" panose="020B0604020202020204" pitchFamily="34" charset="0"/>
              </a:rPr>
              <a:t>Triangle</a:t>
            </a:r>
            <a:r>
              <a:rPr lang="en-US" altLang="en-US" sz="2000"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sz="2000">
                <a:latin typeface="Arial" panose="020B0604020202020204" pitchFamily="34" charset="0"/>
                <a:sym typeface="Monotype Sorts" pitchFamily="2" charset="2"/>
              </a:rPr>
              <a:t>5-gon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144849" name="Freeform 17"/>
          <p:cNvSpPr>
            <a:spLocks/>
          </p:cNvSpPr>
          <p:nvPr/>
        </p:nvSpPr>
        <p:spPr bwMode="auto">
          <a:xfrm>
            <a:off x="3581400" y="2916238"/>
            <a:ext cx="1600200" cy="739775"/>
          </a:xfrm>
          <a:custGeom>
            <a:avLst/>
            <a:gdLst>
              <a:gd name="T0" fmla="*/ 361 w 1008"/>
              <a:gd name="T1" fmla="*/ 0 h 466"/>
              <a:gd name="T2" fmla="*/ 1008 w 1008"/>
              <a:gd name="T3" fmla="*/ 198 h 466"/>
              <a:gd name="T4" fmla="*/ 0 w 1008"/>
              <a:gd name="T5" fmla="*/ 466 h 466"/>
              <a:gd name="T6" fmla="*/ 0 w 1008"/>
              <a:gd name="T7" fmla="*/ 2 h 466"/>
              <a:gd name="T8" fmla="*/ 361 w 1008"/>
              <a:gd name="T9" fmla="*/ 0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8" h="466">
                <a:moveTo>
                  <a:pt x="361" y="0"/>
                </a:moveTo>
                <a:lnTo>
                  <a:pt x="1008" y="198"/>
                </a:lnTo>
                <a:lnTo>
                  <a:pt x="0" y="466"/>
                </a:lnTo>
                <a:lnTo>
                  <a:pt x="0" y="2"/>
                </a:lnTo>
                <a:lnTo>
                  <a:pt x="361" y="0"/>
                </a:lnTo>
                <a:close/>
              </a:path>
            </a:pathLst>
          </a:custGeom>
          <a:noFill/>
          <a:ln w="5715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4850" name="Freeform 18"/>
          <p:cNvSpPr>
            <a:spLocks/>
          </p:cNvSpPr>
          <p:nvPr/>
        </p:nvSpPr>
        <p:spPr bwMode="auto">
          <a:xfrm>
            <a:off x="6705600" y="2913063"/>
            <a:ext cx="1447800" cy="850900"/>
          </a:xfrm>
          <a:custGeom>
            <a:avLst/>
            <a:gdLst>
              <a:gd name="T0" fmla="*/ 112 w 912"/>
              <a:gd name="T1" fmla="*/ 4 h 536"/>
              <a:gd name="T2" fmla="*/ 588 w 912"/>
              <a:gd name="T3" fmla="*/ 0 h 536"/>
              <a:gd name="T4" fmla="*/ 912 w 912"/>
              <a:gd name="T5" fmla="*/ 100 h 536"/>
              <a:gd name="T6" fmla="*/ 912 w 912"/>
              <a:gd name="T7" fmla="*/ 292 h 536"/>
              <a:gd name="T8" fmla="*/ 0 w 912"/>
              <a:gd name="T9" fmla="*/ 536 h 536"/>
              <a:gd name="T10" fmla="*/ 112 w 912"/>
              <a:gd name="T11" fmla="*/ 4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2" h="536">
                <a:moveTo>
                  <a:pt x="112" y="4"/>
                </a:moveTo>
                <a:lnTo>
                  <a:pt x="588" y="0"/>
                </a:lnTo>
                <a:lnTo>
                  <a:pt x="912" y="100"/>
                </a:lnTo>
                <a:lnTo>
                  <a:pt x="912" y="292"/>
                </a:lnTo>
                <a:lnTo>
                  <a:pt x="0" y="536"/>
                </a:lnTo>
                <a:lnTo>
                  <a:pt x="112" y="4"/>
                </a:lnTo>
                <a:close/>
              </a:path>
            </a:pathLst>
          </a:custGeom>
          <a:noFill/>
          <a:ln w="5715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4851" name="Rectangle 19"/>
          <p:cNvSpPr>
            <a:spLocks noChangeArrowheads="1"/>
          </p:cNvSpPr>
          <p:nvPr/>
        </p:nvSpPr>
        <p:spPr bwMode="auto">
          <a:xfrm>
            <a:off x="685800" y="5471318"/>
            <a:ext cx="76962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just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just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just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just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just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just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just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just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algn="ctr" defTabSz="685800">
              <a:lnSpc>
                <a:spcPct val="90000"/>
              </a:lnSpc>
              <a:spcBef>
                <a:spcPts val="750"/>
              </a:spcBef>
              <a:buNone/>
            </a:pPr>
            <a:r>
              <a:rPr lang="en-US" altLang="en-US" sz="2000" b="1" i="1" dirty="0">
                <a:solidFill>
                  <a:srgbClr val="0000FF"/>
                </a:solidFill>
                <a:latin typeface="+mn-lt"/>
              </a:rPr>
              <a:t>How many sides can a clipped triangle have?</a:t>
            </a:r>
          </a:p>
        </p:txBody>
      </p:sp>
    </p:spTree>
    <p:extLst>
      <p:ext uri="{BB962C8B-B14F-4D97-AF65-F5344CB8AC3E}">
        <p14:creationId xmlns:p14="http://schemas.microsoft.com/office/powerpoint/2010/main" val="411420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4834" grpId="0" build="p" autoUpdateAnimBg="0"/>
      <p:bldP spid="1144838" grpId="0" autoUpdateAnimBg="0"/>
      <p:bldP spid="1144840" grpId="0" animBg="1"/>
      <p:bldP spid="1144844" grpId="0" autoUpdateAnimBg="0"/>
      <p:bldP spid="1144848" grpId="0" autoUpdateAnimBg="0"/>
      <p:bldP spid="1144849" grpId="0" animBg="1"/>
      <p:bldP spid="1144850" grpId="0" animBg="1"/>
      <p:bldP spid="1144851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85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really tough case: </a:t>
            </a:r>
            <a:endParaRPr lang="en-US" altLang="en-US" i="1"/>
          </a:p>
        </p:txBody>
      </p:sp>
      <p:sp>
        <p:nvSpPr>
          <p:cNvPr id="11458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Is Clipping Hard?</a:t>
            </a:r>
          </a:p>
        </p:txBody>
      </p:sp>
      <p:sp>
        <p:nvSpPr>
          <p:cNvPr id="1145860" name="Freeform 4"/>
          <p:cNvSpPr>
            <a:spLocks/>
          </p:cNvSpPr>
          <p:nvPr/>
        </p:nvSpPr>
        <p:spPr bwMode="auto">
          <a:xfrm>
            <a:off x="2438400" y="2362200"/>
            <a:ext cx="2590800" cy="2362200"/>
          </a:xfrm>
          <a:custGeom>
            <a:avLst/>
            <a:gdLst>
              <a:gd name="T0" fmla="*/ 912 w 1632"/>
              <a:gd name="T1" fmla="*/ 1392 h 1488"/>
              <a:gd name="T2" fmla="*/ 912 w 1632"/>
              <a:gd name="T3" fmla="*/ 1008 h 1488"/>
              <a:gd name="T4" fmla="*/ 576 w 1632"/>
              <a:gd name="T5" fmla="*/ 1056 h 1488"/>
              <a:gd name="T6" fmla="*/ 576 w 1632"/>
              <a:gd name="T7" fmla="*/ 1296 h 1488"/>
              <a:gd name="T8" fmla="*/ 336 w 1632"/>
              <a:gd name="T9" fmla="*/ 1200 h 1488"/>
              <a:gd name="T10" fmla="*/ 336 w 1632"/>
              <a:gd name="T11" fmla="*/ 240 h 1488"/>
              <a:gd name="T12" fmla="*/ 1248 w 1632"/>
              <a:gd name="T13" fmla="*/ 240 h 1488"/>
              <a:gd name="T14" fmla="*/ 1632 w 1632"/>
              <a:gd name="T15" fmla="*/ 576 h 1488"/>
              <a:gd name="T16" fmla="*/ 1632 w 1632"/>
              <a:gd name="T17" fmla="*/ 0 h 1488"/>
              <a:gd name="T18" fmla="*/ 0 w 1632"/>
              <a:gd name="T19" fmla="*/ 0 h 1488"/>
              <a:gd name="T20" fmla="*/ 0 w 1632"/>
              <a:gd name="T21" fmla="*/ 1488 h 1488"/>
              <a:gd name="T22" fmla="*/ 912 w 1632"/>
              <a:gd name="T23" fmla="*/ 1392 h 1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32" h="1488">
                <a:moveTo>
                  <a:pt x="912" y="1392"/>
                </a:moveTo>
                <a:lnTo>
                  <a:pt x="912" y="1008"/>
                </a:lnTo>
                <a:lnTo>
                  <a:pt x="576" y="1056"/>
                </a:lnTo>
                <a:lnTo>
                  <a:pt x="576" y="1296"/>
                </a:lnTo>
                <a:lnTo>
                  <a:pt x="336" y="1200"/>
                </a:lnTo>
                <a:lnTo>
                  <a:pt x="336" y="240"/>
                </a:lnTo>
                <a:lnTo>
                  <a:pt x="1248" y="240"/>
                </a:lnTo>
                <a:lnTo>
                  <a:pt x="1632" y="576"/>
                </a:lnTo>
                <a:lnTo>
                  <a:pt x="1632" y="0"/>
                </a:lnTo>
                <a:lnTo>
                  <a:pt x="0" y="0"/>
                </a:lnTo>
                <a:lnTo>
                  <a:pt x="0" y="1488"/>
                </a:lnTo>
                <a:lnTo>
                  <a:pt x="912" y="1392"/>
                </a:lnTo>
                <a:close/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5861" name="Rectangle 5"/>
          <p:cNvSpPr>
            <a:spLocks noChangeArrowheads="1"/>
          </p:cNvSpPr>
          <p:nvPr/>
        </p:nvSpPr>
        <p:spPr bwMode="auto">
          <a:xfrm>
            <a:off x="3581400" y="2971800"/>
            <a:ext cx="1905000" cy="1524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4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5858" grpId="0" build="p" autoUpdateAnimBg="0"/>
      <p:bldP spid="1145860" grpId="0" animBg="1"/>
      <p:bldP spid="114586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8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really tough case: </a:t>
            </a:r>
            <a:endParaRPr lang="en-US" altLang="en-US" i="1"/>
          </a:p>
        </p:txBody>
      </p:sp>
      <p:sp>
        <p:nvSpPr>
          <p:cNvPr id="11468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Is Clipping Hard?</a:t>
            </a:r>
          </a:p>
        </p:txBody>
      </p:sp>
      <p:sp>
        <p:nvSpPr>
          <p:cNvPr id="1146884" name="Freeform 4"/>
          <p:cNvSpPr>
            <a:spLocks/>
          </p:cNvSpPr>
          <p:nvPr/>
        </p:nvSpPr>
        <p:spPr bwMode="auto">
          <a:xfrm>
            <a:off x="2438400" y="2362200"/>
            <a:ext cx="2590800" cy="2362200"/>
          </a:xfrm>
          <a:custGeom>
            <a:avLst/>
            <a:gdLst>
              <a:gd name="T0" fmla="*/ 912 w 1632"/>
              <a:gd name="T1" fmla="*/ 1392 h 1488"/>
              <a:gd name="T2" fmla="*/ 912 w 1632"/>
              <a:gd name="T3" fmla="*/ 1008 h 1488"/>
              <a:gd name="T4" fmla="*/ 576 w 1632"/>
              <a:gd name="T5" fmla="*/ 1056 h 1488"/>
              <a:gd name="T6" fmla="*/ 576 w 1632"/>
              <a:gd name="T7" fmla="*/ 1296 h 1488"/>
              <a:gd name="T8" fmla="*/ 336 w 1632"/>
              <a:gd name="T9" fmla="*/ 1200 h 1488"/>
              <a:gd name="T10" fmla="*/ 336 w 1632"/>
              <a:gd name="T11" fmla="*/ 240 h 1488"/>
              <a:gd name="T12" fmla="*/ 1248 w 1632"/>
              <a:gd name="T13" fmla="*/ 240 h 1488"/>
              <a:gd name="T14" fmla="*/ 1632 w 1632"/>
              <a:gd name="T15" fmla="*/ 576 h 1488"/>
              <a:gd name="T16" fmla="*/ 1632 w 1632"/>
              <a:gd name="T17" fmla="*/ 0 h 1488"/>
              <a:gd name="T18" fmla="*/ 0 w 1632"/>
              <a:gd name="T19" fmla="*/ 0 h 1488"/>
              <a:gd name="T20" fmla="*/ 0 w 1632"/>
              <a:gd name="T21" fmla="*/ 1488 h 1488"/>
              <a:gd name="T22" fmla="*/ 912 w 1632"/>
              <a:gd name="T23" fmla="*/ 1392 h 1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32" h="1488">
                <a:moveTo>
                  <a:pt x="912" y="1392"/>
                </a:moveTo>
                <a:lnTo>
                  <a:pt x="912" y="1008"/>
                </a:lnTo>
                <a:lnTo>
                  <a:pt x="576" y="1056"/>
                </a:lnTo>
                <a:lnTo>
                  <a:pt x="576" y="1296"/>
                </a:lnTo>
                <a:lnTo>
                  <a:pt x="336" y="1200"/>
                </a:lnTo>
                <a:lnTo>
                  <a:pt x="336" y="240"/>
                </a:lnTo>
                <a:lnTo>
                  <a:pt x="1248" y="240"/>
                </a:lnTo>
                <a:lnTo>
                  <a:pt x="1632" y="576"/>
                </a:lnTo>
                <a:lnTo>
                  <a:pt x="1632" y="0"/>
                </a:lnTo>
                <a:lnTo>
                  <a:pt x="0" y="0"/>
                </a:lnTo>
                <a:lnTo>
                  <a:pt x="0" y="1488"/>
                </a:lnTo>
                <a:lnTo>
                  <a:pt x="912" y="1392"/>
                </a:lnTo>
                <a:close/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885" name="Rectangle 5"/>
          <p:cNvSpPr>
            <a:spLocks noChangeArrowheads="1"/>
          </p:cNvSpPr>
          <p:nvPr/>
        </p:nvSpPr>
        <p:spPr bwMode="auto">
          <a:xfrm>
            <a:off x="3581400" y="2925763"/>
            <a:ext cx="1905000" cy="15240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886" name="Freeform 6"/>
          <p:cNvSpPr>
            <a:spLocks/>
          </p:cNvSpPr>
          <p:nvPr/>
        </p:nvSpPr>
        <p:spPr bwMode="auto">
          <a:xfrm>
            <a:off x="3581400" y="3962400"/>
            <a:ext cx="304800" cy="495300"/>
          </a:xfrm>
          <a:custGeom>
            <a:avLst/>
            <a:gdLst>
              <a:gd name="T0" fmla="*/ 192 w 192"/>
              <a:gd name="T1" fmla="*/ 312 h 312"/>
              <a:gd name="T2" fmla="*/ 192 w 192"/>
              <a:gd name="T3" fmla="*/ 0 h 312"/>
              <a:gd name="T4" fmla="*/ 0 w 192"/>
              <a:gd name="T5" fmla="*/ 24 h 312"/>
              <a:gd name="T6" fmla="*/ 0 w 192"/>
              <a:gd name="T7" fmla="*/ 304 h 312"/>
              <a:gd name="T8" fmla="*/ 192 w 192"/>
              <a:gd name="T9" fmla="*/ 312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2" h="312">
                <a:moveTo>
                  <a:pt x="192" y="312"/>
                </a:moveTo>
                <a:lnTo>
                  <a:pt x="192" y="0"/>
                </a:lnTo>
                <a:lnTo>
                  <a:pt x="0" y="24"/>
                </a:lnTo>
                <a:lnTo>
                  <a:pt x="0" y="304"/>
                </a:lnTo>
                <a:lnTo>
                  <a:pt x="192" y="312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887" name="Freeform 7"/>
          <p:cNvSpPr>
            <a:spLocks/>
          </p:cNvSpPr>
          <p:nvPr/>
        </p:nvSpPr>
        <p:spPr bwMode="auto">
          <a:xfrm>
            <a:off x="4597400" y="2895600"/>
            <a:ext cx="431800" cy="381000"/>
          </a:xfrm>
          <a:custGeom>
            <a:avLst/>
            <a:gdLst>
              <a:gd name="T0" fmla="*/ 0 w 272"/>
              <a:gd name="T1" fmla="*/ 8 h 240"/>
              <a:gd name="T2" fmla="*/ 272 w 272"/>
              <a:gd name="T3" fmla="*/ 240 h 240"/>
              <a:gd name="T4" fmla="*/ 272 w 272"/>
              <a:gd name="T5" fmla="*/ 0 h 240"/>
              <a:gd name="T6" fmla="*/ 0 w 272"/>
              <a:gd name="T7" fmla="*/ 8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2" h="240">
                <a:moveTo>
                  <a:pt x="0" y="8"/>
                </a:moveTo>
                <a:lnTo>
                  <a:pt x="272" y="240"/>
                </a:lnTo>
                <a:lnTo>
                  <a:pt x="272" y="0"/>
                </a:lnTo>
                <a:lnTo>
                  <a:pt x="0" y="8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888" name="Text Box 8"/>
          <p:cNvSpPr txBox="1">
            <a:spLocks noChangeArrowheads="1"/>
          </p:cNvSpPr>
          <p:nvPr/>
        </p:nvSpPr>
        <p:spPr bwMode="auto">
          <a:xfrm>
            <a:off x="2438400" y="5165725"/>
            <a:ext cx="4303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en-US" sz="2000">
                <a:latin typeface="Arial" panose="020B0604020202020204" pitchFamily="34" charset="0"/>
              </a:rPr>
              <a:t>concave polygon</a:t>
            </a:r>
            <a:r>
              <a:rPr lang="en-US" altLang="en-US" sz="2000"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sz="2000">
                <a:latin typeface="Arial" panose="020B0604020202020204" pitchFamily="34" charset="0"/>
                <a:sym typeface="Monotype Sorts" pitchFamily="2" charset="2"/>
              </a:rPr>
              <a:t>multiple polygons</a:t>
            </a:r>
            <a:endParaRPr lang="en-US" altLang="en-US" sz="2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05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888" grpId="0" build="allAtOnce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Sutherland-Hodgman Clipping</a:t>
            </a:r>
          </a:p>
        </p:txBody>
      </p:sp>
      <p:sp>
        <p:nvSpPr>
          <p:cNvPr id="114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Basic idea:</a:t>
            </a:r>
          </a:p>
          <a:p>
            <a:pPr marL="712788" lvl="1" indent="-349250">
              <a:lnSpc>
                <a:spcPct val="150000"/>
              </a:lnSpc>
            </a:pPr>
            <a:r>
              <a:rPr lang="en-US" altLang="en-US" dirty="0"/>
              <a:t>Consider each edge of the viewport individually</a:t>
            </a:r>
          </a:p>
          <a:p>
            <a:pPr marL="712788" lvl="1" indent="-349250">
              <a:lnSpc>
                <a:spcPct val="150000"/>
              </a:lnSpc>
            </a:pPr>
            <a:r>
              <a:rPr lang="en-US" altLang="en-US" dirty="0"/>
              <a:t>Clip the polygon against the edge equation</a:t>
            </a:r>
          </a:p>
          <a:p>
            <a:pPr marL="712788" lvl="1" indent="-349250">
              <a:lnSpc>
                <a:spcPct val="150000"/>
              </a:lnSpc>
            </a:pPr>
            <a:r>
              <a:rPr lang="en-US" altLang="en-US" dirty="0"/>
              <a:t>After doing all planes, the polygon is fully clipped</a:t>
            </a:r>
          </a:p>
        </p:txBody>
      </p:sp>
      <p:sp>
        <p:nvSpPr>
          <p:cNvPr id="1147908" name="Rectangle 4"/>
          <p:cNvSpPr>
            <a:spLocks noChangeArrowheads="1"/>
          </p:cNvSpPr>
          <p:nvPr/>
        </p:nvSpPr>
        <p:spPr bwMode="auto">
          <a:xfrm>
            <a:off x="3581400" y="4114800"/>
            <a:ext cx="2057400" cy="16764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909" name="Freeform 5"/>
          <p:cNvSpPr>
            <a:spLocks/>
          </p:cNvSpPr>
          <p:nvPr/>
        </p:nvSpPr>
        <p:spPr bwMode="auto">
          <a:xfrm>
            <a:off x="3200400" y="3657600"/>
            <a:ext cx="2819400" cy="2514600"/>
          </a:xfrm>
          <a:custGeom>
            <a:avLst/>
            <a:gdLst>
              <a:gd name="T0" fmla="*/ 1776 w 1776"/>
              <a:gd name="T1" fmla="*/ 0 h 1584"/>
              <a:gd name="T2" fmla="*/ 0 w 1776"/>
              <a:gd name="T3" fmla="*/ 816 h 1584"/>
              <a:gd name="T4" fmla="*/ 1296 w 1776"/>
              <a:gd name="T5" fmla="*/ 1584 h 1584"/>
              <a:gd name="T6" fmla="*/ 1728 w 1776"/>
              <a:gd name="T7" fmla="*/ 912 h 1584"/>
              <a:gd name="T8" fmla="*/ 1200 w 1776"/>
              <a:gd name="T9" fmla="*/ 768 h 1584"/>
              <a:gd name="T10" fmla="*/ 1632 w 1776"/>
              <a:gd name="T11" fmla="*/ 432 h 1584"/>
              <a:gd name="T12" fmla="*/ 1776 w 1776"/>
              <a:gd name="T13" fmla="*/ 0 h 1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76" h="1584">
                <a:moveTo>
                  <a:pt x="1776" y="0"/>
                </a:moveTo>
                <a:lnTo>
                  <a:pt x="0" y="816"/>
                </a:lnTo>
                <a:lnTo>
                  <a:pt x="1296" y="1584"/>
                </a:lnTo>
                <a:lnTo>
                  <a:pt x="1728" y="912"/>
                </a:lnTo>
                <a:lnTo>
                  <a:pt x="1200" y="768"/>
                </a:lnTo>
                <a:lnTo>
                  <a:pt x="1632" y="432"/>
                </a:lnTo>
                <a:lnTo>
                  <a:pt x="1776" y="0"/>
                </a:lnTo>
                <a:close/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5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7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4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4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908" grpId="0" animBg="1"/>
      <p:bldP spid="114790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Sutherland-Hodgman Clipping</a:t>
            </a:r>
          </a:p>
        </p:txBody>
      </p:sp>
      <p:sp>
        <p:nvSpPr>
          <p:cNvPr id="1148932" name="Rectangle 4"/>
          <p:cNvSpPr>
            <a:spLocks noChangeArrowheads="1"/>
          </p:cNvSpPr>
          <p:nvPr/>
        </p:nvSpPr>
        <p:spPr bwMode="auto">
          <a:xfrm>
            <a:off x="3581400" y="4114800"/>
            <a:ext cx="2057400" cy="16764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8933" name="Freeform 5"/>
          <p:cNvSpPr>
            <a:spLocks/>
          </p:cNvSpPr>
          <p:nvPr/>
        </p:nvSpPr>
        <p:spPr bwMode="auto">
          <a:xfrm>
            <a:off x="3200400" y="3657600"/>
            <a:ext cx="2819400" cy="2514600"/>
          </a:xfrm>
          <a:custGeom>
            <a:avLst/>
            <a:gdLst>
              <a:gd name="T0" fmla="*/ 1776 w 1776"/>
              <a:gd name="T1" fmla="*/ 0 h 1584"/>
              <a:gd name="T2" fmla="*/ 0 w 1776"/>
              <a:gd name="T3" fmla="*/ 816 h 1584"/>
              <a:gd name="T4" fmla="*/ 1296 w 1776"/>
              <a:gd name="T5" fmla="*/ 1584 h 1584"/>
              <a:gd name="T6" fmla="*/ 1728 w 1776"/>
              <a:gd name="T7" fmla="*/ 912 h 1584"/>
              <a:gd name="T8" fmla="*/ 1200 w 1776"/>
              <a:gd name="T9" fmla="*/ 768 h 1584"/>
              <a:gd name="T10" fmla="*/ 1632 w 1776"/>
              <a:gd name="T11" fmla="*/ 432 h 1584"/>
              <a:gd name="T12" fmla="*/ 1776 w 1776"/>
              <a:gd name="T13" fmla="*/ 0 h 1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76" h="1584">
                <a:moveTo>
                  <a:pt x="1776" y="0"/>
                </a:moveTo>
                <a:lnTo>
                  <a:pt x="0" y="816"/>
                </a:lnTo>
                <a:lnTo>
                  <a:pt x="1296" y="1584"/>
                </a:lnTo>
                <a:lnTo>
                  <a:pt x="1728" y="912"/>
                </a:lnTo>
                <a:lnTo>
                  <a:pt x="1200" y="768"/>
                </a:lnTo>
                <a:lnTo>
                  <a:pt x="1632" y="432"/>
                </a:lnTo>
                <a:lnTo>
                  <a:pt x="1776" y="0"/>
                </a:lnTo>
                <a:close/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8934" name="Line 6"/>
          <p:cNvSpPr>
            <a:spLocks noChangeShapeType="1"/>
          </p:cNvSpPr>
          <p:nvPr/>
        </p:nvSpPr>
        <p:spPr bwMode="auto">
          <a:xfrm flipV="1">
            <a:off x="5638800" y="3657599"/>
            <a:ext cx="0" cy="2299447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0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C00000"/>
              </a:buClr>
              <a:buFont typeface="Courier New" panose="02070309020205020404" pitchFamily="49" charset="0"/>
              <a:buChar char="o"/>
              <a:defRPr kumimoji="0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Ø"/>
              <a:defRPr kumimoji="0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kumimoji="0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7030A0"/>
              </a:buClr>
              <a:buFont typeface="Arial" panose="020B0604020202020204" pitchFamily="34" charset="0"/>
              <a:buChar char="•"/>
              <a:defRPr kumimoji="0"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mtClean="0"/>
              <a:t>Basic idea:</a:t>
            </a:r>
          </a:p>
          <a:p>
            <a:pPr marL="712788" lvl="1" indent="-349250">
              <a:lnSpc>
                <a:spcPct val="150000"/>
              </a:lnSpc>
            </a:pPr>
            <a:r>
              <a:rPr lang="en-GB" altLang="en-US" smtClean="0"/>
              <a:t>Consider each edge of the viewport individually</a:t>
            </a:r>
          </a:p>
          <a:p>
            <a:pPr marL="712788" lvl="1" indent="-349250">
              <a:lnSpc>
                <a:spcPct val="150000"/>
              </a:lnSpc>
            </a:pPr>
            <a:r>
              <a:rPr lang="en-GB" altLang="en-US" smtClean="0"/>
              <a:t>Clip the polygon against the edge equation</a:t>
            </a:r>
          </a:p>
          <a:p>
            <a:pPr marL="712788" lvl="1" indent="-349250">
              <a:lnSpc>
                <a:spcPct val="150000"/>
              </a:lnSpc>
            </a:pPr>
            <a:r>
              <a:rPr lang="en-GB" altLang="en-US" smtClean="0"/>
              <a:t>After doing all planes, the polygon is fully clipped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8956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Sutherland-Hodgman Clipping</a:t>
            </a:r>
          </a:p>
        </p:txBody>
      </p:sp>
      <p:sp>
        <p:nvSpPr>
          <p:cNvPr id="1149956" name="Rectangle 4"/>
          <p:cNvSpPr>
            <a:spLocks noChangeArrowheads="1"/>
          </p:cNvSpPr>
          <p:nvPr/>
        </p:nvSpPr>
        <p:spPr bwMode="auto">
          <a:xfrm>
            <a:off x="3581400" y="4114800"/>
            <a:ext cx="2057400" cy="16764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9957" name="Line 5"/>
          <p:cNvSpPr>
            <a:spLocks noChangeShapeType="1"/>
          </p:cNvSpPr>
          <p:nvPr/>
        </p:nvSpPr>
        <p:spPr bwMode="auto">
          <a:xfrm flipV="1">
            <a:off x="5638800" y="3657600"/>
            <a:ext cx="0" cy="2366682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9958" name="Freeform 6"/>
          <p:cNvSpPr>
            <a:spLocks/>
          </p:cNvSpPr>
          <p:nvPr/>
        </p:nvSpPr>
        <p:spPr bwMode="auto">
          <a:xfrm>
            <a:off x="3200400" y="3835400"/>
            <a:ext cx="2425700" cy="2336800"/>
          </a:xfrm>
          <a:custGeom>
            <a:avLst/>
            <a:gdLst>
              <a:gd name="T0" fmla="*/ 1528 w 1528"/>
              <a:gd name="T1" fmla="*/ 0 h 1472"/>
              <a:gd name="T2" fmla="*/ 0 w 1528"/>
              <a:gd name="T3" fmla="*/ 704 h 1472"/>
              <a:gd name="T4" fmla="*/ 1296 w 1528"/>
              <a:gd name="T5" fmla="*/ 1472 h 1472"/>
              <a:gd name="T6" fmla="*/ 1528 w 1528"/>
              <a:gd name="T7" fmla="*/ 1104 h 1472"/>
              <a:gd name="T8" fmla="*/ 1528 w 1528"/>
              <a:gd name="T9" fmla="*/ 752 h 1472"/>
              <a:gd name="T10" fmla="*/ 1200 w 1528"/>
              <a:gd name="T11" fmla="*/ 656 h 1472"/>
              <a:gd name="T12" fmla="*/ 1528 w 1528"/>
              <a:gd name="T13" fmla="*/ 416 h 1472"/>
              <a:gd name="T14" fmla="*/ 1528 w 1528"/>
              <a:gd name="T15" fmla="*/ 0 h 1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28" h="1472">
                <a:moveTo>
                  <a:pt x="1528" y="0"/>
                </a:moveTo>
                <a:lnTo>
                  <a:pt x="0" y="704"/>
                </a:lnTo>
                <a:lnTo>
                  <a:pt x="1296" y="1472"/>
                </a:lnTo>
                <a:lnTo>
                  <a:pt x="1528" y="1104"/>
                </a:lnTo>
                <a:lnTo>
                  <a:pt x="1528" y="752"/>
                </a:lnTo>
                <a:lnTo>
                  <a:pt x="1200" y="656"/>
                </a:lnTo>
                <a:lnTo>
                  <a:pt x="1528" y="416"/>
                </a:lnTo>
                <a:lnTo>
                  <a:pt x="1528" y="0"/>
                </a:lnTo>
                <a:close/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0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C00000"/>
              </a:buClr>
              <a:buFont typeface="Courier New" panose="02070309020205020404" pitchFamily="49" charset="0"/>
              <a:buChar char="o"/>
              <a:defRPr kumimoji="0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Ø"/>
              <a:defRPr kumimoji="0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kumimoji="0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7030A0"/>
              </a:buClr>
              <a:buFont typeface="Arial" panose="020B0604020202020204" pitchFamily="34" charset="0"/>
              <a:buChar char="•"/>
              <a:defRPr kumimoji="0"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mtClean="0"/>
              <a:t>Basic idea:</a:t>
            </a:r>
          </a:p>
          <a:p>
            <a:pPr marL="712788" lvl="1" indent="-349250">
              <a:lnSpc>
                <a:spcPct val="150000"/>
              </a:lnSpc>
            </a:pPr>
            <a:r>
              <a:rPr lang="en-GB" altLang="en-US" smtClean="0"/>
              <a:t>Consider each edge of the viewport individually</a:t>
            </a:r>
          </a:p>
          <a:p>
            <a:pPr marL="712788" lvl="1" indent="-349250">
              <a:lnSpc>
                <a:spcPct val="150000"/>
              </a:lnSpc>
            </a:pPr>
            <a:r>
              <a:rPr lang="en-GB" altLang="en-US" smtClean="0"/>
              <a:t>Clip the polygon against the edge equation</a:t>
            </a:r>
          </a:p>
          <a:p>
            <a:pPr marL="712788" lvl="1" indent="-349250">
              <a:lnSpc>
                <a:spcPct val="150000"/>
              </a:lnSpc>
            </a:pPr>
            <a:r>
              <a:rPr lang="en-GB" altLang="en-US" smtClean="0"/>
              <a:t>After doing all planes, the polygon is fully clipped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3087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Sutherland-Hodgman Clipping</a:t>
            </a:r>
          </a:p>
        </p:txBody>
      </p:sp>
      <p:sp>
        <p:nvSpPr>
          <p:cNvPr id="1150980" name="Rectangle 4"/>
          <p:cNvSpPr>
            <a:spLocks noChangeArrowheads="1"/>
          </p:cNvSpPr>
          <p:nvPr/>
        </p:nvSpPr>
        <p:spPr bwMode="auto">
          <a:xfrm>
            <a:off x="3581400" y="4114800"/>
            <a:ext cx="2057400" cy="16764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0981" name="Freeform 5"/>
          <p:cNvSpPr>
            <a:spLocks/>
          </p:cNvSpPr>
          <p:nvPr/>
        </p:nvSpPr>
        <p:spPr bwMode="auto">
          <a:xfrm>
            <a:off x="3200400" y="3835400"/>
            <a:ext cx="2425700" cy="2336800"/>
          </a:xfrm>
          <a:custGeom>
            <a:avLst/>
            <a:gdLst>
              <a:gd name="T0" fmla="*/ 1528 w 1528"/>
              <a:gd name="T1" fmla="*/ 0 h 1472"/>
              <a:gd name="T2" fmla="*/ 0 w 1528"/>
              <a:gd name="T3" fmla="*/ 704 h 1472"/>
              <a:gd name="T4" fmla="*/ 1296 w 1528"/>
              <a:gd name="T5" fmla="*/ 1472 h 1472"/>
              <a:gd name="T6" fmla="*/ 1528 w 1528"/>
              <a:gd name="T7" fmla="*/ 1104 h 1472"/>
              <a:gd name="T8" fmla="*/ 1528 w 1528"/>
              <a:gd name="T9" fmla="*/ 752 h 1472"/>
              <a:gd name="T10" fmla="*/ 1200 w 1528"/>
              <a:gd name="T11" fmla="*/ 656 h 1472"/>
              <a:gd name="T12" fmla="*/ 1528 w 1528"/>
              <a:gd name="T13" fmla="*/ 416 h 1472"/>
              <a:gd name="T14" fmla="*/ 1528 w 1528"/>
              <a:gd name="T15" fmla="*/ 0 h 1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28" h="1472">
                <a:moveTo>
                  <a:pt x="1528" y="0"/>
                </a:moveTo>
                <a:lnTo>
                  <a:pt x="0" y="704"/>
                </a:lnTo>
                <a:lnTo>
                  <a:pt x="1296" y="1472"/>
                </a:lnTo>
                <a:lnTo>
                  <a:pt x="1528" y="1104"/>
                </a:lnTo>
                <a:lnTo>
                  <a:pt x="1528" y="752"/>
                </a:lnTo>
                <a:lnTo>
                  <a:pt x="1200" y="656"/>
                </a:lnTo>
                <a:lnTo>
                  <a:pt x="1528" y="416"/>
                </a:lnTo>
                <a:lnTo>
                  <a:pt x="1528" y="0"/>
                </a:lnTo>
                <a:close/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0982" name="Line 6"/>
          <p:cNvSpPr>
            <a:spLocks noChangeShapeType="1"/>
          </p:cNvSpPr>
          <p:nvPr/>
        </p:nvSpPr>
        <p:spPr bwMode="auto">
          <a:xfrm>
            <a:off x="2895600" y="5791200"/>
            <a:ext cx="3505200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0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C00000"/>
              </a:buClr>
              <a:buFont typeface="Courier New" panose="02070309020205020404" pitchFamily="49" charset="0"/>
              <a:buChar char="o"/>
              <a:defRPr kumimoji="0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Ø"/>
              <a:defRPr kumimoji="0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kumimoji="0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7030A0"/>
              </a:buClr>
              <a:buFont typeface="Arial" panose="020B0604020202020204" pitchFamily="34" charset="0"/>
              <a:buChar char="•"/>
              <a:defRPr kumimoji="0"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mtClean="0"/>
              <a:t>Basic idea:</a:t>
            </a:r>
          </a:p>
          <a:p>
            <a:pPr marL="712788" lvl="1" indent="-349250">
              <a:lnSpc>
                <a:spcPct val="150000"/>
              </a:lnSpc>
            </a:pPr>
            <a:r>
              <a:rPr lang="en-GB" altLang="en-US" smtClean="0"/>
              <a:t>Consider each edge of the viewport individually</a:t>
            </a:r>
          </a:p>
          <a:p>
            <a:pPr marL="712788" lvl="1" indent="-349250">
              <a:lnSpc>
                <a:spcPct val="150000"/>
              </a:lnSpc>
            </a:pPr>
            <a:r>
              <a:rPr lang="en-GB" altLang="en-US" smtClean="0"/>
              <a:t>Clip the polygon against the edge equation</a:t>
            </a:r>
          </a:p>
          <a:p>
            <a:pPr marL="712788" lvl="1" indent="-349250">
              <a:lnSpc>
                <a:spcPct val="150000"/>
              </a:lnSpc>
            </a:pPr>
            <a:r>
              <a:rPr lang="en-GB" altLang="en-US" smtClean="0"/>
              <a:t>After doing all planes, the polygon is fully clipped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2166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Sutherland-Hodgman Clipping</a:t>
            </a:r>
          </a:p>
        </p:txBody>
      </p:sp>
      <p:sp>
        <p:nvSpPr>
          <p:cNvPr id="1152004" name="Rectangle 4"/>
          <p:cNvSpPr>
            <a:spLocks noChangeArrowheads="1"/>
          </p:cNvSpPr>
          <p:nvPr/>
        </p:nvSpPr>
        <p:spPr bwMode="auto">
          <a:xfrm>
            <a:off x="3581400" y="4114800"/>
            <a:ext cx="2057400" cy="16764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2005" name="Line 5"/>
          <p:cNvSpPr>
            <a:spLocks noChangeShapeType="1"/>
          </p:cNvSpPr>
          <p:nvPr/>
        </p:nvSpPr>
        <p:spPr bwMode="auto">
          <a:xfrm>
            <a:off x="2895600" y="5791200"/>
            <a:ext cx="3505200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2006" name="Freeform 6"/>
          <p:cNvSpPr>
            <a:spLocks/>
          </p:cNvSpPr>
          <p:nvPr/>
        </p:nvSpPr>
        <p:spPr bwMode="auto">
          <a:xfrm>
            <a:off x="3200400" y="3835400"/>
            <a:ext cx="2425700" cy="1955800"/>
          </a:xfrm>
          <a:custGeom>
            <a:avLst/>
            <a:gdLst>
              <a:gd name="T0" fmla="*/ 1528 w 1528"/>
              <a:gd name="T1" fmla="*/ 0 h 1232"/>
              <a:gd name="T2" fmla="*/ 0 w 1528"/>
              <a:gd name="T3" fmla="*/ 704 h 1232"/>
              <a:gd name="T4" fmla="*/ 888 w 1528"/>
              <a:gd name="T5" fmla="*/ 1232 h 1232"/>
              <a:gd name="T6" fmla="*/ 1456 w 1528"/>
              <a:gd name="T7" fmla="*/ 1232 h 1232"/>
              <a:gd name="T8" fmla="*/ 1528 w 1528"/>
              <a:gd name="T9" fmla="*/ 1104 h 1232"/>
              <a:gd name="T10" fmla="*/ 1528 w 1528"/>
              <a:gd name="T11" fmla="*/ 752 h 1232"/>
              <a:gd name="T12" fmla="*/ 1200 w 1528"/>
              <a:gd name="T13" fmla="*/ 656 h 1232"/>
              <a:gd name="T14" fmla="*/ 1528 w 1528"/>
              <a:gd name="T15" fmla="*/ 416 h 1232"/>
              <a:gd name="T16" fmla="*/ 1528 w 1528"/>
              <a:gd name="T17" fmla="*/ 0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28" h="1232">
                <a:moveTo>
                  <a:pt x="1528" y="0"/>
                </a:moveTo>
                <a:lnTo>
                  <a:pt x="0" y="704"/>
                </a:lnTo>
                <a:lnTo>
                  <a:pt x="888" y="1232"/>
                </a:lnTo>
                <a:lnTo>
                  <a:pt x="1456" y="1232"/>
                </a:lnTo>
                <a:lnTo>
                  <a:pt x="1528" y="1104"/>
                </a:lnTo>
                <a:lnTo>
                  <a:pt x="1528" y="752"/>
                </a:lnTo>
                <a:lnTo>
                  <a:pt x="1200" y="656"/>
                </a:lnTo>
                <a:lnTo>
                  <a:pt x="1528" y="416"/>
                </a:lnTo>
                <a:lnTo>
                  <a:pt x="1528" y="0"/>
                </a:lnTo>
                <a:close/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0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C00000"/>
              </a:buClr>
              <a:buFont typeface="Courier New" panose="02070309020205020404" pitchFamily="49" charset="0"/>
              <a:buChar char="o"/>
              <a:defRPr kumimoji="0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Ø"/>
              <a:defRPr kumimoji="0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kumimoji="0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7030A0"/>
              </a:buClr>
              <a:buFont typeface="Arial" panose="020B0604020202020204" pitchFamily="34" charset="0"/>
              <a:buChar char="•"/>
              <a:defRPr kumimoji="0"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mtClean="0"/>
              <a:t>Basic idea:</a:t>
            </a:r>
          </a:p>
          <a:p>
            <a:pPr marL="712788" lvl="1" indent="-349250">
              <a:lnSpc>
                <a:spcPct val="150000"/>
              </a:lnSpc>
            </a:pPr>
            <a:r>
              <a:rPr lang="en-GB" altLang="en-US" smtClean="0"/>
              <a:t>Consider each edge of the viewport individually</a:t>
            </a:r>
          </a:p>
          <a:p>
            <a:pPr marL="712788" lvl="1" indent="-349250">
              <a:lnSpc>
                <a:spcPct val="150000"/>
              </a:lnSpc>
            </a:pPr>
            <a:r>
              <a:rPr lang="en-GB" altLang="en-US" smtClean="0"/>
              <a:t>Clip the polygon against the edge equation</a:t>
            </a:r>
          </a:p>
          <a:p>
            <a:pPr marL="712788" lvl="1" indent="-349250">
              <a:lnSpc>
                <a:spcPct val="150000"/>
              </a:lnSpc>
            </a:pPr>
            <a:r>
              <a:rPr lang="en-GB" altLang="en-US" smtClean="0"/>
              <a:t>After doing all planes, the polygon is fully clipped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3080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Sutherland-Hodgman Clipping</a:t>
            </a:r>
          </a:p>
        </p:txBody>
      </p:sp>
      <p:sp>
        <p:nvSpPr>
          <p:cNvPr id="1153028" name="Rectangle 4"/>
          <p:cNvSpPr>
            <a:spLocks noChangeArrowheads="1"/>
          </p:cNvSpPr>
          <p:nvPr/>
        </p:nvSpPr>
        <p:spPr bwMode="auto">
          <a:xfrm>
            <a:off x="3581400" y="4114800"/>
            <a:ext cx="2057400" cy="16764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3029" name="Freeform 5"/>
          <p:cNvSpPr>
            <a:spLocks/>
          </p:cNvSpPr>
          <p:nvPr/>
        </p:nvSpPr>
        <p:spPr bwMode="auto">
          <a:xfrm>
            <a:off x="3200400" y="3835400"/>
            <a:ext cx="2425700" cy="1955800"/>
          </a:xfrm>
          <a:custGeom>
            <a:avLst/>
            <a:gdLst>
              <a:gd name="T0" fmla="*/ 1528 w 1528"/>
              <a:gd name="T1" fmla="*/ 0 h 1232"/>
              <a:gd name="T2" fmla="*/ 0 w 1528"/>
              <a:gd name="T3" fmla="*/ 704 h 1232"/>
              <a:gd name="T4" fmla="*/ 888 w 1528"/>
              <a:gd name="T5" fmla="*/ 1232 h 1232"/>
              <a:gd name="T6" fmla="*/ 1456 w 1528"/>
              <a:gd name="T7" fmla="*/ 1232 h 1232"/>
              <a:gd name="T8" fmla="*/ 1528 w 1528"/>
              <a:gd name="T9" fmla="*/ 1104 h 1232"/>
              <a:gd name="T10" fmla="*/ 1528 w 1528"/>
              <a:gd name="T11" fmla="*/ 752 h 1232"/>
              <a:gd name="T12" fmla="*/ 1200 w 1528"/>
              <a:gd name="T13" fmla="*/ 656 h 1232"/>
              <a:gd name="T14" fmla="*/ 1528 w 1528"/>
              <a:gd name="T15" fmla="*/ 416 h 1232"/>
              <a:gd name="T16" fmla="*/ 1528 w 1528"/>
              <a:gd name="T17" fmla="*/ 0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28" h="1232">
                <a:moveTo>
                  <a:pt x="1528" y="0"/>
                </a:moveTo>
                <a:lnTo>
                  <a:pt x="0" y="704"/>
                </a:lnTo>
                <a:lnTo>
                  <a:pt x="888" y="1232"/>
                </a:lnTo>
                <a:lnTo>
                  <a:pt x="1456" y="1232"/>
                </a:lnTo>
                <a:lnTo>
                  <a:pt x="1528" y="1104"/>
                </a:lnTo>
                <a:lnTo>
                  <a:pt x="1528" y="752"/>
                </a:lnTo>
                <a:lnTo>
                  <a:pt x="1200" y="656"/>
                </a:lnTo>
                <a:lnTo>
                  <a:pt x="1528" y="416"/>
                </a:lnTo>
                <a:lnTo>
                  <a:pt x="1528" y="0"/>
                </a:lnTo>
                <a:close/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3030" name="Line 6"/>
          <p:cNvSpPr>
            <a:spLocks noChangeShapeType="1"/>
          </p:cNvSpPr>
          <p:nvPr/>
        </p:nvSpPr>
        <p:spPr bwMode="auto">
          <a:xfrm flipV="1">
            <a:off x="3581400" y="3835400"/>
            <a:ext cx="0" cy="2202329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0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C00000"/>
              </a:buClr>
              <a:buFont typeface="Courier New" panose="02070309020205020404" pitchFamily="49" charset="0"/>
              <a:buChar char="o"/>
              <a:defRPr kumimoji="0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Ø"/>
              <a:defRPr kumimoji="0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kumimoji="0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7030A0"/>
              </a:buClr>
              <a:buFont typeface="Arial" panose="020B0604020202020204" pitchFamily="34" charset="0"/>
              <a:buChar char="•"/>
              <a:defRPr kumimoji="0"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mtClean="0"/>
              <a:t>Basic idea:</a:t>
            </a:r>
          </a:p>
          <a:p>
            <a:pPr marL="712788" lvl="1" indent="-349250">
              <a:lnSpc>
                <a:spcPct val="150000"/>
              </a:lnSpc>
            </a:pPr>
            <a:r>
              <a:rPr lang="en-GB" altLang="en-US" smtClean="0"/>
              <a:t>Consider each edge of the viewport individually</a:t>
            </a:r>
          </a:p>
          <a:p>
            <a:pPr marL="712788" lvl="1" indent="-349250">
              <a:lnSpc>
                <a:spcPct val="150000"/>
              </a:lnSpc>
            </a:pPr>
            <a:r>
              <a:rPr lang="en-GB" altLang="en-US" smtClean="0"/>
              <a:t>Clip the polygon against the edge equation</a:t>
            </a:r>
          </a:p>
          <a:p>
            <a:pPr marL="712788" lvl="1" indent="-349250">
              <a:lnSpc>
                <a:spcPct val="150000"/>
              </a:lnSpc>
            </a:pPr>
            <a:r>
              <a:rPr lang="en-GB" altLang="en-US" smtClean="0"/>
              <a:t>After doing all planes, the polygon is fully clipped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3048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Sutherland-Hodgman Clipping</a:t>
            </a:r>
          </a:p>
        </p:txBody>
      </p:sp>
      <p:sp>
        <p:nvSpPr>
          <p:cNvPr id="1154052" name="Rectangle 4"/>
          <p:cNvSpPr>
            <a:spLocks noChangeArrowheads="1"/>
          </p:cNvSpPr>
          <p:nvPr/>
        </p:nvSpPr>
        <p:spPr bwMode="auto">
          <a:xfrm>
            <a:off x="3581400" y="4114800"/>
            <a:ext cx="2057400" cy="16764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4053" name="Line 5"/>
          <p:cNvSpPr>
            <a:spLocks noChangeShapeType="1"/>
          </p:cNvSpPr>
          <p:nvPr/>
        </p:nvSpPr>
        <p:spPr bwMode="auto">
          <a:xfrm flipV="1">
            <a:off x="3581400" y="3835400"/>
            <a:ext cx="0" cy="2188882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4054" name="Freeform 6"/>
          <p:cNvSpPr>
            <a:spLocks/>
          </p:cNvSpPr>
          <p:nvPr/>
        </p:nvSpPr>
        <p:spPr bwMode="auto">
          <a:xfrm>
            <a:off x="3581400" y="3835400"/>
            <a:ext cx="2044700" cy="1955800"/>
          </a:xfrm>
          <a:custGeom>
            <a:avLst/>
            <a:gdLst>
              <a:gd name="T0" fmla="*/ 1288 w 1288"/>
              <a:gd name="T1" fmla="*/ 0 h 1232"/>
              <a:gd name="T2" fmla="*/ 0 w 1288"/>
              <a:gd name="T3" fmla="*/ 600 h 1232"/>
              <a:gd name="T4" fmla="*/ 0 w 1288"/>
              <a:gd name="T5" fmla="*/ 848 h 1232"/>
              <a:gd name="T6" fmla="*/ 648 w 1288"/>
              <a:gd name="T7" fmla="*/ 1232 h 1232"/>
              <a:gd name="T8" fmla="*/ 1216 w 1288"/>
              <a:gd name="T9" fmla="*/ 1232 h 1232"/>
              <a:gd name="T10" fmla="*/ 1288 w 1288"/>
              <a:gd name="T11" fmla="*/ 1104 h 1232"/>
              <a:gd name="T12" fmla="*/ 1288 w 1288"/>
              <a:gd name="T13" fmla="*/ 752 h 1232"/>
              <a:gd name="T14" fmla="*/ 960 w 1288"/>
              <a:gd name="T15" fmla="*/ 656 h 1232"/>
              <a:gd name="T16" fmla="*/ 1288 w 1288"/>
              <a:gd name="T17" fmla="*/ 416 h 1232"/>
              <a:gd name="T18" fmla="*/ 1288 w 1288"/>
              <a:gd name="T19" fmla="*/ 0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88" h="1232">
                <a:moveTo>
                  <a:pt x="1288" y="0"/>
                </a:moveTo>
                <a:lnTo>
                  <a:pt x="0" y="600"/>
                </a:lnTo>
                <a:lnTo>
                  <a:pt x="0" y="848"/>
                </a:lnTo>
                <a:lnTo>
                  <a:pt x="648" y="1232"/>
                </a:lnTo>
                <a:lnTo>
                  <a:pt x="1216" y="1232"/>
                </a:lnTo>
                <a:lnTo>
                  <a:pt x="1288" y="1104"/>
                </a:lnTo>
                <a:lnTo>
                  <a:pt x="1288" y="752"/>
                </a:lnTo>
                <a:lnTo>
                  <a:pt x="960" y="656"/>
                </a:lnTo>
                <a:lnTo>
                  <a:pt x="1288" y="416"/>
                </a:lnTo>
                <a:lnTo>
                  <a:pt x="1288" y="0"/>
                </a:lnTo>
                <a:close/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0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C00000"/>
              </a:buClr>
              <a:buFont typeface="Courier New" panose="02070309020205020404" pitchFamily="49" charset="0"/>
              <a:buChar char="o"/>
              <a:defRPr kumimoji="0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Ø"/>
              <a:defRPr kumimoji="0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kumimoji="0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7030A0"/>
              </a:buClr>
              <a:buFont typeface="Arial" panose="020B0604020202020204" pitchFamily="34" charset="0"/>
              <a:buChar char="•"/>
              <a:defRPr kumimoji="0"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mtClean="0"/>
              <a:t>Basic idea:</a:t>
            </a:r>
          </a:p>
          <a:p>
            <a:pPr marL="712788" lvl="1" indent="-349250">
              <a:lnSpc>
                <a:spcPct val="150000"/>
              </a:lnSpc>
            </a:pPr>
            <a:r>
              <a:rPr lang="en-GB" altLang="en-US" smtClean="0"/>
              <a:t>Consider each edge of the viewport individually</a:t>
            </a:r>
          </a:p>
          <a:p>
            <a:pPr marL="712788" lvl="1" indent="-349250">
              <a:lnSpc>
                <a:spcPct val="150000"/>
              </a:lnSpc>
            </a:pPr>
            <a:r>
              <a:rPr lang="en-GB" altLang="en-US" smtClean="0"/>
              <a:t>Clip the polygon against the edge equation</a:t>
            </a:r>
          </a:p>
          <a:p>
            <a:pPr marL="712788" lvl="1" indent="-349250">
              <a:lnSpc>
                <a:spcPct val="150000"/>
              </a:lnSpc>
            </a:pPr>
            <a:r>
              <a:rPr lang="en-GB" altLang="en-US" smtClean="0"/>
              <a:t>After doing all planes, the polygon is fully clipped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4314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After completing this lecture the students will be able to</a:t>
            </a:r>
          </a:p>
          <a:p>
            <a:endParaRPr lang="en-US" dirty="0"/>
          </a:p>
          <a:p>
            <a:pPr lvl="1"/>
            <a:r>
              <a:rPr lang="en-US" dirty="0" smtClean="0"/>
              <a:t> Explain and solve numerical problems of 2D Clipping of</a:t>
            </a:r>
          </a:p>
          <a:p>
            <a:pPr lvl="2">
              <a:lnSpc>
                <a:spcPct val="200000"/>
              </a:lnSpc>
            </a:pPr>
            <a:r>
              <a:rPr lang="en-US" dirty="0"/>
              <a:t> </a:t>
            </a:r>
            <a:r>
              <a:rPr lang="en-US" dirty="0" smtClean="0"/>
              <a:t>Point</a:t>
            </a:r>
          </a:p>
          <a:p>
            <a:pPr lvl="2">
              <a:lnSpc>
                <a:spcPct val="200000"/>
              </a:lnSpc>
            </a:pPr>
            <a:r>
              <a:rPr lang="en-US" dirty="0"/>
              <a:t> </a:t>
            </a:r>
            <a:r>
              <a:rPr lang="en-US" dirty="0" smtClean="0"/>
              <a:t>Line</a:t>
            </a:r>
          </a:p>
          <a:p>
            <a:pPr lvl="2">
              <a:lnSpc>
                <a:spcPct val="200000"/>
              </a:lnSpc>
            </a:pPr>
            <a:r>
              <a:rPr lang="en-US" dirty="0"/>
              <a:t> </a:t>
            </a:r>
            <a:r>
              <a:rPr lang="en-US" dirty="0" smtClean="0"/>
              <a:t>Polygon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6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Sutherland-Hodgman Clipping</a:t>
            </a:r>
          </a:p>
        </p:txBody>
      </p:sp>
      <p:sp>
        <p:nvSpPr>
          <p:cNvPr id="1155076" name="Rectangle 4"/>
          <p:cNvSpPr>
            <a:spLocks noChangeArrowheads="1"/>
          </p:cNvSpPr>
          <p:nvPr/>
        </p:nvSpPr>
        <p:spPr bwMode="auto">
          <a:xfrm>
            <a:off x="3581400" y="4114800"/>
            <a:ext cx="2057400" cy="16764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5077" name="Freeform 5"/>
          <p:cNvSpPr>
            <a:spLocks/>
          </p:cNvSpPr>
          <p:nvPr/>
        </p:nvSpPr>
        <p:spPr bwMode="auto">
          <a:xfrm>
            <a:off x="3581400" y="3835400"/>
            <a:ext cx="2044700" cy="1955800"/>
          </a:xfrm>
          <a:custGeom>
            <a:avLst/>
            <a:gdLst>
              <a:gd name="T0" fmla="*/ 1288 w 1288"/>
              <a:gd name="T1" fmla="*/ 0 h 1232"/>
              <a:gd name="T2" fmla="*/ 0 w 1288"/>
              <a:gd name="T3" fmla="*/ 600 h 1232"/>
              <a:gd name="T4" fmla="*/ 0 w 1288"/>
              <a:gd name="T5" fmla="*/ 848 h 1232"/>
              <a:gd name="T6" fmla="*/ 648 w 1288"/>
              <a:gd name="T7" fmla="*/ 1232 h 1232"/>
              <a:gd name="T8" fmla="*/ 1216 w 1288"/>
              <a:gd name="T9" fmla="*/ 1232 h 1232"/>
              <a:gd name="T10" fmla="*/ 1288 w 1288"/>
              <a:gd name="T11" fmla="*/ 1104 h 1232"/>
              <a:gd name="T12" fmla="*/ 1288 w 1288"/>
              <a:gd name="T13" fmla="*/ 752 h 1232"/>
              <a:gd name="T14" fmla="*/ 960 w 1288"/>
              <a:gd name="T15" fmla="*/ 656 h 1232"/>
              <a:gd name="T16" fmla="*/ 1288 w 1288"/>
              <a:gd name="T17" fmla="*/ 416 h 1232"/>
              <a:gd name="T18" fmla="*/ 1288 w 1288"/>
              <a:gd name="T19" fmla="*/ 0 h 1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88" h="1232">
                <a:moveTo>
                  <a:pt x="1288" y="0"/>
                </a:moveTo>
                <a:lnTo>
                  <a:pt x="0" y="600"/>
                </a:lnTo>
                <a:lnTo>
                  <a:pt x="0" y="848"/>
                </a:lnTo>
                <a:lnTo>
                  <a:pt x="648" y="1232"/>
                </a:lnTo>
                <a:lnTo>
                  <a:pt x="1216" y="1232"/>
                </a:lnTo>
                <a:lnTo>
                  <a:pt x="1288" y="1104"/>
                </a:lnTo>
                <a:lnTo>
                  <a:pt x="1288" y="752"/>
                </a:lnTo>
                <a:lnTo>
                  <a:pt x="960" y="656"/>
                </a:lnTo>
                <a:lnTo>
                  <a:pt x="1288" y="416"/>
                </a:lnTo>
                <a:lnTo>
                  <a:pt x="1288" y="0"/>
                </a:lnTo>
                <a:close/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5078" name="Line 6"/>
          <p:cNvSpPr>
            <a:spLocks noChangeShapeType="1"/>
          </p:cNvSpPr>
          <p:nvPr/>
        </p:nvSpPr>
        <p:spPr bwMode="auto">
          <a:xfrm>
            <a:off x="2895600" y="4114800"/>
            <a:ext cx="3505200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0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C00000"/>
              </a:buClr>
              <a:buFont typeface="Courier New" panose="02070309020205020404" pitchFamily="49" charset="0"/>
              <a:buChar char="o"/>
              <a:defRPr kumimoji="0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Ø"/>
              <a:defRPr kumimoji="0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kumimoji="0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7030A0"/>
              </a:buClr>
              <a:buFont typeface="Arial" panose="020B0604020202020204" pitchFamily="34" charset="0"/>
              <a:buChar char="•"/>
              <a:defRPr kumimoji="0"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mtClean="0"/>
              <a:t>Basic idea:</a:t>
            </a:r>
          </a:p>
          <a:p>
            <a:pPr marL="712788" lvl="1" indent="-349250">
              <a:lnSpc>
                <a:spcPct val="150000"/>
              </a:lnSpc>
            </a:pPr>
            <a:r>
              <a:rPr lang="en-GB" altLang="en-US" smtClean="0"/>
              <a:t>Consider each edge of the viewport individually</a:t>
            </a:r>
          </a:p>
          <a:p>
            <a:pPr marL="712788" lvl="1" indent="-349250">
              <a:lnSpc>
                <a:spcPct val="150000"/>
              </a:lnSpc>
            </a:pPr>
            <a:r>
              <a:rPr lang="en-GB" altLang="en-US" smtClean="0"/>
              <a:t>Clip the polygon against the edge equation</a:t>
            </a:r>
          </a:p>
          <a:p>
            <a:pPr marL="712788" lvl="1" indent="-349250">
              <a:lnSpc>
                <a:spcPct val="150000"/>
              </a:lnSpc>
            </a:pPr>
            <a:r>
              <a:rPr lang="en-GB" altLang="en-US" smtClean="0"/>
              <a:t>After doing all planes, the polygon is fully clipped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8013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Sutherland-Hodgman Clipping</a:t>
            </a:r>
          </a:p>
        </p:txBody>
      </p:sp>
      <p:sp>
        <p:nvSpPr>
          <p:cNvPr id="1156100" name="Rectangle 4"/>
          <p:cNvSpPr>
            <a:spLocks noChangeArrowheads="1"/>
          </p:cNvSpPr>
          <p:nvPr/>
        </p:nvSpPr>
        <p:spPr bwMode="auto">
          <a:xfrm>
            <a:off x="3581400" y="4114800"/>
            <a:ext cx="2057400" cy="16764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6101" name="Line 5"/>
          <p:cNvSpPr>
            <a:spLocks noChangeShapeType="1"/>
          </p:cNvSpPr>
          <p:nvPr/>
        </p:nvSpPr>
        <p:spPr bwMode="auto">
          <a:xfrm>
            <a:off x="2895600" y="4114800"/>
            <a:ext cx="3505200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6102" name="Freeform 6"/>
          <p:cNvSpPr>
            <a:spLocks/>
          </p:cNvSpPr>
          <p:nvPr/>
        </p:nvSpPr>
        <p:spPr bwMode="auto">
          <a:xfrm>
            <a:off x="3581400" y="4102100"/>
            <a:ext cx="2057400" cy="1689100"/>
          </a:xfrm>
          <a:custGeom>
            <a:avLst/>
            <a:gdLst>
              <a:gd name="T0" fmla="*/ 920 w 1296"/>
              <a:gd name="T1" fmla="*/ 8 h 1064"/>
              <a:gd name="T2" fmla="*/ 0 w 1296"/>
              <a:gd name="T3" fmla="*/ 432 h 1064"/>
              <a:gd name="T4" fmla="*/ 0 w 1296"/>
              <a:gd name="T5" fmla="*/ 680 h 1064"/>
              <a:gd name="T6" fmla="*/ 648 w 1296"/>
              <a:gd name="T7" fmla="*/ 1064 h 1064"/>
              <a:gd name="T8" fmla="*/ 1216 w 1296"/>
              <a:gd name="T9" fmla="*/ 1064 h 1064"/>
              <a:gd name="T10" fmla="*/ 1288 w 1296"/>
              <a:gd name="T11" fmla="*/ 936 h 1064"/>
              <a:gd name="T12" fmla="*/ 1288 w 1296"/>
              <a:gd name="T13" fmla="*/ 584 h 1064"/>
              <a:gd name="T14" fmla="*/ 960 w 1296"/>
              <a:gd name="T15" fmla="*/ 488 h 1064"/>
              <a:gd name="T16" fmla="*/ 1296 w 1296"/>
              <a:gd name="T17" fmla="*/ 272 h 1064"/>
              <a:gd name="T18" fmla="*/ 1296 w 1296"/>
              <a:gd name="T19" fmla="*/ 0 h 1064"/>
              <a:gd name="T20" fmla="*/ 920 w 1296"/>
              <a:gd name="T21" fmla="*/ 8 h 1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6" h="1064">
                <a:moveTo>
                  <a:pt x="920" y="8"/>
                </a:moveTo>
                <a:lnTo>
                  <a:pt x="0" y="432"/>
                </a:lnTo>
                <a:lnTo>
                  <a:pt x="0" y="680"/>
                </a:lnTo>
                <a:lnTo>
                  <a:pt x="648" y="1064"/>
                </a:lnTo>
                <a:lnTo>
                  <a:pt x="1216" y="1064"/>
                </a:lnTo>
                <a:lnTo>
                  <a:pt x="1288" y="936"/>
                </a:lnTo>
                <a:lnTo>
                  <a:pt x="1288" y="584"/>
                </a:lnTo>
                <a:lnTo>
                  <a:pt x="960" y="488"/>
                </a:lnTo>
                <a:lnTo>
                  <a:pt x="1296" y="272"/>
                </a:lnTo>
                <a:lnTo>
                  <a:pt x="1296" y="0"/>
                </a:lnTo>
                <a:lnTo>
                  <a:pt x="920" y="8"/>
                </a:lnTo>
                <a:close/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0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C00000"/>
              </a:buClr>
              <a:buFont typeface="Courier New" panose="02070309020205020404" pitchFamily="49" charset="0"/>
              <a:buChar char="o"/>
              <a:defRPr kumimoji="0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Ø"/>
              <a:defRPr kumimoji="0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kumimoji="0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7030A0"/>
              </a:buClr>
              <a:buFont typeface="Arial" panose="020B0604020202020204" pitchFamily="34" charset="0"/>
              <a:buChar char="•"/>
              <a:defRPr kumimoji="0"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mtClean="0"/>
              <a:t>Basic idea:</a:t>
            </a:r>
          </a:p>
          <a:p>
            <a:pPr marL="712788" lvl="1" indent="-349250">
              <a:lnSpc>
                <a:spcPct val="150000"/>
              </a:lnSpc>
            </a:pPr>
            <a:r>
              <a:rPr lang="en-GB" altLang="en-US" smtClean="0"/>
              <a:t>Consider each edge of the viewport individually</a:t>
            </a:r>
          </a:p>
          <a:p>
            <a:pPr marL="712788" lvl="1" indent="-349250">
              <a:lnSpc>
                <a:spcPct val="150000"/>
              </a:lnSpc>
            </a:pPr>
            <a:r>
              <a:rPr lang="en-GB" altLang="en-US" smtClean="0"/>
              <a:t>Clip the polygon against the edge equation</a:t>
            </a:r>
          </a:p>
          <a:p>
            <a:pPr marL="712788" lvl="1" indent="-349250">
              <a:lnSpc>
                <a:spcPct val="150000"/>
              </a:lnSpc>
            </a:pPr>
            <a:r>
              <a:rPr lang="en-GB" altLang="en-US" smtClean="0"/>
              <a:t>After doing all planes, the polygon is fully clipped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9362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Sutherland-Hodgman Clipping</a:t>
            </a:r>
          </a:p>
        </p:txBody>
      </p:sp>
      <p:sp>
        <p:nvSpPr>
          <p:cNvPr id="1157124" name="Rectangle 4"/>
          <p:cNvSpPr>
            <a:spLocks noChangeArrowheads="1"/>
          </p:cNvSpPr>
          <p:nvPr/>
        </p:nvSpPr>
        <p:spPr bwMode="auto">
          <a:xfrm>
            <a:off x="3581400" y="4114800"/>
            <a:ext cx="2057400" cy="16764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7125" name="Freeform 5"/>
          <p:cNvSpPr>
            <a:spLocks/>
          </p:cNvSpPr>
          <p:nvPr/>
        </p:nvSpPr>
        <p:spPr bwMode="auto">
          <a:xfrm>
            <a:off x="3581400" y="4102100"/>
            <a:ext cx="2057400" cy="1689100"/>
          </a:xfrm>
          <a:custGeom>
            <a:avLst/>
            <a:gdLst>
              <a:gd name="T0" fmla="*/ 920 w 1296"/>
              <a:gd name="T1" fmla="*/ 8 h 1064"/>
              <a:gd name="T2" fmla="*/ 0 w 1296"/>
              <a:gd name="T3" fmla="*/ 432 h 1064"/>
              <a:gd name="T4" fmla="*/ 0 w 1296"/>
              <a:gd name="T5" fmla="*/ 680 h 1064"/>
              <a:gd name="T6" fmla="*/ 648 w 1296"/>
              <a:gd name="T7" fmla="*/ 1064 h 1064"/>
              <a:gd name="T8" fmla="*/ 1216 w 1296"/>
              <a:gd name="T9" fmla="*/ 1064 h 1064"/>
              <a:gd name="T10" fmla="*/ 1288 w 1296"/>
              <a:gd name="T11" fmla="*/ 936 h 1064"/>
              <a:gd name="T12" fmla="*/ 1288 w 1296"/>
              <a:gd name="T13" fmla="*/ 584 h 1064"/>
              <a:gd name="T14" fmla="*/ 960 w 1296"/>
              <a:gd name="T15" fmla="*/ 488 h 1064"/>
              <a:gd name="T16" fmla="*/ 1296 w 1296"/>
              <a:gd name="T17" fmla="*/ 272 h 1064"/>
              <a:gd name="T18" fmla="*/ 1296 w 1296"/>
              <a:gd name="T19" fmla="*/ 0 h 1064"/>
              <a:gd name="T20" fmla="*/ 920 w 1296"/>
              <a:gd name="T21" fmla="*/ 8 h 1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6" h="1064">
                <a:moveTo>
                  <a:pt x="920" y="8"/>
                </a:moveTo>
                <a:lnTo>
                  <a:pt x="0" y="432"/>
                </a:lnTo>
                <a:lnTo>
                  <a:pt x="0" y="680"/>
                </a:lnTo>
                <a:lnTo>
                  <a:pt x="648" y="1064"/>
                </a:lnTo>
                <a:lnTo>
                  <a:pt x="1216" y="1064"/>
                </a:lnTo>
                <a:lnTo>
                  <a:pt x="1288" y="936"/>
                </a:lnTo>
                <a:lnTo>
                  <a:pt x="1288" y="584"/>
                </a:lnTo>
                <a:lnTo>
                  <a:pt x="960" y="488"/>
                </a:lnTo>
                <a:lnTo>
                  <a:pt x="1296" y="272"/>
                </a:lnTo>
                <a:lnTo>
                  <a:pt x="1296" y="0"/>
                </a:lnTo>
                <a:lnTo>
                  <a:pt x="920" y="8"/>
                </a:lnTo>
                <a:close/>
              </a:path>
            </a:pathLst>
          </a:custGeom>
          <a:noFill/>
          <a:ln w="5715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0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C00000"/>
              </a:buClr>
              <a:buFont typeface="Courier New" panose="02070309020205020404" pitchFamily="49" charset="0"/>
              <a:buChar char="o"/>
              <a:defRPr kumimoji="0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Ø"/>
              <a:defRPr kumimoji="0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kumimoji="0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7030A0"/>
              </a:buClr>
              <a:buFont typeface="Arial" panose="020B0604020202020204" pitchFamily="34" charset="0"/>
              <a:buChar char="•"/>
              <a:defRPr kumimoji="0"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mtClean="0"/>
              <a:t>Basic idea:</a:t>
            </a:r>
          </a:p>
          <a:p>
            <a:pPr marL="712788" lvl="1" indent="-349250">
              <a:lnSpc>
                <a:spcPct val="150000"/>
              </a:lnSpc>
            </a:pPr>
            <a:r>
              <a:rPr lang="en-GB" altLang="en-US" smtClean="0"/>
              <a:t>Consider each edge of the viewport individually</a:t>
            </a:r>
          </a:p>
          <a:p>
            <a:pPr marL="712788" lvl="1" indent="-349250">
              <a:lnSpc>
                <a:spcPct val="150000"/>
              </a:lnSpc>
            </a:pPr>
            <a:r>
              <a:rPr lang="en-GB" altLang="en-US" smtClean="0"/>
              <a:t>Clip the polygon against the edge equation</a:t>
            </a:r>
          </a:p>
          <a:p>
            <a:pPr marL="712788" lvl="1" indent="-349250">
              <a:lnSpc>
                <a:spcPct val="150000"/>
              </a:lnSpc>
            </a:pPr>
            <a:r>
              <a:rPr lang="en-GB" altLang="en-US" smtClean="0"/>
              <a:t>After doing all planes, the polygon is fully clipped</a:t>
            </a:r>
            <a:endParaRPr lang="en-GB" altLang="en-US"/>
          </a:p>
        </p:txBody>
      </p:sp>
      <p:sp>
        <p:nvSpPr>
          <p:cNvPr id="3" name="Rectangle 2"/>
          <p:cNvSpPr/>
          <p:nvPr/>
        </p:nvSpPr>
        <p:spPr>
          <a:xfrm>
            <a:off x="219075" y="4114800"/>
            <a:ext cx="31830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b="1" i="1" dirty="0">
                <a:solidFill>
                  <a:srgbClr val="0000FF"/>
                </a:solidFill>
              </a:rPr>
              <a:t>Will this work for non-rectangular clip regions</a:t>
            </a:r>
            <a:r>
              <a:rPr lang="en-US" altLang="en-US" sz="2000" b="1" i="1" dirty="0" smtClean="0">
                <a:solidFill>
                  <a:srgbClr val="0000FF"/>
                </a:solidFill>
              </a:rPr>
              <a:t>?</a:t>
            </a:r>
            <a:endParaRPr lang="en-US" altLang="en-US" sz="2000" b="1" i="1" dirty="0">
              <a:solidFill>
                <a:srgbClr val="0000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56944" y="4114800"/>
            <a:ext cx="26644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b="1" i="1" dirty="0">
                <a:solidFill>
                  <a:srgbClr val="FF6600"/>
                </a:solidFill>
              </a:rPr>
              <a:t>What would 3-D clipping involve?</a:t>
            </a:r>
          </a:p>
        </p:txBody>
      </p:sp>
    </p:spTree>
    <p:extLst>
      <p:ext uri="{BB962C8B-B14F-4D97-AF65-F5344CB8AC3E}">
        <p14:creationId xmlns:p14="http://schemas.microsoft.com/office/powerpoint/2010/main" val="370050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Sutherland-Hodgman Clipping</a:t>
            </a:r>
          </a:p>
        </p:txBody>
      </p:sp>
      <p:sp>
        <p:nvSpPr>
          <p:cNvPr id="1158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177213" cy="5257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Input/output for algorithm:</a:t>
            </a:r>
          </a:p>
          <a:p>
            <a:pPr marL="712788" lvl="1" indent="-349250">
              <a:lnSpc>
                <a:spcPct val="150000"/>
              </a:lnSpc>
            </a:pPr>
            <a:r>
              <a:rPr lang="en-US" altLang="en-US" dirty="0"/>
              <a:t>Input: list of polygon vertices in order </a:t>
            </a:r>
          </a:p>
          <a:p>
            <a:pPr marL="712788" lvl="1" indent="-349250">
              <a:lnSpc>
                <a:spcPct val="150000"/>
              </a:lnSpc>
            </a:pPr>
            <a:r>
              <a:rPr lang="en-US" altLang="en-US" dirty="0"/>
              <a:t>Output: list of clipped polygon vertices consisting of old vertices (maybe) and new vertices (maybe)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Note: this is exactly what we expect from the clipping operation against each edge</a:t>
            </a:r>
          </a:p>
          <a:p>
            <a:pPr>
              <a:lnSpc>
                <a:spcPct val="150000"/>
              </a:lnSpc>
            </a:pPr>
            <a:endParaRPr lang="en-US" altLang="en-US" dirty="0"/>
          </a:p>
          <a:p>
            <a:pPr>
              <a:lnSpc>
                <a:spcPct val="150000"/>
              </a:lnSpc>
            </a:pPr>
            <a:r>
              <a:rPr lang="en-US" altLang="en-US" dirty="0"/>
              <a:t>This algorithm generalizes to </a:t>
            </a:r>
            <a:r>
              <a:rPr lang="en-US" altLang="en-US" dirty="0" smtClean="0"/>
              <a:t>3-D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4285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8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58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58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58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58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814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Sutherland-Hodgman Clipping</a:t>
            </a:r>
          </a:p>
        </p:txBody>
      </p:sp>
      <p:sp>
        <p:nvSpPr>
          <p:cNvPr id="1159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We need to be able to create clipped polygons from the original polygons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Sutherland-</a:t>
            </a:r>
            <a:r>
              <a:rPr lang="en-US" altLang="en-US" dirty="0" err="1"/>
              <a:t>Hodgman</a:t>
            </a:r>
            <a:r>
              <a:rPr lang="en-US" altLang="en-US" dirty="0"/>
              <a:t> basic routine:</a:t>
            </a:r>
          </a:p>
          <a:p>
            <a:pPr marL="712788" lvl="1" indent="-369888">
              <a:lnSpc>
                <a:spcPct val="150000"/>
              </a:lnSpc>
            </a:pPr>
            <a:r>
              <a:rPr lang="en-US" altLang="en-US" dirty="0"/>
              <a:t>Go around polygon one vertex at a time</a:t>
            </a:r>
          </a:p>
          <a:p>
            <a:pPr marL="712788" lvl="1" indent="-369888">
              <a:lnSpc>
                <a:spcPct val="150000"/>
              </a:lnSpc>
            </a:pPr>
            <a:r>
              <a:rPr lang="en-US" altLang="en-US" dirty="0"/>
              <a:t>Current vertex has position </a:t>
            </a:r>
            <a:r>
              <a:rPr lang="en-US" altLang="en-US" b="1" i="1" dirty="0">
                <a:solidFill>
                  <a:srgbClr val="FF6600"/>
                </a:solidFill>
              </a:rPr>
              <a:t>p</a:t>
            </a:r>
            <a:r>
              <a:rPr lang="en-US" altLang="en-US" dirty="0"/>
              <a:t> </a:t>
            </a:r>
          </a:p>
          <a:p>
            <a:pPr marL="712788" lvl="1" indent="-369888">
              <a:lnSpc>
                <a:spcPct val="150000"/>
              </a:lnSpc>
            </a:pPr>
            <a:r>
              <a:rPr lang="en-US" altLang="en-US" dirty="0"/>
              <a:t>Previous vertex had position </a:t>
            </a:r>
            <a:r>
              <a:rPr lang="en-US" altLang="en-US" b="1" i="1" dirty="0">
                <a:solidFill>
                  <a:srgbClr val="FF6600"/>
                </a:solidFill>
              </a:rPr>
              <a:t>s</a:t>
            </a:r>
            <a:r>
              <a:rPr lang="en-US" altLang="en-US" dirty="0"/>
              <a:t>, and it has been added to the output if appropriate</a:t>
            </a:r>
          </a:p>
        </p:txBody>
      </p:sp>
    </p:spTree>
    <p:extLst>
      <p:ext uri="{BB962C8B-B14F-4D97-AF65-F5344CB8AC3E}">
        <p14:creationId xmlns:p14="http://schemas.microsoft.com/office/powerpoint/2010/main" val="292328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9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59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5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5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5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9171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Sutherland-Hodgman Clipping</a:t>
            </a:r>
          </a:p>
        </p:txBody>
      </p:sp>
      <p:sp>
        <p:nvSpPr>
          <p:cNvPr id="116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Edge from </a:t>
            </a:r>
            <a:r>
              <a:rPr lang="en-US" altLang="en-US" i="1">
                <a:solidFill>
                  <a:schemeClr val="tx2"/>
                </a:solidFill>
              </a:rPr>
              <a:t>s</a:t>
            </a:r>
            <a:r>
              <a:rPr lang="en-US" altLang="en-US"/>
              <a:t> to </a:t>
            </a:r>
            <a:r>
              <a:rPr lang="en-US" altLang="en-US" i="1">
                <a:solidFill>
                  <a:schemeClr val="tx2"/>
                </a:solidFill>
              </a:rPr>
              <a:t>p</a:t>
            </a:r>
            <a:r>
              <a:rPr lang="en-US" altLang="en-US" i="1"/>
              <a:t> </a:t>
            </a:r>
            <a:r>
              <a:rPr lang="en-US" altLang="en-US"/>
              <a:t>takes one of four cases: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000"/>
              <a:t>(Purple line can be a line or a plane)</a:t>
            </a:r>
          </a:p>
          <a:p>
            <a:endParaRPr lang="en-US" altLang="en-US"/>
          </a:p>
        </p:txBody>
      </p:sp>
      <p:grpSp>
        <p:nvGrpSpPr>
          <p:cNvPr id="1160196" name="Group 4"/>
          <p:cNvGrpSpPr>
            <a:grpSpLocks/>
          </p:cNvGrpSpPr>
          <p:nvPr/>
        </p:nvGrpSpPr>
        <p:grpSpPr bwMode="auto">
          <a:xfrm>
            <a:off x="304800" y="2743200"/>
            <a:ext cx="1981200" cy="3475038"/>
            <a:chOff x="192" y="1507"/>
            <a:chExt cx="1248" cy="2189"/>
          </a:xfrm>
        </p:grpSpPr>
        <p:sp>
          <p:nvSpPr>
            <p:cNvPr id="1160197" name="Line 5"/>
            <p:cNvSpPr>
              <a:spLocks noChangeShapeType="1"/>
            </p:cNvSpPr>
            <p:nvPr/>
          </p:nvSpPr>
          <p:spPr bwMode="auto">
            <a:xfrm>
              <a:off x="863" y="1536"/>
              <a:ext cx="0" cy="216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0198" name="Text Box 6"/>
            <p:cNvSpPr txBox="1">
              <a:spLocks noChangeArrowheads="1"/>
            </p:cNvSpPr>
            <p:nvPr/>
          </p:nvSpPr>
          <p:spPr bwMode="auto">
            <a:xfrm>
              <a:off x="222" y="1507"/>
              <a:ext cx="49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2000">
                  <a:latin typeface="Times New Roman" panose="02020603050405020304" pitchFamily="18" charset="0"/>
                </a:rPr>
                <a:t>inside</a:t>
              </a:r>
            </a:p>
          </p:txBody>
        </p:sp>
        <p:sp>
          <p:nvSpPr>
            <p:cNvPr id="1160199" name="Text Box 7"/>
            <p:cNvSpPr txBox="1">
              <a:spLocks noChangeArrowheads="1"/>
            </p:cNvSpPr>
            <p:nvPr/>
          </p:nvSpPr>
          <p:spPr bwMode="auto">
            <a:xfrm>
              <a:off x="863" y="1507"/>
              <a:ext cx="5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2000">
                  <a:latin typeface="Times New Roman" panose="02020603050405020304" pitchFamily="18" charset="0"/>
                </a:rPr>
                <a:t>outside</a:t>
              </a:r>
            </a:p>
          </p:txBody>
        </p:sp>
        <p:sp>
          <p:nvSpPr>
            <p:cNvPr id="1160200" name="Line 8"/>
            <p:cNvSpPr>
              <a:spLocks noChangeShapeType="1"/>
            </p:cNvSpPr>
            <p:nvPr/>
          </p:nvSpPr>
          <p:spPr bwMode="auto">
            <a:xfrm>
              <a:off x="479" y="2112"/>
              <a:ext cx="0" cy="816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0201" name="Line 9"/>
            <p:cNvSpPr>
              <a:spLocks noChangeShapeType="1"/>
            </p:cNvSpPr>
            <p:nvPr/>
          </p:nvSpPr>
          <p:spPr bwMode="auto">
            <a:xfrm flipV="1">
              <a:off x="479" y="2784"/>
              <a:ext cx="768" cy="14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0202" name="Line 10"/>
            <p:cNvSpPr>
              <a:spLocks noChangeShapeType="1"/>
            </p:cNvSpPr>
            <p:nvPr/>
          </p:nvSpPr>
          <p:spPr bwMode="auto">
            <a:xfrm flipV="1">
              <a:off x="1247" y="1968"/>
              <a:ext cx="0" cy="81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0203" name="Line 11"/>
            <p:cNvSpPr>
              <a:spLocks noChangeShapeType="1"/>
            </p:cNvSpPr>
            <p:nvPr/>
          </p:nvSpPr>
          <p:spPr bwMode="auto">
            <a:xfrm flipH="1">
              <a:off x="479" y="1968"/>
              <a:ext cx="768" cy="14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0204" name="Text Box 12"/>
            <p:cNvSpPr txBox="1">
              <a:spLocks noChangeArrowheads="1"/>
            </p:cNvSpPr>
            <p:nvPr/>
          </p:nvSpPr>
          <p:spPr bwMode="auto">
            <a:xfrm>
              <a:off x="288" y="1872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i="1"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1160205" name="Text Box 13"/>
            <p:cNvSpPr txBox="1">
              <a:spLocks noChangeArrowheads="1"/>
            </p:cNvSpPr>
            <p:nvPr/>
          </p:nvSpPr>
          <p:spPr bwMode="auto">
            <a:xfrm>
              <a:off x="271" y="285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i="1"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1160206" name="Text Box 14"/>
            <p:cNvSpPr txBox="1">
              <a:spLocks noChangeArrowheads="1"/>
            </p:cNvSpPr>
            <p:nvPr/>
          </p:nvSpPr>
          <p:spPr bwMode="auto">
            <a:xfrm>
              <a:off x="192" y="3372"/>
              <a:ext cx="579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en-US" sz="1600" i="1">
                  <a:latin typeface="Arial" panose="020B0604020202020204" pitchFamily="34" charset="0"/>
                </a:rPr>
                <a:t>p output</a:t>
              </a:r>
            </a:p>
          </p:txBody>
        </p:sp>
        <p:sp>
          <p:nvSpPr>
            <p:cNvPr id="1160207" name="Line 15"/>
            <p:cNvSpPr>
              <a:spLocks noChangeShapeType="1"/>
            </p:cNvSpPr>
            <p:nvPr/>
          </p:nvSpPr>
          <p:spPr bwMode="auto">
            <a:xfrm flipV="1">
              <a:off x="480" y="3024"/>
              <a:ext cx="0" cy="33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60208" name="Group 16"/>
          <p:cNvGrpSpPr>
            <a:grpSpLocks/>
          </p:cNvGrpSpPr>
          <p:nvPr/>
        </p:nvGrpSpPr>
        <p:grpSpPr bwMode="auto">
          <a:xfrm>
            <a:off x="4521200" y="2743200"/>
            <a:ext cx="2032000" cy="3475038"/>
            <a:chOff x="2848" y="1507"/>
            <a:chExt cx="1280" cy="2189"/>
          </a:xfrm>
        </p:grpSpPr>
        <p:sp>
          <p:nvSpPr>
            <p:cNvPr id="1160209" name="Line 17"/>
            <p:cNvSpPr>
              <a:spLocks noChangeShapeType="1"/>
            </p:cNvSpPr>
            <p:nvPr/>
          </p:nvSpPr>
          <p:spPr bwMode="auto">
            <a:xfrm>
              <a:off x="3551" y="1536"/>
              <a:ext cx="0" cy="216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0210" name="Text Box 18"/>
            <p:cNvSpPr txBox="1">
              <a:spLocks noChangeArrowheads="1"/>
            </p:cNvSpPr>
            <p:nvPr/>
          </p:nvSpPr>
          <p:spPr bwMode="auto">
            <a:xfrm>
              <a:off x="2910" y="1507"/>
              <a:ext cx="49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2000">
                  <a:latin typeface="Times New Roman" panose="02020603050405020304" pitchFamily="18" charset="0"/>
                </a:rPr>
                <a:t>inside</a:t>
              </a:r>
            </a:p>
          </p:txBody>
        </p:sp>
        <p:sp>
          <p:nvSpPr>
            <p:cNvPr id="1160211" name="Text Box 19"/>
            <p:cNvSpPr txBox="1">
              <a:spLocks noChangeArrowheads="1"/>
            </p:cNvSpPr>
            <p:nvPr/>
          </p:nvSpPr>
          <p:spPr bwMode="auto">
            <a:xfrm>
              <a:off x="3551" y="1507"/>
              <a:ext cx="5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2000">
                  <a:latin typeface="Times New Roman" panose="02020603050405020304" pitchFamily="18" charset="0"/>
                </a:rPr>
                <a:t>outside</a:t>
              </a:r>
            </a:p>
          </p:txBody>
        </p:sp>
        <p:sp>
          <p:nvSpPr>
            <p:cNvPr id="1160212" name="Line 20"/>
            <p:cNvSpPr>
              <a:spLocks noChangeShapeType="1"/>
            </p:cNvSpPr>
            <p:nvPr/>
          </p:nvSpPr>
          <p:spPr bwMode="auto">
            <a:xfrm>
              <a:off x="3167" y="2112"/>
              <a:ext cx="0" cy="81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0213" name="Line 21"/>
            <p:cNvSpPr>
              <a:spLocks noChangeShapeType="1"/>
            </p:cNvSpPr>
            <p:nvPr/>
          </p:nvSpPr>
          <p:spPr bwMode="auto">
            <a:xfrm flipV="1">
              <a:off x="3167" y="2784"/>
              <a:ext cx="768" cy="14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0214" name="Line 22"/>
            <p:cNvSpPr>
              <a:spLocks noChangeShapeType="1"/>
            </p:cNvSpPr>
            <p:nvPr/>
          </p:nvSpPr>
          <p:spPr bwMode="auto">
            <a:xfrm flipV="1">
              <a:off x="3935" y="1968"/>
              <a:ext cx="0" cy="816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0215" name="Line 23"/>
            <p:cNvSpPr>
              <a:spLocks noChangeShapeType="1"/>
            </p:cNvSpPr>
            <p:nvPr/>
          </p:nvSpPr>
          <p:spPr bwMode="auto">
            <a:xfrm flipH="1">
              <a:off x="3167" y="1968"/>
              <a:ext cx="768" cy="14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0216" name="Text Box 24"/>
            <p:cNvSpPr txBox="1">
              <a:spLocks noChangeArrowheads="1"/>
            </p:cNvSpPr>
            <p:nvPr/>
          </p:nvSpPr>
          <p:spPr bwMode="auto">
            <a:xfrm>
              <a:off x="3840" y="2736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i="1"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1160217" name="Text Box 25"/>
            <p:cNvSpPr txBox="1">
              <a:spLocks noChangeArrowheads="1"/>
            </p:cNvSpPr>
            <p:nvPr/>
          </p:nvSpPr>
          <p:spPr bwMode="auto">
            <a:xfrm>
              <a:off x="3888" y="168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i="1"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1160218" name="Text Box 26"/>
            <p:cNvSpPr txBox="1">
              <a:spLocks noChangeArrowheads="1"/>
            </p:cNvSpPr>
            <p:nvPr/>
          </p:nvSpPr>
          <p:spPr bwMode="auto">
            <a:xfrm>
              <a:off x="2848" y="3372"/>
              <a:ext cx="650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en-US" sz="1600" i="1">
                  <a:latin typeface="Arial" panose="020B0604020202020204" pitchFamily="34" charset="0"/>
                </a:rPr>
                <a:t>no output</a:t>
              </a:r>
            </a:p>
          </p:txBody>
        </p:sp>
      </p:grpSp>
      <p:grpSp>
        <p:nvGrpSpPr>
          <p:cNvPr id="1160219" name="Group 27"/>
          <p:cNvGrpSpPr>
            <a:grpSpLocks/>
          </p:cNvGrpSpPr>
          <p:nvPr/>
        </p:nvGrpSpPr>
        <p:grpSpPr bwMode="auto">
          <a:xfrm>
            <a:off x="2438400" y="2743200"/>
            <a:ext cx="1981200" cy="3475038"/>
            <a:chOff x="1536" y="1507"/>
            <a:chExt cx="1248" cy="2189"/>
          </a:xfrm>
        </p:grpSpPr>
        <p:sp>
          <p:nvSpPr>
            <p:cNvPr id="1160220" name="Line 28"/>
            <p:cNvSpPr>
              <a:spLocks noChangeShapeType="1"/>
            </p:cNvSpPr>
            <p:nvPr/>
          </p:nvSpPr>
          <p:spPr bwMode="auto">
            <a:xfrm>
              <a:off x="2207" y="1536"/>
              <a:ext cx="0" cy="216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0221" name="Text Box 29"/>
            <p:cNvSpPr txBox="1">
              <a:spLocks noChangeArrowheads="1"/>
            </p:cNvSpPr>
            <p:nvPr/>
          </p:nvSpPr>
          <p:spPr bwMode="auto">
            <a:xfrm>
              <a:off x="1566" y="1507"/>
              <a:ext cx="49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2000">
                  <a:latin typeface="Times New Roman" panose="02020603050405020304" pitchFamily="18" charset="0"/>
                </a:rPr>
                <a:t>inside</a:t>
              </a:r>
            </a:p>
          </p:txBody>
        </p:sp>
        <p:sp>
          <p:nvSpPr>
            <p:cNvPr id="1160222" name="Text Box 30"/>
            <p:cNvSpPr txBox="1">
              <a:spLocks noChangeArrowheads="1"/>
            </p:cNvSpPr>
            <p:nvPr/>
          </p:nvSpPr>
          <p:spPr bwMode="auto">
            <a:xfrm>
              <a:off x="2207" y="1507"/>
              <a:ext cx="5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2000">
                  <a:latin typeface="Times New Roman" panose="02020603050405020304" pitchFamily="18" charset="0"/>
                </a:rPr>
                <a:t>outside</a:t>
              </a:r>
            </a:p>
          </p:txBody>
        </p:sp>
        <p:sp>
          <p:nvSpPr>
            <p:cNvPr id="1160223" name="Line 31"/>
            <p:cNvSpPr>
              <a:spLocks noChangeShapeType="1"/>
            </p:cNvSpPr>
            <p:nvPr/>
          </p:nvSpPr>
          <p:spPr bwMode="auto">
            <a:xfrm>
              <a:off x="1823" y="2112"/>
              <a:ext cx="0" cy="81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0224" name="Line 32"/>
            <p:cNvSpPr>
              <a:spLocks noChangeShapeType="1"/>
            </p:cNvSpPr>
            <p:nvPr/>
          </p:nvSpPr>
          <p:spPr bwMode="auto">
            <a:xfrm flipV="1">
              <a:off x="1823" y="2784"/>
              <a:ext cx="768" cy="144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0225" name="Line 33"/>
            <p:cNvSpPr>
              <a:spLocks noChangeShapeType="1"/>
            </p:cNvSpPr>
            <p:nvPr/>
          </p:nvSpPr>
          <p:spPr bwMode="auto">
            <a:xfrm flipV="1">
              <a:off x="2591" y="1968"/>
              <a:ext cx="0" cy="81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0226" name="Line 34"/>
            <p:cNvSpPr>
              <a:spLocks noChangeShapeType="1"/>
            </p:cNvSpPr>
            <p:nvPr/>
          </p:nvSpPr>
          <p:spPr bwMode="auto">
            <a:xfrm flipH="1">
              <a:off x="1823" y="1968"/>
              <a:ext cx="768" cy="14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0227" name="Text Box 35"/>
            <p:cNvSpPr txBox="1">
              <a:spLocks noChangeArrowheads="1"/>
            </p:cNvSpPr>
            <p:nvPr/>
          </p:nvSpPr>
          <p:spPr bwMode="auto">
            <a:xfrm>
              <a:off x="1681" y="2880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i="1"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1160228" name="Text Box 36"/>
            <p:cNvSpPr txBox="1">
              <a:spLocks noChangeArrowheads="1"/>
            </p:cNvSpPr>
            <p:nvPr/>
          </p:nvSpPr>
          <p:spPr bwMode="auto">
            <a:xfrm>
              <a:off x="2496" y="273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i="1"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1160229" name="Text Box 37"/>
            <p:cNvSpPr txBox="1">
              <a:spLocks noChangeArrowheads="1"/>
            </p:cNvSpPr>
            <p:nvPr/>
          </p:nvSpPr>
          <p:spPr bwMode="auto">
            <a:xfrm>
              <a:off x="1536" y="3372"/>
              <a:ext cx="536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en-US" sz="1600" i="1">
                  <a:latin typeface="Arial" panose="020B0604020202020204" pitchFamily="34" charset="0"/>
                </a:rPr>
                <a:t>i output</a:t>
              </a:r>
            </a:p>
          </p:txBody>
        </p:sp>
        <p:sp>
          <p:nvSpPr>
            <p:cNvPr id="1160230" name="Line 38"/>
            <p:cNvSpPr>
              <a:spLocks noChangeShapeType="1"/>
            </p:cNvSpPr>
            <p:nvPr/>
          </p:nvSpPr>
          <p:spPr bwMode="auto">
            <a:xfrm flipV="1">
              <a:off x="1824" y="2928"/>
              <a:ext cx="336" cy="43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0231" name="Oval 39"/>
            <p:cNvSpPr>
              <a:spLocks noChangeArrowheads="1"/>
            </p:cNvSpPr>
            <p:nvPr/>
          </p:nvSpPr>
          <p:spPr bwMode="auto">
            <a:xfrm>
              <a:off x="2176" y="2800"/>
              <a:ext cx="96" cy="9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60232" name="Group 40"/>
          <p:cNvGrpSpPr>
            <a:grpSpLocks/>
          </p:cNvGrpSpPr>
          <p:nvPr/>
        </p:nvGrpSpPr>
        <p:grpSpPr bwMode="auto">
          <a:xfrm>
            <a:off x="6705600" y="2743200"/>
            <a:ext cx="1981200" cy="3571875"/>
            <a:chOff x="4224" y="1507"/>
            <a:chExt cx="1248" cy="2250"/>
          </a:xfrm>
        </p:grpSpPr>
        <p:sp>
          <p:nvSpPr>
            <p:cNvPr id="1160233" name="Line 41"/>
            <p:cNvSpPr>
              <a:spLocks noChangeShapeType="1"/>
            </p:cNvSpPr>
            <p:nvPr/>
          </p:nvSpPr>
          <p:spPr bwMode="auto">
            <a:xfrm>
              <a:off x="4895" y="1536"/>
              <a:ext cx="0" cy="216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0234" name="Text Box 42"/>
            <p:cNvSpPr txBox="1">
              <a:spLocks noChangeArrowheads="1"/>
            </p:cNvSpPr>
            <p:nvPr/>
          </p:nvSpPr>
          <p:spPr bwMode="auto">
            <a:xfrm>
              <a:off x="4254" y="1507"/>
              <a:ext cx="49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2000">
                  <a:latin typeface="Times New Roman" panose="02020603050405020304" pitchFamily="18" charset="0"/>
                </a:rPr>
                <a:t>inside</a:t>
              </a:r>
            </a:p>
          </p:txBody>
        </p:sp>
        <p:sp>
          <p:nvSpPr>
            <p:cNvPr id="1160235" name="Text Box 43"/>
            <p:cNvSpPr txBox="1">
              <a:spLocks noChangeArrowheads="1"/>
            </p:cNvSpPr>
            <p:nvPr/>
          </p:nvSpPr>
          <p:spPr bwMode="auto">
            <a:xfrm>
              <a:off x="4895" y="1507"/>
              <a:ext cx="5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2000">
                  <a:latin typeface="Times New Roman" panose="02020603050405020304" pitchFamily="18" charset="0"/>
                </a:rPr>
                <a:t>outside</a:t>
              </a:r>
            </a:p>
          </p:txBody>
        </p:sp>
        <p:sp>
          <p:nvSpPr>
            <p:cNvPr id="1160236" name="Line 44"/>
            <p:cNvSpPr>
              <a:spLocks noChangeShapeType="1"/>
            </p:cNvSpPr>
            <p:nvPr/>
          </p:nvSpPr>
          <p:spPr bwMode="auto">
            <a:xfrm>
              <a:off x="4511" y="2112"/>
              <a:ext cx="0" cy="81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0237" name="Line 45"/>
            <p:cNvSpPr>
              <a:spLocks noChangeShapeType="1"/>
            </p:cNvSpPr>
            <p:nvPr/>
          </p:nvSpPr>
          <p:spPr bwMode="auto">
            <a:xfrm flipV="1">
              <a:off x="4511" y="2784"/>
              <a:ext cx="768" cy="14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0238" name="Line 46"/>
            <p:cNvSpPr>
              <a:spLocks noChangeShapeType="1"/>
            </p:cNvSpPr>
            <p:nvPr/>
          </p:nvSpPr>
          <p:spPr bwMode="auto">
            <a:xfrm flipV="1">
              <a:off x="5279" y="1968"/>
              <a:ext cx="0" cy="81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0239" name="Text Box 47"/>
            <p:cNvSpPr txBox="1">
              <a:spLocks noChangeArrowheads="1"/>
            </p:cNvSpPr>
            <p:nvPr/>
          </p:nvSpPr>
          <p:spPr bwMode="auto">
            <a:xfrm>
              <a:off x="5281" y="1728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i="1"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1160240" name="Text Box 48"/>
            <p:cNvSpPr txBox="1">
              <a:spLocks noChangeArrowheads="1"/>
            </p:cNvSpPr>
            <p:nvPr/>
          </p:nvSpPr>
          <p:spPr bwMode="auto">
            <a:xfrm>
              <a:off x="4412" y="176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i="1"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1160241" name="Text Box 49"/>
            <p:cNvSpPr txBox="1">
              <a:spLocks noChangeArrowheads="1"/>
            </p:cNvSpPr>
            <p:nvPr/>
          </p:nvSpPr>
          <p:spPr bwMode="auto">
            <a:xfrm>
              <a:off x="4224" y="3391"/>
              <a:ext cx="579" cy="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en-US" sz="1600" i="1">
                  <a:latin typeface="Arial" panose="020B0604020202020204" pitchFamily="34" charset="0"/>
                </a:rPr>
                <a:t>i output</a:t>
              </a:r>
              <a:br>
                <a:rPr lang="en-US" altLang="en-US" sz="1600" i="1">
                  <a:latin typeface="Arial" panose="020B0604020202020204" pitchFamily="34" charset="0"/>
                </a:rPr>
              </a:br>
              <a:r>
                <a:rPr lang="en-US" altLang="en-US" sz="1600" i="1">
                  <a:latin typeface="Arial" panose="020B0604020202020204" pitchFamily="34" charset="0"/>
                </a:rPr>
                <a:t>p output</a:t>
              </a:r>
            </a:p>
          </p:txBody>
        </p:sp>
        <p:sp>
          <p:nvSpPr>
            <p:cNvPr id="1160242" name="Line 50"/>
            <p:cNvSpPr>
              <a:spLocks noChangeShapeType="1"/>
            </p:cNvSpPr>
            <p:nvPr/>
          </p:nvSpPr>
          <p:spPr bwMode="auto">
            <a:xfrm flipV="1">
              <a:off x="4496" y="2120"/>
              <a:ext cx="352" cy="125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0243" name="Line 51"/>
            <p:cNvSpPr>
              <a:spLocks noChangeShapeType="1"/>
            </p:cNvSpPr>
            <p:nvPr/>
          </p:nvSpPr>
          <p:spPr bwMode="auto">
            <a:xfrm flipH="1" flipV="1">
              <a:off x="4472" y="2152"/>
              <a:ext cx="8" cy="121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0244" name="Oval 52"/>
            <p:cNvSpPr>
              <a:spLocks noChangeArrowheads="1"/>
            </p:cNvSpPr>
            <p:nvPr/>
          </p:nvSpPr>
          <p:spPr bwMode="auto">
            <a:xfrm>
              <a:off x="4456" y="2064"/>
              <a:ext cx="96" cy="9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0245" name="Line 53"/>
            <p:cNvSpPr>
              <a:spLocks noChangeShapeType="1"/>
            </p:cNvSpPr>
            <p:nvPr/>
          </p:nvSpPr>
          <p:spPr bwMode="auto">
            <a:xfrm flipH="1">
              <a:off x="4511" y="1968"/>
              <a:ext cx="768" cy="144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0246" name="Oval 54"/>
            <p:cNvSpPr>
              <a:spLocks noChangeArrowheads="1"/>
            </p:cNvSpPr>
            <p:nvPr/>
          </p:nvSpPr>
          <p:spPr bwMode="auto">
            <a:xfrm>
              <a:off x="4848" y="1984"/>
              <a:ext cx="96" cy="96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219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0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0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Sutherland-Hodgman Clipping</a:t>
            </a:r>
          </a:p>
        </p:txBody>
      </p:sp>
      <p:sp>
        <p:nvSpPr>
          <p:cNvPr id="116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Four cases: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>
                <a:solidFill>
                  <a:schemeClr val="tx2"/>
                </a:solidFill>
              </a:rPr>
              <a:t>s</a:t>
            </a:r>
            <a:r>
              <a:rPr lang="en-US" altLang="en-US" dirty="0"/>
              <a:t> inside plane and </a:t>
            </a:r>
            <a:r>
              <a:rPr lang="en-US" altLang="en-US" i="1" dirty="0">
                <a:solidFill>
                  <a:schemeClr val="tx2"/>
                </a:solidFill>
              </a:rPr>
              <a:t>p</a:t>
            </a:r>
            <a:r>
              <a:rPr lang="en-US" altLang="en-US" dirty="0"/>
              <a:t> inside plane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Add </a:t>
            </a:r>
            <a:r>
              <a:rPr lang="en-US" altLang="en-US" i="1" dirty="0">
                <a:solidFill>
                  <a:schemeClr val="tx2"/>
                </a:solidFill>
              </a:rPr>
              <a:t>p</a:t>
            </a:r>
            <a:r>
              <a:rPr lang="en-US" altLang="en-US" dirty="0"/>
              <a:t> to output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Note: </a:t>
            </a:r>
            <a:r>
              <a:rPr lang="en-US" altLang="en-US" i="1" dirty="0">
                <a:solidFill>
                  <a:schemeClr val="tx2"/>
                </a:solidFill>
              </a:rPr>
              <a:t>s</a:t>
            </a:r>
            <a:r>
              <a:rPr lang="en-US" altLang="en-US" dirty="0"/>
              <a:t> has already been added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>
                <a:solidFill>
                  <a:schemeClr val="tx2"/>
                </a:solidFill>
              </a:rPr>
              <a:t>s</a:t>
            </a:r>
            <a:r>
              <a:rPr lang="en-US" altLang="en-US" dirty="0"/>
              <a:t> inside plane and </a:t>
            </a:r>
            <a:r>
              <a:rPr lang="en-US" altLang="en-US" i="1" dirty="0">
                <a:solidFill>
                  <a:schemeClr val="tx2"/>
                </a:solidFill>
              </a:rPr>
              <a:t>p</a:t>
            </a:r>
            <a:r>
              <a:rPr lang="en-US" altLang="en-US" dirty="0"/>
              <a:t> outside plane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Find intersection point </a:t>
            </a:r>
            <a:r>
              <a:rPr lang="en-US" altLang="en-US" i="1" dirty="0" err="1">
                <a:solidFill>
                  <a:schemeClr val="tx2"/>
                </a:solidFill>
              </a:rPr>
              <a:t>i</a:t>
            </a:r>
            <a:endParaRPr lang="en-US" altLang="en-US" dirty="0"/>
          </a:p>
          <a:p>
            <a:pPr lvl="2">
              <a:lnSpc>
                <a:spcPct val="90000"/>
              </a:lnSpc>
            </a:pPr>
            <a:r>
              <a:rPr lang="en-US" altLang="en-US" dirty="0"/>
              <a:t>Add </a:t>
            </a:r>
            <a:r>
              <a:rPr lang="en-US" altLang="en-US" i="1" dirty="0" err="1">
                <a:solidFill>
                  <a:schemeClr val="tx2"/>
                </a:solidFill>
              </a:rPr>
              <a:t>i</a:t>
            </a:r>
            <a:r>
              <a:rPr lang="en-US" altLang="en-US" dirty="0"/>
              <a:t> to output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>
                <a:solidFill>
                  <a:schemeClr val="tx2"/>
                </a:solidFill>
              </a:rPr>
              <a:t>s</a:t>
            </a:r>
            <a:r>
              <a:rPr lang="en-US" altLang="en-US" dirty="0"/>
              <a:t> outside plane and </a:t>
            </a:r>
            <a:r>
              <a:rPr lang="en-US" altLang="en-US" i="1" dirty="0">
                <a:solidFill>
                  <a:schemeClr val="tx2"/>
                </a:solidFill>
              </a:rPr>
              <a:t>p</a:t>
            </a:r>
            <a:r>
              <a:rPr lang="en-US" altLang="en-US" i="1" dirty="0"/>
              <a:t> </a:t>
            </a:r>
            <a:r>
              <a:rPr lang="en-US" altLang="en-US" dirty="0"/>
              <a:t>outside plane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Add nothing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>
                <a:solidFill>
                  <a:schemeClr val="tx2"/>
                </a:solidFill>
              </a:rPr>
              <a:t>s</a:t>
            </a:r>
            <a:r>
              <a:rPr lang="en-US" altLang="en-US" i="1" dirty="0"/>
              <a:t> </a:t>
            </a:r>
            <a:r>
              <a:rPr lang="en-US" altLang="en-US" dirty="0"/>
              <a:t>outside plane and </a:t>
            </a:r>
            <a:r>
              <a:rPr lang="en-US" altLang="en-US" i="1" dirty="0">
                <a:solidFill>
                  <a:schemeClr val="tx2"/>
                </a:solidFill>
              </a:rPr>
              <a:t>p</a:t>
            </a:r>
            <a:r>
              <a:rPr lang="en-US" altLang="en-US" dirty="0"/>
              <a:t> inside plane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Find intersection point </a:t>
            </a:r>
            <a:r>
              <a:rPr lang="en-US" altLang="en-US" i="1" dirty="0" err="1">
                <a:solidFill>
                  <a:schemeClr val="tx2"/>
                </a:solidFill>
              </a:rPr>
              <a:t>i</a:t>
            </a:r>
            <a:endParaRPr lang="en-US" altLang="en-US" dirty="0"/>
          </a:p>
          <a:p>
            <a:pPr lvl="2">
              <a:lnSpc>
                <a:spcPct val="90000"/>
              </a:lnSpc>
            </a:pPr>
            <a:r>
              <a:rPr lang="en-US" altLang="en-US" dirty="0"/>
              <a:t>Add </a:t>
            </a:r>
            <a:r>
              <a:rPr lang="en-US" altLang="en-US" i="1" dirty="0" err="1">
                <a:solidFill>
                  <a:schemeClr val="tx2"/>
                </a:solidFill>
              </a:rPr>
              <a:t>i</a:t>
            </a:r>
            <a:r>
              <a:rPr lang="en-US" altLang="en-US" dirty="0"/>
              <a:t> to output, followed by </a:t>
            </a:r>
            <a:r>
              <a:rPr lang="en-US" altLang="en-US" i="1" dirty="0">
                <a:solidFill>
                  <a:schemeClr val="tx2"/>
                </a:solidFill>
              </a:rPr>
              <a:t>p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2540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61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61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61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61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61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61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61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61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61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61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61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Pseudo-Code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05" y="1867152"/>
            <a:ext cx="8479243" cy="4870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686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Next Lecture: </a:t>
            </a:r>
            <a:r>
              <a:rPr lang="en-US" sz="2400" b="1" dirty="0" smtClean="0">
                <a:solidFill>
                  <a:srgbClr val="0000FF"/>
                </a:solidFill>
              </a:rPr>
              <a:t>2D Clipping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52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Clipping</a:t>
            </a:r>
            <a:endParaRPr lang="en-US" altLang="en-US" dirty="0"/>
          </a:p>
        </p:txBody>
      </p:sp>
      <p:sp>
        <p:nvSpPr>
          <p:cNvPr id="113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We’ve been assuming that all primitives (lines, triangles, polygons) lie entirely within the </a:t>
            </a:r>
            <a:r>
              <a:rPr lang="en-US" altLang="en-US" i="1" dirty="0">
                <a:solidFill>
                  <a:schemeClr val="tx2"/>
                </a:solidFill>
              </a:rPr>
              <a:t>viewport</a:t>
            </a:r>
            <a:r>
              <a:rPr lang="en-US" altLang="en-US" dirty="0"/>
              <a:t> </a:t>
            </a:r>
            <a:endParaRPr lang="en-US" altLang="en-US" dirty="0" smtClean="0"/>
          </a:p>
          <a:p>
            <a:endParaRPr lang="en-US" altLang="en-US" dirty="0"/>
          </a:p>
          <a:p>
            <a:r>
              <a:rPr lang="en-US" altLang="en-US" dirty="0"/>
              <a:t>In general, this assumption will not hold</a:t>
            </a:r>
          </a:p>
        </p:txBody>
      </p:sp>
      <p:sp>
        <p:nvSpPr>
          <p:cNvPr id="1131524" name="Rectangle 4"/>
          <p:cNvSpPr>
            <a:spLocks noChangeArrowheads="1"/>
          </p:cNvSpPr>
          <p:nvPr/>
        </p:nvSpPr>
        <p:spPr bwMode="auto">
          <a:xfrm>
            <a:off x="2362200" y="3632200"/>
            <a:ext cx="3962400" cy="22860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1525" name="Line 5"/>
          <p:cNvSpPr>
            <a:spLocks noChangeShapeType="1"/>
          </p:cNvSpPr>
          <p:nvPr/>
        </p:nvSpPr>
        <p:spPr bwMode="auto">
          <a:xfrm flipV="1">
            <a:off x="3276600" y="3784600"/>
            <a:ext cx="4876800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1526" name="Line 6"/>
          <p:cNvSpPr>
            <a:spLocks noChangeShapeType="1"/>
          </p:cNvSpPr>
          <p:nvPr/>
        </p:nvSpPr>
        <p:spPr bwMode="auto">
          <a:xfrm>
            <a:off x="1843088" y="5127625"/>
            <a:ext cx="2474912" cy="127317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1527" name="Line 7"/>
          <p:cNvSpPr>
            <a:spLocks noChangeShapeType="1"/>
          </p:cNvSpPr>
          <p:nvPr/>
        </p:nvSpPr>
        <p:spPr bwMode="auto">
          <a:xfrm flipV="1">
            <a:off x="6556375" y="4570413"/>
            <a:ext cx="1249363" cy="183038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5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1524" grpId="0" animBg="1"/>
      <p:bldP spid="1131525" grpId="0" animBg="1"/>
      <p:bldP spid="1131526" grpId="0" animBg="1"/>
      <p:bldP spid="11315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2546" name="Group 2"/>
          <p:cNvGrpSpPr>
            <a:grpSpLocks/>
          </p:cNvGrpSpPr>
          <p:nvPr/>
        </p:nvGrpSpPr>
        <p:grpSpPr bwMode="auto">
          <a:xfrm>
            <a:off x="1843088" y="3632200"/>
            <a:ext cx="6310312" cy="2768600"/>
            <a:chOff x="1161" y="2288"/>
            <a:chExt cx="3975" cy="1744"/>
          </a:xfrm>
        </p:grpSpPr>
        <p:sp>
          <p:nvSpPr>
            <p:cNvPr id="1132547" name="Rectangle 3"/>
            <p:cNvSpPr>
              <a:spLocks noChangeArrowheads="1"/>
            </p:cNvSpPr>
            <p:nvPr/>
          </p:nvSpPr>
          <p:spPr bwMode="auto">
            <a:xfrm>
              <a:off x="1488" y="2288"/>
              <a:ext cx="2496" cy="144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548" name="Line 4"/>
            <p:cNvSpPr>
              <a:spLocks noChangeShapeType="1"/>
            </p:cNvSpPr>
            <p:nvPr/>
          </p:nvSpPr>
          <p:spPr bwMode="auto">
            <a:xfrm flipV="1">
              <a:off x="2064" y="2384"/>
              <a:ext cx="3072" cy="38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549" name="Line 5"/>
            <p:cNvSpPr>
              <a:spLocks noChangeShapeType="1"/>
            </p:cNvSpPr>
            <p:nvPr/>
          </p:nvSpPr>
          <p:spPr bwMode="auto">
            <a:xfrm>
              <a:off x="1161" y="3230"/>
              <a:ext cx="1559" cy="80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550" name="Line 6"/>
            <p:cNvSpPr>
              <a:spLocks noChangeShapeType="1"/>
            </p:cNvSpPr>
            <p:nvPr/>
          </p:nvSpPr>
          <p:spPr bwMode="auto">
            <a:xfrm flipV="1">
              <a:off x="4130" y="2879"/>
              <a:ext cx="787" cy="1153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255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Clipping</a:t>
            </a:r>
          </a:p>
        </p:txBody>
      </p:sp>
      <p:sp>
        <p:nvSpPr>
          <p:cNvPr id="113255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Analytically calculating the portions of primitives within the viewport</a:t>
            </a:r>
          </a:p>
        </p:txBody>
      </p:sp>
      <p:sp>
        <p:nvSpPr>
          <p:cNvPr id="1132553" name="Line 9"/>
          <p:cNvSpPr>
            <a:spLocks noChangeShapeType="1"/>
          </p:cNvSpPr>
          <p:nvPr/>
        </p:nvSpPr>
        <p:spPr bwMode="auto">
          <a:xfrm flipV="1">
            <a:off x="3276600" y="4013200"/>
            <a:ext cx="3048000" cy="3810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4" name="Line 10"/>
          <p:cNvSpPr>
            <a:spLocks noChangeShapeType="1"/>
          </p:cNvSpPr>
          <p:nvPr/>
        </p:nvSpPr>
        <p:spPr bwMode="auto">
          <a:xfrm>
            <a:off x="2362200" y="5410200"/>
            <a:ext cx="914400" cy="4699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3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2553" grpId="0" animBg="1"/>
      <p:bldP spid="113255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Clip?</a:t>
            </a:r>
          </a:p>
        </p:txBody>
      </p:sp>
      <p:sp>
        <p:nvSpPr>
          <p:cNvPr id="113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Bad idea to rasterize outside of framebuffer bounds </a:t>
            </a:r>
            <a:endParaRPr lang="en-US" altLang="en-US" dirty="0" smtClean="0"/>
          </a:p>
          <a:p>
            <a:endParaRPr lang="en-US" altLang="en-US" dirty="0"/>
          </a:p>
          <a:p>
            <a:r>
              <a:rPr lang="en-US" altLang="en-US" dirty="0"/>
              <a:t>Also, don’t waste time scan converting pixels outside window</a:t>
            </a:r>
          </a:p>
        </p:txBody>
      </p:sp>
    </p:spTree>
    <p:extLst>
      <p:ext uri="{BB962C8B-B14F-4D97-AF65-F5344CB8AC3E}">
        <p14:creationId xmlns:p14="http://schemas.microsoft.com/office/powerpoint/2010/main" val="429047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Clipping</a:t>
            </a:r>
          </a:p>
        </p:txBody>
      </p:sp>
      <p:sp>
        <p:nvSpPr>
          <p:cNvPr id="113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naïve approach to clipping lines:</a:t>
            </a:r>
          </a:p>
          <a:p>
            <a:endParaRPr lang="en-US" altLang="en-US"/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for each line segment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	  for each edge of viewport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        find intersection points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        pick “nearest” point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b="1">
                <a:latin typeface="Courier New" panose="02070309020205020404" pitchFamily="49" charset="0"/>
              </a:rPr>
              <a:t>    if anything is left, draw it</a:t>
            </a:r>
          </a:p>
          <a:p>
            <a:endParaRPr lang="en-US" altLang="en-US" i="1">
              <a:solidFill>
                <a:schemeClr val="accent1"/>
              </a:solidFill>
            </a:endParaRPr>
          </a:p>
          <a:p>
            <a:r>
              <a:rPr lang="en-US" altLang="en-US" i="1">
                <a:solidFill>
                  <a:schemeClr val="accent1"/>
                </a:solidFill>
              </a:rPr>
              <a:t>What do we mean by “nearest”?</a:t>
            </a:r>
          </a:p>
          <a:p>
            <a:r>
              <a:rPr lang="en-US" altLang="en-US" i="1">
                <a:solidFill>
                  <a:schemeClr val="accent1"/>
                </a:solidFill>
              </a:rPr>
              <a:t>How can we optimize this?</a:t>
            </a:r>
            <a:endParaRPr lang="en-US" altLang="en-US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67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4595" grpId="0" build="p" bldLvl="5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Trivial Accepts </a:t>
            </a:r>
          </a:p>
        </p:txBody>
      </p:sp>
      <p:sp>
        <p:nvSpPr>
          <p:cNvPr id="113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Big optimization: trivial accept/rejects</a:t>
            </a:r>
          </a:p>
          <a:p>
            <a:r>
              <a:rPr lang="en-US" altLang="en-US" i="1">
                <a:solidFill>
                  <a:schemeClr val="accent1"/>
                </a:solidFill>
              </a:rPr>
              <a:t>How can we quickly determine whether a line segment is entirely inside the viewport?</a:t>
            </a:r>
          </a:p>
          <a:p>
            <a:r>
              <a:rPr lang="en-US" altLang="en-US"/>
              <a:t>A: test both endpoints.  </a:t>
            </a:r>
          </a:p>
        </p:txBody>
      </p:sp>
      <p:sp>
        <p:nvSpPr>
          <p:cNvPr id="1135624" name="Line 8"/>
          <p:cNvSpPr>
            <a:spLocks noChangeShapeType="1"/>
          </p:cNvSpPr>
          <p:nvPr/>
        </p:nvSpPr>
        <p:spPr bwMode="auto">
          <a:xfrm>
            <a:off x="1752600" y="4648200"/>
            <a:ext cx="457200" cy="1066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5625" name="Line 9"/>
          <p:cNvSpPr>
            <a:spLocks noChangeShapeType="1"/>
          </p:cNvSpPr>
          <p:nvPr/>
        </p:nvSpPr>
        <p:spPr bwMode="auto">
          <a:xfrm>
            <a:off x="2209800" y="4648200"/>
            <a:ext cx="1981200" cy="3810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5626" name="Line 10"/>
          <p:cNvSpPr>
            <a:spLocks noChangeShapeType="1"/>
          </p:cNvSpPr>
          <p:nvPr/>
        </p:nvSpPr>
        <p:spPr bwMode="auto">
          <a:xfrm flipV="1">
            <a:off x="4953000" y="4495800"/>
            <a:ext cx="228600" cy="838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35632" name="Group 16"/>
          <p:cNvGrpSpPr>
            <a:grpSpLocks/>
          </p:cNvGrpSpPr>
          <p:nvPr/>
        </p:nvGrpSpPr>
        <p:grpSpPr bwMode="auto">
          <a:xfrm>
            <a:off x="2133600" y="3338513"/>
            <a:ext cx="4343400" cy="3062287"/>
            <a:chOff x="1344" y="2103"/>
            <a:chExt cx="2736" cy="1929"/>
          </a:xfrm>
        </p:grpSpPr>
        <p:sp>
          <p:nvSpPr>
            <p:cNvPr id="1135627" name="Text Box 11"/>
            <p:cNvSpPr txBox="1">
              <a:spLocks noChangeArrowheads="1"/>
            </p:cNvSpPr>
            <p:nvPr/>
          </p:nvSpPr>
          <p:spPr bwMode="auto">
            <a:xfrm>
              <a:off x="1766" y="2103"/>
              <a:ext cx="3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600" i="1">
                  <a:latin typeface="Times New Roman" panose="02020603050405020304" pitchFamily="18" charset="0"/>
                </a:rPr>
                <a:t>x</a:t>
              </a:r>
              <a:r>
                <a:rPr lang="en-US" altLang="en-US" sz="1600" i="1" baseline="-25000">
                  <a:latin typeface="Times New Roman" panose="02020603050405020304" pitchFamily="18" charset="0"/>
                </a:rPr>
                <a:t>min</a:t>
              </a:r>
              <a:endParaRPr lang="en-US" altLang="en-US" sz="1600" i="1">
                <a:latin typeface="Times New Roman" panose="02020603050405020304" pitchFamily="18" charset="0"/>
              </a:endParaRPr>
            </a:p>
          </p:txBody>
        </p:sp>
        <p:sp>
          <p:nvSpPr>
            <p:cNvPr id="1135628" name="Text Box 12"/>
            <p:cNvSpPr txBox="1">
              <a:spLocks noChangeArrowheads="1"/>
            </p:cNvSpPr>
            <p:nvPr/>
          </p:nvSpPr>
          <p:spPr bwMode="auto">
            <a:xfrm>
              <a:off x="3664" y="2103"/>
              <a:ext cx="3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600" i="1">
                  <a:latin typeface="Times New Roman" panose="02020603050405020304" pitchFamily="18" charset="0"/>
                </a:rPr>
                <a:t>x</a:t>
              </a:r>
              <a:r>
                <a:rPr lang="en-US" altLang="en-US" sz="1600" i="1" baseline="-25000">
                  <a:latin typeface="Times New Roman" panose="02020603050405020304" pitchFamily="18" charset="0"/>
                </a:rPr>
                <a:t>max</a:t>
              </a:r>
              <a:endParaRPr lang="en-US" altLang="en-US" sz="1600" i="1">
                <a:latin typeface="Times New Roman" panose="02020603050405020304" pitchFamily="18" charset="0"/>
              </a:endParaRPr>
            </a:p>
          </p:txBody>
        </p:sp>
        <p:grpSp>
          <p:nvGrpSpPr>
            <p:cNvPr id="1135631" name="Group 15"/>
            <p:cNvGrpSpPr>
              <a:grpSpLocks/>
            </p:cNvGrpSpPr>
            <p:nvPr/>
          </p:nvGrpSpPr>
          <p:grpSpPr bwMode="auto">
            <a:xfrm>
              <a:off x="1344" y="2304"/>
              <a:ext cx="2736" cy="1728"/>
              <a:chOff x="1344" y="2304"/>
              <a:chExt cx="2736" cy="1728"/>
            </a:xfrm>
          </p:grpSpPr>
          <p:sp>
            <p:nvSpPr>
              <p:cNvPr id="1135620" name="Line 4"/>
              <p:cNvSpPr>
                <a:spLocks noChangeShapeType="1"/>
              </p:cNvSpPr>
              <p:nvPr/>
            </p:nvSpPr>
            <p:spPr bwMode="auto">
              <a:xfrm>
                <a:off x="1632" y="2592"/>
                <a:ext cx="2448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621" name="Line 5"/>
              <p:cNvSpPr>
                <a:spLocks noChangeShapeType="1"/>
              </p:cNvSpPr>
              <p:nvPr/>
            </p:nvSpPr>
            <p:spPr bwMode="auto">
              <a:xfrm>
                <a:off x="1632" y="3792"/>
                <a:ext cx="2448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622" name="Line 6"/>
              <p:cNvSpPr>
                <a:spLocks noChangeShapeType="1"/>
              </p:cNvSpPr>
              <p:nvPr/>
            </p:nvSpPr>
            <p:spPr bwMode="auto">
              <a:xfrm flipV="1">
                <a:off x="1920" y="2304"/>
                <a:ext cx="0" cy="1728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623" name="Line 7"/>
              <p:cNvSpPr>
                <a:spLocks noChangeShapeType="1"/>
              </p:cNvSpPr>
              <p:nvPr/>
            </p:nvSpPr>
            <p:spPr bwMode="auto">
              <a:xfrm flipV="1">
                <a:off x="3840" y="2304"/>
                <a:ext cx="0" cy="1728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5629" name="Text Box 13"/>
              <p:cNvSpPr txBox="1">
                <a:spLocks noChangeArrowheads="1"/>
              </p:cNvSpPr>
              <p:nvPr/>
            </p:nvSpPr>
            <p:spPr bwMode="auto">
              <a:xfrm>
                <a:off x="1344" y="2448"/>
                <a:ext cx="32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600" i="1">
                    <a:latin typeface="Times New Roman" panose="02020603050405020304" pitchFamily="18" charset="0"/>
                  </a:rPr>
                  <a:t>y</a:t>
                </a:r>
                <a:r>
                  <a:rPr lang="en-US" altLang="en-US" sz="1600" i="1" baseline="-25000">
                    <a:latin typeface="Times New Roman" panose="02020603050405020304" pitchFamily="18" charset="0"/>
                  </a:rPr>
                  <a:t>max</a:t>
                </a:r>
                <a:endParaRPr lang="en-US" altLang="en-US" sz="160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35630" name="Text Box 14"/>
              <p:cNvSpPr txBox="1">
                <a:spLocks noChangeArrowheads="1"/>
              </p:cNvSpPr>
              <p:nvPr/>
            </p:nvSpPr>
            <p:spPr bwMode="auto">
              <a:xfrm>
                <a:off x="1344" y="3628"/>
                <a:ext cx="30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en-US" sz="1600" i="1">
                    <a:latin typeface="Times New Roman" panose="02020603050405020304" pitchFamily="18" charset="0"/>
                  </a:rPr>
                  <a:t>y</a:t>
                </a:r>
                <a:r>
                  <a:rPr lang="en-US" altLang="en-US" sz="1600" i="1" baseline="-25000">
                    <a:latin typeface="Times New Roman" panose="02020603050405020304" pitchFamily="18" charset="0"/>
                  </a:rPr>
                  <a:t>min</a:t>
                </a:r>
                <a:endParaRPr lang="en-US" altLang="en-US" sz="1600" i="1">
                  <a:latin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805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5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5619" grpId="0" build="p" autoUpdateAnimBg="0"/>
      <p:bldP spid="1135624" grpId="0" animBg="1"/>
      <p:bldP spid="1135625" grpId="0" animBg="1"/>
      <p:bldP spid="11356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Trivial Rejects</a:t>
            </a:r>
            <a:endParaRPr lang="en-US" altLang="en-US" i="1">
              <a:solidFill>
                <a:schemeClr val="accent1"/>
              </a:solidFill>
            </a:endParaRPr>
          </a:p>
        </p:txBody>
      </p:sp>
      <p:sp>
        <p:nvSpPr>
          <p:cNvPr id="113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i="1">
                <a:solidFill>
                  <a:schemeClr val="accent1"/>
                </a:solidFill>
              </a:rPr>
              <a:t>How can we know a line is outside viewport?</a:t>
            </a:r>
            <a:endParaRPr lang="en-US" altLang="en-US"/>
          </a:p>
          <a:p>
            <a:r>
              <a:rPr lang="en-US" altLang="en-US"/>
              <a:t>A: if both endpoints on wrong side of same edge, can trivially reject line</a:t>
            </a:r>
          </a:p>
        </p:txBody>
      </p:sp>
      <p:grpSp>
        <p:nvGrpSpPr>
          <p:cNvPr id="1136644" name="Group 4"/>
          <p:cNvGrpSpPr>
            <a:grpSpLocks/>
          </p:cNvGrpSpPr>
          <p:nvPr/>
        </p:nvGrpSpPr>
        <p:grpSpPr bwMode="auto">
          <a:xfrm>
            <a:off x="1752600" y="3657600"/>
            <a:ext cx="4724400" cy="2743200"/>
            <a:chOff x="1104" y="2304"/>
            <a:chExt cx="2976" cy="1728"/>
          </a:xfrm>
        </p:grpSpPr>
        <p:sp>
          <p:nvSpPr>
            <p:cNvPr id="1136645" name="Line 5"/>
            <p:cNvSpPr>
              <a:spLocks noChangeShapeType="1"/>
            </p:cNvSpPr>
            <p:nvPr/>
          </p:nvSpPr>
          <p:spPr bwMode="auto">
            <a:xfrm>
              <a:off x="1632" y="2592"/>
              <a:ext cx="2448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646" name="Line 6"/>
            <p:cNvSpPr>
              <a:spLocks noChangeShapeType="1"/>
            </p:cNvSpPr>
            <p:nvPr/>
          </p:nvSpPr>
          <p:spPr bwMode="auto">
            <a:xfrm>
              <a:off x="1632" y="3792"/>
              <a:ext cx="2448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647" name="Line 7"/>
            <p:cNvSpPr>
              <a:spLocks noChangeShapeType="1"/>
            </p:cNvSpPr>
            <p:nvPr/>
          </p:nvSpPr>
          <p:spPr bwMode="auto">
            <a:xfrm flipV="1">
              <a:off x="1920" y="2304"/>
              <a:ext cx="0" cy="172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648" name="Line 8"/>
            <p:cNvSpPr>
              <a:spLocks noChangeShapeType="1"/>
            </p:cNvSpPr>
            <p:nvPr/>
          </p:nvSpPr>
          <p:spPr bwMode="auto">
            <a:xfrm flipV="1">
              <a:off x="3840" y="2304"/>
              <a:ext cx="0" cy="1728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649" name="Line 9"/>
            <p:cNvSpPr>
              <a:spLocks noChangeShapeType="1"/>
            </p:cNvSpPr>
            <p:nvPr/>
          </p:nvSpPr>
          <p:spPr bwMode="auto">
            <a:xfrm>
              <a:off x="1104" y="2928"/>
              <a:ext cx="288" cy="67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650" name="Line 10"/>
            <p:cNvSpPr>
              <a:spLocks noChangeShapeType="1"/>
            </p:cNvSpPr>
            <p:nvPr/>
          </p:nvSpPr>
          <p:spPr bwMode="auto">
            <a:xfrm>
              <a:off x="1392" y="2928"/>
              <a:ext cx="1248" cy="24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651" name="Line 11"/>
            <p:cNvSpPr>
              <a:spLocks noChangeShapeType="1"/>
            </p:cNvSpPr>
            <p:nvPr/>
          </p:nvSpPr>
          <p:spPr bwMode="auto">
            <a:xfrm flipV="1">
              <a:off x="3120" y="2832"/>
              <a:ext cx="144" cy="52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36656" name="Group 16"/>
          <p:cNvGrpSpPr>
            <a:grpSpLocks/>
          </p:cNvGrpSpPr>
          <p:nvPr/>
        </p:nvGrpSpPr>
        <p:grpSpPr bwMode="auto">
          <a:xfrm>
            <a:off x="2133600" y="3338513"/>
            <a:ext cx="4191000" cy="2757487"/>
            <a:chOff x="1344" y="2103"/>
            <a:chExt cx="2640" cy="1737"/>
          </a:xfrm>
        </p:grpSpPr>
        <p:sp>
          <p:nvSpPr>
            <p:cNvPr id="1136652" name="Text Box 12"/>
            <p:cNvSpPr txBox="1">
              <a:spLocks noChangeArrowheads="1"/>
            </p:cNvSpPr>
            <p:nvPr/>
          </p:nvSpPr>
          <p:spPr bwMode="auto">
            <a:xfrm>
              <a:off x="1766" y="2103"/>
              <a:ext cx="3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600" i="1">
                  <a:latin typeface="Times New Roman" panose="02020603050405020304" pitchFamily="18" charset="0"/>
                </a:rPr>
                <a:t>x</a:t>
              </a:r>
              <a:r>
                <a:rPr lang="en-US" altLang="en-US" sz="1600" i="1" baseline="-25000">
                  <a:latin typeface="Times New Roman" panose="02020603050405020304" pitchFamily="18" charset="0"/>
                </a:rPr>
                <a:t>min</a:t>
              </a:r>
              <a:endParaRPr lang="en-US" altLang="en-US" sz="1600" i="1">
                <a:latin typeface="Times New Roman" panose="02020603050405020304" pitchFamily="18" charset="0"/>
              </a:endParaRPr>
            </a:p>
          </p:txBody>
        </p:sp>
        <p:sp>
          <p:nvSpPr>
            <p:cNvPr id="1136653" name="Text Box 13"/>
            <p:cNvSpPr txBox="1">
              <a:spLocks noChangeArrowheads="1"/>
            </p:cNvSpPr>
            <p:nvPr/>
          </p:nvSpPr>
          <p:spPr bwMode="auto">
            <a:xfrm>
              <a:off x="3664" y="2103"/>
              <a:ext cx="3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600" i="1">
                  <a:latin typeface="Times New Roman" panose="02020603050405020304" pitchFamily="18" charset="0"/>
                </a:rPr>
                <a:t>x</a:t>
              </a:r>
              <a:r>
                <a:rPr lang="en-US" altLang="en-US" sz="1600" i="1" baseline="-25000">
                  <a:latin typeface="Times New Roman" panose="02020603050405020304" pitchFamily="18" charset="0"/>
                </a:rPr>
                <a:t>max</a:t>
              </a:r>
              <a:endParaRPr lang="en-US" altLang="en-US" sz="1600" i="1">
                <a:latin typeface="Times New Roman" panose="02020603050405020304" pitchFamily="18" charset="0"/>
              </a:endParaRPr>
            </a:p>
          </p:txBody>
        </p:sp>
        <p:sp>
          <p:nvSpPr>
            <p:cNvPr id="1136654" name="Text Box 14"/>
            <p:cNvSpPr txBox="1">
              <a:spLocks noChangeArrowheads="1"/>
            </p:cNvSpPr>
            <p:nvPr/>
          </p:nvSpPr>
          <p:spPr bwMode="auto">
            <a:xfrm>
              <a:off x="1344" y="2448"/>
              <a:ext cx="32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600" i="1">
                  <a:latin typeface="Times New Roman" panose="02020603050405020304" pitchFamily="18" charset="0"/>
                </a:rPr>
                <a:t>y</a:t>
              </a:r>
              <a:r>
                <a:rPr lang="en-US" altLang="en-US" sz="1600" i="1" baseline="-25000">
                  <a:latin typeface="Times New Roman" panose="02020603050405020304" pitchFamily="18" charset="0"/>
                </a:rPr>
                <a:t>max</a:t>
              </a:r>
              <a:endParaRPr lang="en-US" altLang="en-US" sz="1600" i="1">
                <a:latin typeface="Times New Roman" panose="02020603050405020304" pitchFamily="18" charset="0"/>
              </a:endParaRPr>
            </a:p>
          </p:txBody>
        </p:sp>
        <p:sp>
          <p:nvSpPr>
            <p:cNvPr id="1136655" name="Text Box 15"/>
            <p:cNvSpPr txBox="1">
              <a:spLocks noChangeArrowheads="1"/>
            </p:cNvSpPr>
            <p:nvPr/>
          </p:nvSpPr>
          <p:spPr bwMode="auto">
            <a:xfrm>
              <a:off x="1344" y="3628"/>
              <a:ext cx="3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en-US" sz="1600" i="1">
                  <a:latin typeface="Times New Roman" panose="02020603050405020304" pitchFamily="18" charset="0"/>
                </a:rPr>
                <a:t>y</a:t>
              </a:r>
              <a:r>
                <a:rPr lang="en-US" altLang="en-US" sz="1600" i="1" baseline="-25000">
                  <a:latin typeface="Times New Roman" panose="02020603050405020304" pitchFamily="18" charset="0"/>
                </a:rPr>
                <a:t>min</a:t>
              </a:r>
              <a:endParaRPr lang="en-US" altLang="en-US" sz="1600" i="1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382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43" grpId="0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6856</TotalTime>
  <Words>1115</Words>
  <Application>Microsoft Office PowerPoint</Application>
  <PresentationFormat>On-screen Show (4:3)</PresentationFormat>
  <Paragraphs>274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Arial</vt:lpstr>
      <vt:lpstr>Calibri</vt:lpstr>
      <vt:lpstr>Cambria Math</vt:lpstr>
      <vt:lpstr>Courier New</vt:lpstr>
      <vt:lpstr>Droid Sans</vt:lpstr>
      <vt:lpstr>Monotype Sorts</vt:lpstr>
      <vt:lpstr>Segoe UI</vt:lpstr>
      <vt:lpstr>Symbol</vt:lpstr>
      <vt:lpstr>Times New Roman</vt:lpstr>
      <vt:lpstr>Wingdings</vt:lpstr>
      <vt:lpstr>Wingdings 3</vt:lpstr>
      <vt:lpstr>Office Theme</vt:lpstr>
      <vt:lpstr>CS552: Computer Graphics</vt:lpstr>
      <vt:lpstr>Recap</vt:lpstr>
      <vt:lpstr>Objective</vt:lpstr>
      <vt:lpstr>Clipping</vt:lpstr>
      <vt:lpstr>Clipping</vt:lpstr>
      <vt:lpstr>Why Clip?</vt:lpstr>
      <vt:lpstr>Clipping</vt:lpstr>
      <vt:lpstr>Trivial Accepts </vt:lpstr>
      <vt:lpstr>Trivial Rejects</vt:lpstr>
      <vt:lpstr>Cohen-Sutherland Line Clipping</vt:lpstr>
      <vt:lpstr>Cohen-Sutherland Line Clipping</vt:lpstr>
      <vt:lpstr>Cohen-Sutherland Line Clipping</vt:lpstr>
      <vt:lpstr>Cohen-Sutherland Line Clipping</vt:lpstr>
      <vt:lpstr>Cohen-Sutherland Line Clipping</vt:lpstr>
      <vt:lpstr>Example</vt:lpstr>
      <vt:lpstr>More Example</vt:lpstr>
      <vt:lpstr>More Example</vt:lpstr>
      <vt:lpstr>Clipping Polygons</vt:lpstr>
      <vt:lpstr>Convex polygon clipping window</vt:lpstr>
      <vt:lpstr>Why Is Clipping Hard?</vt:lpstr>
      <vt:lpstr>Why Is Clipping Hard?</vt:lpstr>
      <vt:lpstr>Why Is Clipping Hard?</vt:lpstr>
      <vt:lpstr>Sutherland-Hodgman Clipping</vt:lpstr>
      <vt:lpstr>Sutherland-Hodgman Clipping</vt:lpstr>
      <vt:lpstr>Sutherland-Hodgman Clipping</vt:lpstr>
      <vt:lpstr>Sutherland-Hodgman Clipping</vt:lpstr>
      <vt:lpstr>Sutherland-Hodgman Clipping</vt:lpstr>
      <vt:lpstr>Sutherland-Hodgman Clipping</vt:lpstr>
      <vt:lpstr>Sutherland-Hodgman Clipping</vt:lpstr>
      <vt:lpstr>Sutherland-Hodgman Clipping</vt:lpstr>
      <vt:lpstr>Sutherland-Hodgman Clipping</vt:lpstr>
      <vt:lpstr>Sutherland-Hodgman Clipping</vt:lpstr>
      <vt:lpstr>Sutherland-Hodgman Clipping</vt:lpstr>
      <vt:lpstr>Sutherland-Hodgman Clipping</vt:lpstr>
      <vt:lpstr>Sutherland-Hodgman Clipping</vt:lpstr>
      <vt:lpstr>Sutherland-Hodgman Clipping</vt:lpstr>
      <vt:lpstr>Pseudo-Code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CS654: Digital Image Analysis</dc:title>
  <dc:creator>iit1</dc:creator>
  <cp:lastModifiedBy>CHIRANJOY CHATTOPADHYAY</cp:lastModifiedBy>
  <cp:revision>177</cp:revision>
  <dcterms:created xsi:type="dcterms:W3CDTF">2015-07-15T04:13:21Z</dcterms:created>
  <dcterms:modified xsi:type="dcterms:W3CDTF">2016-01-16T07:31:23Z</dcterms:modified>
</cp:coreProperties>
</file>