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6" r:id="rId3"/>
    <p:sldId id="287" r:id="rId4"/>
    <p:sldId id="269" r:id="rId5"/>
    <p:sldId id="271" r:id="rId6"/>
    <p:sldId id="272" r:id="rId7"/>
    <p:sldId id="273" r:id="rId8"/>
    <p:sldId id="274" r:id="rId9"/>
    <p:sldId id="276" r:id="rId10"/>
    <p:sldId id="275" r:id="rId11"/>
    <p:sldId id="277" r:id="rId12"/>
    <p:sldId id="279" r:id="rId13"/>
    <p:sldId id="280" r:id="rId14"/>
    <p:sldId id="278" r:id="rId15"/>
    <p:sldId id="281" r:id="rId16"/>
    <p:sldId id="270" r:id="rId17"/>
    <p:sldId id="282" r:id="rId18"/>
    <p:sldId id="283" r:id="rId19"/>
    <p:sldId id="284" r:id="rId20"/>
    <p:sldId id="285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694C-9C83-4B84-904B-3319994E6F58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00A-0A1D-408C-9081-C4685DAEA39F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15DC-4161-48DA-A8B9-5EC61D447742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3FC7-833E-418C-A5A6-FF94D3B61103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A1AA-2A39-42C6-8288-57DC2FB4B921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30C-FF75-4975-9782-BAA982674EC6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F8E-EF61-48FD-91BC-BB02AFAD65AB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0E60-4539-428A-8326-EDA8A6DE08EA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603-BB15-4C2B-8509-ADC37EEBE99C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EDB4-8C26-46A8-A828-D8F8B45BA561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DC34-0C4A-4C80-83A7-F2AAC9FCB6FC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17B7-A7C6-4B3E-AD0D-DCC3CA548A45}" type="datetime1">
              <a:rPr lang="en-US" smtClean="0"/>
              <a:t>1/24/2016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</a:t>
            </a:r>
            <a:r>
              <a:rPr lang="en-GB" sz="3200" dirty="0"/>
              <a:t>9</a:t>
            </a:r>
            <a:r>
              <a:rPr lang="en-GB" sz="3200" dirty="0" smtClean="0"/>
              <a:t>: Perspective 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Case 1: Projection reference point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sub>
                    </m:sSub>
                  </m:oMath>
                </a14:m>
                <a:r>
                  <a:rPr lang="en-US" dirty="0" smtClean="0"/>
                  <a:t> axis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34" y="2379019"/>
            <a:ext cx="7278116" cy="3543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20118" y="4329953"/>
                <a:ext cx="1880387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𝒑𝒓𝒑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𝒑𝒓𝒑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118" y="4329953"/>
                <a:ext cx="1880387" cy="335285"/>
              </a:xfrm>
              <a:prstGeom prst="rect">
                <a:avLst/>
              </a:prstGeom>
              <a:blipFill rotWithShape="0">
                <a:blip r:embed="rId4"/>
                <a:stretch>
                  <a:fillRect l="-1299" r="-227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6" y="5701543"/>
            <a:ext cx="4608000" cy="6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Case 2: </a:t>
            </a:r>
            <a:r>
              <a:rPr lang="en-GB" dirty="0" smtClean="0"/>
              <a:t>Projection </a:t>
            </a:r>
            <a:r>
              <a:rPr lang="en-GB" dirty="0"/>
              <a:t>reference point is ﬁxed at the coordinate origin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34" y="2379019"/>
            <a:ext cx="7278116" cy="3543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63947" y="4383741"/>
                <a:ext cx="2690737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𝒑𝒓𝒑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𝒑𝒓𝒑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𝒑𝒓𝒑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947" y="4383741"/>
                <a:ext cx="2690737" cy="335285"/>
              </a:xfrm>
              <a:prstGeom prst="rect">
                <a:avLst/>
              </a:prstGeom>
              <a:blipFill rotWithShape="0">
                <a:blip r:embed="rId3"/>
                <a:stretch>
                  <a:fillRect l="-680" r="-1361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5" y="5680549"/>
            <a:ext cx="3520921" cy="6840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6" y="5701543"/>
            <a:ext cx="4608000" cy="6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Case 3</a:t>
                </a:r>
                <a:r>
                  <a:rPr lang="en-US" dirty="0"/>
                  <a:t>: </a:t>
                </a:r>
                <a:r>
                  <a:rPr lang="en-US" dirty="0" smtClean="0"/>
                  <a:t>If the view plane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plan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34" y="2379019"/>
            <a:ext cx="7278116" cy="3543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09406" y="4316505"/>
                <a:ext cx="930576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406" y="4316505"/>
                <a:ext cx="930576" cy="335285"/>
              </a:xfrm>
              <a:prstGeom prst="rect">
                <a:avLst/>
              </a:prstGeom>
              <a:blipFill rotWithShape="0">
                <a:blip r:embed="rId4"/>
                <a:stretch>
                  <a:fillRect l="-3289" r="-5263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8" y="5256814"/>
            <a:ext cx="3683182" cy="1332000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8837"/>
            <a:ext cx="4082550" cy="14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Case 4: Case 2 + Case 4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34" y="2379019"/>
            <a:ext cx="7278116" cy="3543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8808" y="4370294"/>
                <a:ext cx="2586542" cy="335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𝒑𝒓𝒑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𝒑𝒓𝒑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08" y="4370294"/>
                <a:ext cx="2586542" cy="335285"/>
              </a:xfrm>
              <a:prstGeom prst="rect">
                <a:avLst/>
              </a:prstGeom>
              <a:blipFill rotWithShape="0">
                <a:blip r:embed="rId3"/>
                <a:stretch>
                  <a:fillRect l="-708" r="-1415" b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14" y="5824305"/>
            <a:ext cx="4732719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9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the PRP and VP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364" y="2747708"/>
            <a:ext cx="6249272" cy="36485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286" y="1690689"/>
            <a:ext cx="8515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view plane could be placed anywhere except at the projection point</a:t>
            </a:r>
          </a:p>
        </p:txBody>
      </p:sp>
    </p:spTree>
    <p:extLst>
      <p:ext uri="{BB962C8B-B14F-4D97-AF65-F5344CB8AC3E}">
        <p14:creationId xmlns:p14="http://schemas.microsoft.com/office/powerpoint/2010/main" val="30320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Vanishing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A </a:t>
            </a:r>
            <a:r>
              <a:rPr lang="en-GB" dirty="0"/>
              <a:t>scene is projected onto a view plane using a perspective </a:t>
            </a:r>
            <a:r>
              <a:rPr lang="en-GB" dirty="0" smtClean="0"/>
              <a:t>mapping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Lines parallel to the view plane remains parallel</a:t>
            </a:r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b="1" i="1" dirty="0" smtClean="0">
                <a:solidFill>
                  <a:srgbClr val="0000FF"/>
                </a:solidFill>
              </a:rPr>
              <a:t>Parallel </a:t>
            </a:r>
            <a:r>
              <a:rPr lang="en-GB" b="1" i="1" dirty="0">
                <a:solidFill>
                  <a:srgbClr val="0000FF"/>
                </a:solidFill>
              </a:rPr>
              <a:t>lines in the scene </a:t>
            </a:r>
            <a:r>
              <a:rPr lang="en-GB" dirty="0"/>
              <a:t>that are </a:t>
            </a:r>
            <a:r>
              <a:rPr lang="en-GB" b="1" i="1" dirty="0">
                <a:solidFill>
                  <a:srgbClr val="FF6600"/>
                </a:solidFill>
              </a:rPr>
              <a:t>not parallel to the view plane </a:t>
            </a:r>
            <a:r>
              <a:rPr lang="en-GB" dirty="0"/>
              <a:t>are </a:t>
            </a:r>
            <a:r>
              <a:rPr lang="en-GB" b="1" i="1" dirty="0"/>
              <a:t>projected into converging </a:t>
            </a:r>
            <a:r>
              <a:rPr lang="en-GB" b="1" i="1" dirty="0" smtClean="0"/>
              <a:t>lines</a:t>
            </a:r>
          </a:p>
          <a:p>
            <a:endParaRPr lang="en-GB" b="1" i="1" dirty="0"/>
          </a:p>
          <a:p>
            <a:r>
              <a:rPr lang="en-GB" b="1" i="1" dirty="0" smtClean="0"/>
              <a:t> </a:t>
            </a:r>
            <a:r>
              <a:rPr lang="en-GB" i="1" dirty="0" smtClean="0"/>
              <a:t>There point of convergence is called the </a:t>
            </a:r>
            <a:r>
              <a:rPr lang="en-GB" b="1" i="1" dirty="0" smtClean="0"/>
              <a:t>vanishing point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828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Z-axis vanishing point</a:t>
            </a:r>
            <a:endParaRPr lang="en-US" dirty="0"/>
          </a:p>
        </p:txBody>
      </p:sp>
      <p:pic>
        <p:nvPicPr>
          <p:cNvPr id="2050" name="Picture 2" descr="http://prosjekt.ffi.no/unik-4660/lectures04/chapters/jpgfiles/One_poi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2" y="2664571"/>
            <a:ext cx="3790950" cy="21812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ptpersp.gif (20863 byt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12083"/>
            <a:ext cx="379095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87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2381582" cy="209579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41" y="539368"/>
            <a:ext cx="2791215" cy="281026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78" y="4272476"/>
            <a:ext cx="4810796" cy="21338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37347" y="5807670"/>
            <a:ext cx="43336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Number of principal vanishing </a:t>
            </a:r>
            <a:r>
              <a:rPr lang="en-US" dirty="0"/>
              <a:t>points </a:t>
            </a:r>
            <a:r>
              <a:rPr lang="en-US" dirty="0" smtClean="0"/>
              <a:t>= Number </a:t>
            </a:r>
            <a:r>
              <a:rPr lang="en-US" dirty="0"/>
              <a:t>of principal axes that intersect the view plane.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937101" y="3748614"/>
            <a:ext cx="52068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one-point</a:t>
            </a:r>
            <a:r>
              <a:rPr lang="en-US" sz="2000" i="1" dirty="0" smtClean="0"/>
              <a:t>, two-point, three-point projections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99291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point perspective projection</a:t>
            </a:r>
            <a:endParaRPr lang="en-US" dirty="0"/>
          </a:p>
        </p:txBody>
      </p:sp>
      <p:pic>
        <p:nvPicPr>
          <p:cNvPr id="5122" name="Picture 2" descr="http://image.slidesharecdn.com/3dviewing-140404212930-phpapp01/95/3-d-viewing-11-638.jpg?cb=139664735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7"/>
          <a:stretch/>
        </p:blipFill>
        <p:spPr bwMode="auto">
          <a:xfrm>
            <a:off x="1634750" y="1976717"/>
            <a:ext cx="6076950" cy="3613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3072" y="3626995"/>
            <a:ext cx="268432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View plane intersects all three of the principal axis X, Y, Z axis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Perspective-Projection View </a:t>
            </a:r>
            <a:r>
              <a:rPr lang="en-US" dirty="0" smtClean="0"/>
              <a:t>Volume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Specifying the position of a rectangular clipping window on the view plane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Forms a view volume that is an inﬁnite rectangular pyramid with its apex at the center of projection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64" y="3518985"/>
            <a:ext cx="6093701" cy="33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 Different </a:t>
            </a:r>
            <a:r>
              <a:rPr lang="en-US" dirty="0"/>
              <a:t>projection techniques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3D </a:t>
            </a:r>
            <a:r>
              <a:rPr lang="en-US" dirty="0"/>
              <a:t>Viewing pipeline</a:t>
            </a:r>
          </a:p>
          <a:p>
            <a:pPr>
              <a:lnSpc>
                <a:spcPct val="200000"/>
              </a:lnSpc>
            </a:pPr>
            <a:r>
              <a:rPr lang="en-US" dirty="0"/>
              <a:t> Transform 3D coordinate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36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Frustum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65" y="1690689"/>
            <a:ext cx="694469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9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Projection Geometry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the students will be able to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Explain perspective projection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Derive mathematical expressions for perspective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8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Distance from COP to the projection plane is finite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The projectors are not parallel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We specify a center of projection (COP)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Also known as perspective reference point (PRP)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Perspective foreshortening </a:t>
            </a:r>
            <a:r>
              <a:rPr lang="en-US" dirty="0" smtClean="0"/>
              <a:t>(illusion)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Vanishing point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1026" name="Picture 2" descr="http://www.drawinghowtodraw.com/drawing-lessons/things/perspective-drawing/20.1perspec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565" y="4466891"/>
            <a:ext cx="3651809" cy="2109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69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</a:t>
            </a:r>
            <a:r>
              <a:rPr lang="en-US" dirty="0" smtClean="0"/>
              <a:t>Foreshortening</a:t>
            </a:r>
            <a:endParaRPr lang="en-US" dirty="0"/>
          </a:p>
        </p:txBody>
      </p:sp>
      <p:pic>
        <p:nvPicPr>
          <p:cNvPr id="3074" name="Picture 2" descr="https://www.siggraph.org/education/materials/HyperGraph/viewing/view3d/images/3dproj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690689"/>
            <a:ext cx="5410200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siggraph.org/education/materials/HyperGraph/viewing/view3d/images/3dproj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20" y="4593574"/>
            <a:ext cx="4732788" cy="171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50191" y="6306670"/>
            <a:ext cx="6493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FF6600"/>
                </a:solidFill>
                <a:latin typeface="Arial" panose="020B0604020202020204" pitchFamily="34" charset="0"/>
              </a:rPr>
              <a:t>At </a:t>
            </a:r>
            <a:r>
              <a:rPr lang="en-GB" sz="2000" b="1" dirty="0">
                <a:solidFill>
                  <a:srgbClr val="FF6600"/>
                </a:solidFill>
                <a:latin typeface="Arial" panose="020B0604020202020204" pitchFamily="34" charset="0"/>
              </a:rPr>
              <a:t>a finite distance from the projection plane (PP).</a:t>
            </a:r>
            <a:endParaRPr lang="en-US" sz="2000" b="1" dirty="0">
              <a:solidFill>
                <a:srgbClr val="FF66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1707" y="3948115"/>
            <a:ext cx="8942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rgbClr val="0000FF"/>
                </a:solidFill>
                <a:latin typeface="Arial" panose="020B0604020202020204" pitchFamily="34" charset="0"/>
              </a:rPr>
              <a:t>The Perspective viewing projection has a </a:t>
            </a:r>
            <a:r>
              <a:rPr lang="en-GB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Center</a:t>
            </a:r>
            <a:r>
              <a:rPr lang="en-GB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of Projection ("eye") </a:t>
            </a:r>
          </a:p>
        </p:txBody>
      </p:sp>
    </p:spTree>
    <p:extLst>
      <p:ext uri="{BB962C8B-B14F-4D97-AF65-F5344CB8AC3E}">
        <p14:creationId xmlns:p14="http://schemas.microsoft.com/office/powerpoint/2010/main" val="168334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the perspective projection</a:t>
            </a:r>
            <a:endParaRPr lang="en-US" dirty="0"/>
          </a:p>
        </p:txBody>
      </p:sp>
      <p:pic>
        <p:nvPicPr>
          <p:cNvPr id="4098" name="Picture 2" descr="https://www.siggraph.org/education/materials/HyperGraph/viewing/view3d/images/3dproj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5" y="1408301"/>
            <a:ext cx="4058603" cy="276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siggraph.org/education/materials/HyperGraph/viewing/view3d/images/3dproj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40" y="4525055"/>
            <a:ext cx="4026460" cy="223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243" y="3700490"/>
            <a:ext cx="3242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>
                <a:solidFill>
                  <a:srgbClr val="0000FF"/>
                </a:solidFill>
                <a:latin typeface="Arial" panose="020B0604020202020204" pitchFamily="34" charset="0"/>
              </a:rPr>
              <a:t>Look at above diagram from y axis</a:t>
            </a:r>
            <a:endParaRPr lang="en-US" b="1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82823" y="1843764"/>
                <a:ext cx="1276953" cy="723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823" y="1843764"/>
                <a:ext cx="1276953" cy="72391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82823" y="2765999"/>
                <a:ext cx="1264898" cy="723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823" y="2765999"/>
                <a:ext cx="1264898" cy="7237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70768" y="3644727"/>
                <a:ext cx="796757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68" y="3644727"/>
                <a:ext cx="796757" cy="331437"/>
              </a:xfrm>
              <a:prstGeom prst="rect">
                <a:avLst/>
              </a:prstGeom>
              <a:blipFill rotWithShape="0">
                <a:blip r:embed="rId6"/>
                <a:stretch>
                  <a:fillRect l="-3846" r="-615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863278" y="4174951"/>
            <a:ext cx="4089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In homogeneous representation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42814" y="4773848"/>
                <a:ext cx="2832314" cy="14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814" y="4773848"/>
                <a:ext cx="2832314" cy="14362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9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PRP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18" y="1679772"/>
            <a:ext cx="7278116" cy="354379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28650" y="1679772"/>
            <a:ext cx="7212356" cy="1005826"/>
            <a:chOff x="628650" y="2060513"/>
            <a:chExt cx="7212356" cy="1005826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2060513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Spatial </a:t>
              </a:r>
              <a:r>
                <a:rPr lang="en-US" b="1" dirty="0">
                  <a:solidFill>
                    <a:srgbClr val="0000FF"/>
                  </a:solidFill>
                </a:rPr>
                <a:t>position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81851" y="2697007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PRP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30057" y="308233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Point of Intersection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2982" y="4872026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Equation of the line in parametric form</a:t>
            </a:r>
            <a:endParaRPr lang="en-US" b="1" dirty="0"/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52" y="5508519"/>
            <a:ext cx="3824573" cy="10296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0789" y="5493962"/>
                <a:ext cx="3421281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 smtClean="0"/>
                  <a:t> any point on the along the projection line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89" y="5493962"/>
                <a:ext cx="3421281" cy="615553"/>
              </a:xfrm>
              <a:prstGeom prst="rect">
                <a:avLst/>
              </a:prstGeom>
              <a:blipFill rotWithShape="0">
                <a:blip r:embed="rId4"/>
                <a:stretch>
                  <a:fillRect l="-4635" t="-11881" b="-25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4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PRP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18" y="1679772"/>
            <a:ext cx="7278116" cy="354379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28650" y="1679772"/>
            <a:ext cx="7212356" cy="1005826"/>
            <a:chOff x="628650" y="2060513"/>
            <a:chExt cx="7212356" cy="1005826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2060513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Spatial </a:t>
              </a:r>
              <a:r>
                <a:rPr lang="en-US" b="1" dirty="0">
                  <a:solidFill>
                    <a:srgbClr val="0000FF"/>
                  </a:solidFill>
                </a:rPr>
                <a:t>position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81851" y="2697007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PRP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30057" y="308233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Point of Intersection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96087" y="4271564"/>
                <a:ext cx="1366977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𝒗𝒑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87" y="4271564"/>
                <a:ext cx="1366977" cy="494751"/>
              </a:xfrm>
              <a:prstGeom prst="rect">
                <a:avLst/>
              </a:prstGeom>
              <a:blipFill rotWithShape="0"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6" y="4939195"/>
            <a:ext cx="3824573" cy="10296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48546" y="4498153"/>
                <a:ext cx="1963936" cy="84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𝒗𝒑</m:t>
                              </m:r>
                            </m:sub>
                          </m:s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𝒑𝒓𝒑</m:t>
                              </m:r>
                            </m:sub>
                          </m:s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46" y="4498153"/>
                <a:ext cx="1963936" cy="8492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77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PRP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18" y="1679772"/>
            <a:ext cx="7278116" cy="354379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28650" y="1679772"/>
            <a:ext cx="7212356" cy="1005826"/>
            <a:chOff x="628650" y="2060513"/>
            <a:chExt cx="7212356" cy="1005826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2060513"/>
              <a:ext cx="1967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Spatial </a:t>
              </a:r>
              <a:r>
                <a:rPr lang="en-US" b="1" dirty="0">
                  <a:solidFill>
                    <a:srgbClr val="0000FF"/>
                  </a:solidFill>
                </a:rPr>
                <a:t>position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81851" y="2697007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PRP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30057" y="3082337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Point of Intersection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96087" y="4271564"/>
                <a:ext cx="1366977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𝒗𝒑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087" y="4271564"/>
                <a:ext cx="1366977" cy="494751"/>
              </a:xfrm>
              <a:prstGeom prst="rect">
                <a:avLst/>
              </a:prstGeom>
              <a:blipFill rotWithShape="0"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48546" y="4498153"/>
                <a:ext cx="1963936" cy="84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𝒗𝒑</m:t>
                              </m:r>
                            </m:sub>
                          </m:s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𝒑𝒓𝒑</m:t>
                              </m:r>
                            </m:sub>
                          </m:s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46" y="4498153"/>
                <a:ext cx="1963936" cy="8492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0" y="4989280"/>
            <a:ext cx="4082550" cy="14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4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8544</TotalTime>
  <Words>377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Outline</vt:lpstr>
      <vt:lpstr>Perspective Projection</vt:lpstr>
      <vt:lpstr>Perspective Foreshortening</vt:lpstr>
      <vt:lpstr>Computing the perspective projection</vt:lpstr>
      <vt:lpstr>Generalized PRP</vt:lpstr>
      <vt:lpstr>Generalized PRP</vt:lpstr>
      <vt:lpstr>Generalized PRP</vt:lpstr>
      <vt:lpstr>Special Cases</vt:lpstr>
      <vt:lpstr>Special Cases</vt:lpstr>
      <vt:lpstr>Special Cases</vt:lpstr>
      <vt:lpstr>Special Cases</vt:lpstr>
      <vt:lpstr>Positioning the PRP and VP</vt:lpstr>
      <vt:lpstr>Vanishing Point</vt:lpstr>
      <vt:lpstr>Z-axis vanishing point</vt:lpstr>
      <vt:lpstr>Illustrations</vt:lpstr>
      <vt:lpstr>Three point perspective projection</vt:lpstr>
      <vt:lpstr>Perspective-Projection View Volume</vt:lpstr>
      <vt:lpstr>Frustum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214</cp:revision>
  <dcterms:created xsi:type="dcterms:W3CDTF">2015-07-15T04:13:21Z</dcterms:created>
  <dcterms:modified xsi:type="dcterms:W3CDTF">2016-01-24T06:33:04Z</dcterms:modified>
</cp:coreProperties>
</file>