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63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59" r:id="rId13"/>
    <p:sldId id="260" r:id="rId14"/>
    <p:sldId id="261" r:id="rId15"/>
    <p:sldId id="288" r:id="rId16"/>
    <p:sldId id="262" r:id="rId17"/>
    <p:sldId id="271" r:id="rId18"/>
    <p:sldId id="272" r:id="rId19"/>
    <p:sldId id="264" r:id="rId20"/>
    <p:sldId id="273" r:id="rId21"/>
    <p:sldId id="265" r:id="rId22"/>
    <p:sldId id="266" r:id="rId23"/>
    <p:sldId id="268" r:id="rId24"/>
    <p:sldId id="274" r:id="rId25"/>
    <p:sldId id="275" r:id="rId26"/>
    <p:sldId id="267" r:id="rId27"/>
    <p:sldId id="270" r:id="rId28"/>
    <p:sldId id="276" r:id="rId29"/>
    <p:sldId id="277" r:id="rId30"/>
    <p:sldId id="278" r:id="rId31"/>
    <p:sldId id="27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3DBD58-B0D7-4235-AB6E-8033FFAE1A2E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B02B73-E9D3-4E4C-8BE2-B0AFC8D67253}">
      <dgm:prSet phldrT="[Text]" custT="1"/>
      <dgm:spPr>
        <a:solidFill>
          <a:srgbClr val="0000FF"/>
        </a:solidFill>
      </dgm:spPr>
      <dgm:t>
        <a:bodyPr/>
        <a:lstStyle/>
        <a:p>
          <a:r>
            <a:rPr lang="en-US" sz="3200" dirty="0" smtClean="0"/>
            <a:t>Operator function</a:t>
          </a:r>
          <a:endParaRPr lang="en-US" sz="3200" dirty="0"/>
        </a:p>
      </dgm:t>
    </dgm:pt>
    <dgm:pt modelId="{375ECA9D-54C9-4C50-BD4D-2EEC50CB311C}" type="parTrans" cxnId="{75289BAA-BA08-4A93-8482-2AA5097A2C56}">
      <dgm:prSet/>
      <dgm:spPr/>
      <dgm:t>
        <a:bodyPr/>
        <a:lstStyle/>
        <a:p>
          <a:endParaRPr lang="en-US"/>
        </a:p>
      </dgm:t>
    </dgm:pt>
    <dgm:pt modelId="{C4C33FD0-217C-4D83-A36E-0CF5854E9668}" type="sibTrans" cxnId="{75289BAA-BA08-4A93-8482-2AA5097A2C56}">
      <dgm:prSet/>
      <dgm:spPr/>
      <dgm:t>
        <a:bodyPr/>
        <a:lstStyle/>
        <a:p>
          <a:endParaRPr lang="en-US"/>
        </a:p>
      </dgm:t>
    </dgm:pt>
    <dgm:pt modelId="{647C68F0-08FE-4C44-A95A-95CD3BFCF5A6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Global</a:t>
          </a:r>
          <a:endParaRPr lang="en-US" dirty="0"/>
        </a:p>
      </dgm:t>
    </dgm:pt>
    <dgm:pt modelId="{FC1DDC66-A37D-43EB-B5C6-2D382154DAAE}" type="parTrans" cxnId="{1005F8F4-B6E5-4853-AE3D-95B991D1D517}">
      <dgm:prSet/>
      <dgm:spPr/>
      <dgm:t>
        <a:bodyPr/>
        <a:lstStyle/>
        <a:p>
          <a:endParaRPr lang="en-US"/>
        </a:p>
      </dgm:t>
    </dgm:pt>
    <dgm:pt modelId="{B2FD71E2-5688-46ED-B158-ACB7353D1B30}" type="sibTrans" cxnId="{1005F8F4-B6E5-4853-AE3D-95B991D1D517}">
      <dgm:prSet/>
      <dgm:spPr/>
      <dgm:t>
        <a:bodyPr/>
        <a:lstStyle/>
        <a:p>
          <a:endParaRPr lang="en-US"/>
        </a:p>
      </dgm:t>
    </dgm:pt>
    <dgm:pt modelId="{83ECE098-3AFD-40B7-995B-18CF0C2C9A7F}">
      <dgm:prSet phldrT="[Text]"/>
      <dgm:spPr>
        <a:solidFill>
          <a:srgbClr val="C00000"/>
        </a:solidFill>
      </dgm:spPr>
      <dgm:t>
        <a:bodyPr/>
        <a:lstStyle/>
        <a:p>
          <a:r>
            <a:rPr lang="en-US" dirty="0" smtClean="0"/>
            <a:t>Member</a:t>
          </a:r>
          <a:endParaRPr lang="en-US" dirty="0"/>
        </a:p>
      </dgm:t>
    </dgm:pt>
    <dgm:pt modelId="{2944CF84-E2A2-4B3B-B661-5A7FDE75BF07}" type="parTrans" cxnId="{9B04F962-80BA-4375-A3CA-3D5A8CA84667}">
      <dgm:prSet/>
      <dgm:spPr/>
      <dgm:t>
        <a:bodyPr/>
        <a:lstStyle/>
        <a:p>
          <a:endParaRPr lang="en-US"/>
        </a:p>
      </dgm:t>
    </dgm:pt>
    <dgm:pt modelId="{BF07C84C-D268-4124-8021-A0943A47AF26}" type="sibTrans" cxnId="{9B04F962-80BA-4375-A3CA-3D5A8CA84667}">
      <dgm:prSet/>
      <dgm:spPr/>
      <dgm:t>
        <a:bodyPr/>
        <a:lstStyle/>
        <a:p>
          <a:endParaRPr lang="en-US"/>
        </a:p>
      </dgm:t>
    </dgm:pt>
    <dgm:pt modelId="{7128213E-5038-4B2A-B0CE-C9EE9C3EA794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Unary (1)</a:t>
          </a:r>
          <a:endParaRPr lang="en-US" dirty="0"/>
        </a:p>
      </dgm:t>
    </dgm:pt>
    <dgm:pt modelId="{77533143-7489-4DDD-817D-AB42C2B3EEDC}" type="parTrans" cxnId="{3153E901-3E9C-48FD-8472-914DBF9CBFB3}">
      <dgm:prSet/>
      <dgm:spPr/>
      <dgm:t>
        <a:bodyPr/>
        <a:lstStyle/>
        <a:p>
          <a:endParaRPr lang="en-US"/>
        </a:p>
      </dgm:t>
    </dgm:pt>
    <dgm:pt modelId="{E69BD253-C7AD-49CB-8516-F37EC31281B9}" type="sibTrans" cxnId="{3153E901-3E9C-48FD-8472-914DBF9CBFB3}">
      <dgm:prSet/>
      <dgm:spPr/>
      <dgm:t>
        <a:bodyPr/>
        <a:lstStyle/>
        <a:p>
          <a:endParaRPr lang="en-US"/>
        </a:p>
      </dgm:t>
    </dgm:pt>
    <dgm:pt modelId="{A55E613C-CC08-419D-86BD-2FAFD2B8EE14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Binary (2)</a:t>
          </a:r>
          <a:endParaRPr lang="en-US" dirty="0"/>
        </a:p>
      </dgm:t>
    </dgm:pt>
    <dgm:pt modelId="{B7DED89B-7A27-4B3D-9EEA-6E7C14226A17}" type="parTrans" cxnId="{B75E6E33-E3E0-4BF3-A841-6634AAB75429}">
      <dgm:prSet/>
      <dgm:spPr/>
      <dgm:t>
        <a:bodyPr/>
        <a:lstStyle/>
        <a:p>
          <a:endParaRPr lang="en-US"/>
        </a:p>
      </dgm:t>
    </dgm:pt>
    <dgm:pt modelId="{9FB5EDD1-72E6-4B1A-840D-6847760C69D1}" type="sibTrans" cxnId="{B75E6E33-E3E0-4BF3-A841-6634AAB75429}">
      <dgm:prSet/>
      <dgm:spPr/>
      <dgm:t>
        <a:bodyPr/>
        <a:lstStyle/>
        <a:p>
          <a:endParaRPr lang="en-US"/>
        </a:p>
      </dgm:t>
    </dgm:pt>
    <dgm:pt modelId="{827620A8-3317-4ACC-B283-2BE8868D67AE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Unary (0)</a:t>
          </a:r>
          <a:endParaRPr lang="en-US" dirty="0"/>
        </a:p>
      </dgm:t>
    </dgm:pt>
    <dgm:pt modelId="{9D84E065-0697-4C05-8DC9-A0520E5EAE27}" type="parTrans" cxnId="{2340842F-BCD8-4F6B-A7C7-CD0DA1B0E1CD}">
      <dgm:prSet/>
      <dgm:spPr/>
      <dgm:t>
        <a:bodyPr/>
        <a:lstStyle/>
        <a:p>
          <a:endParaRPr lang="en-US"/>
        </a:p>
      </dgm:t>
    </dgm:pt>
    <dgm:pt modelId="{244A5F18-3161-4A96-82EF-AC3DB4B81946}" type="sibTrans" cxnId="{2340842F-BCD8-4F6B-A7C7-CD0DA1B0E1CD}">
      <dgm:prSet/>
      <dgm:spPr/>
      <dgm:t>
        <a:bodyPr/>
        <a:lstStyle/>
        <a:p>
          <a:endParaRPr lang="en-US"/>
        </a:p>
      </dgm:t>
    </dgm:pt>
    <dgm:pt modelId="{1682C24D-55FB-4A4D-A741-D3D7F6C14CB5}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dirty="0" smtClean="0"/>
            <a:t>Binary (1)</a:t>
          </a:r>
          <a:endParaRPr lang="en-US" dirty="0"/>
        </a:p>
      </dgm:t>
    </dgm:pt>
    <dgm:pt modelId="{C31FFE9B-6F8B-4069-8880-418081D7AC07}" type="parTrans" cxnId="{838B42DA-78A8-44B2-936C-682717E33F61}">
      <dgm:prSet/>
      <dgm:spPr/>
      <dgm:t>
        <a:bodyPr/>
        <a:lstStyle/>
        <a:p>
          <a:endParaRPr lang="en-US"/>
        </a:p>
      </dgm:t>
    </dgm:pt>
    <dgm:pt modelId="{70489E11-D830-47D2-A341-43D1BAE5016D}" type="sibTrans" cxnId="{838B42DA-78A8-44B2-936C-682717E33F61}">
      <dgm:prSet/>
      <dgm:spPr/>
      <dgm:t>
        <a:bodyPr/>
        <a:lstStyle/>
        <a:p>
          <a:endParaRPr lang="en-US"/>
        </a:p>
      </dgm:t>
    </dgm:pt>
    <dgm:pt modelId="{2716AC48-0DD3-4196-AC9E-CC33EFFAFBE7}" type="pres">
      <dgm:prSet presAssocID="{433DBD58-B0D7-4235-AB6E-8033FFAE1A2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EC4640-108E-4CFB-B2E6-ECF7082227ED}" type="pres">
      <dgm:prSet presAssocID="{48B02B73-E9D3-4E4C-8BE2-B0AFC8D67253}" presName="root1" presStyleCnt="0"/>
      <dgm:spPr/>
    </dgm:pt>
    <dgm:pt modelId="{F608655D-02D2-4C85-952E-C91CF069AF81}" type="pres">
      <dgm:prSet presAssocID="{48B02B73-E9D3-4E4C-8BE2-B0AFC8D6725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2C68BB-A05C-4E26-BA92-4BA26380E996}" type="pres">
      <dgm:prSet presAssocID="{48B02B73-E9D3-4E4C-8BE2-B0AFC8D67253}" presName="level2hierChild" presStyleCnt="0"/>
      <dgm:spPr/>
    </dgm:pt>
    <dgm:pt modelId="{59514983-0D29-49EE-AC23-7BC9F2348044}" type="pres">
      <dgm:prSet presAssocID="{FC1DDC66-A37D-43EB-B5C6-2D382154DAAE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8890B7B-52E1-4DC1-ACAD-95C5EBC6F7A7}" type="pres">
      <dgm:prSet presAssocID="{FC1DDC66-A37D-43EB-B5C6-2D382154DAAE}" presName="connTx" presStyleLbl="parChTrans1D2" presStyleIdx="0" presStyleCnt="2"/>
      <dgm:spPr/>
      <dgm:t>
        <a:bodyPr/>
        <a:lstStyle/>
        <a:p>
          <a:endParaRPr lang="en-US"/>
        </a:p>
      </dgm:t>
    </dgm:pt>
    <dgm:pt modelId="{E3C1F8A6-D994-432B-A86C-CF359D54CAEE}" type="pres">
      <dgm:prSet presAssocID="{647C68F0-08FE-4C44-A95A-95CD3BFCF5A6}" presName="root2" presStyleCnt="0"/>
      <dgm:spPr/>
    </dgm:pt>
    <dgm:pt modelId="{B97FD49A-92D0-4D58-BB68-0192407C254A}" type="pres">
      <dgm:prSet presAssocID="{647C68F0-08FE-4C44-A95A-95CD3BFCF5A6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BD240B-AB4E-42CA-83D8-4C8439DF2301}" type="pres">
      <dgm:prSet presAssocID="{647C68F0-08FE-4C44-A95A-95CD3BFCF5A6}" presName="level3hierChild" presStyleCnt="0"/>
      <dgm:spPr/>
    </dgm:pt>
    <dgm:pt modelId="{9E52474C-6A25-49EE-B367-7B22D8A768C1}" type="pres">
      <dgm:prSet presAssocID="{77533143-7489-4DDD-817D-AB42C2B3EEDC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4FEE5ED5-101B-4976-9F35-05B70CD3E25E}" type="pres">
      <dgm:prSet presAssocID="{77533143-7489-4DDD-817D-AB42C2B3EEDC}" presName="connTx" presStyleLbl="parChTrans1D3" presStyleIdx="0" presStyleCnt="4"/>
      <dgm:spPr/>
      <dgm:t>
        <a:bodyPr/>
        <a:lstStyle/>
        <a:p>
          <a:endParaRPr lang="en-US"/>
        </a:p>
      </dgm:t>
    </dgm:pt>
    <dgm:pt modelId="{2181048B-21E7-4855-920B-607C62D6A476}" type="pres">
      <dgm:prSet presAssocID="{7128213E-5038-4B2A-B0CE-C9EE9C3EA794}" presName="root2" presStyleCnt="0"/>
      <dgm:spPr/>
    </dgm:pt>
    <dgm:pt modelId="{A60BB074-5180-4A06-801B-C7E3E5098BC5}" type="pres">
      <dgm:prSet presAssocID="{7128213E-5038-4B2A-B0CE-C9EE9C3EA794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0BABEC-B84C-4F9A-8ACF-0E4E7A0A3BE9}" type="pres">
      <dgm:prSet presAssocID="{7128213E-5038-4B2A-B0CE-C9EE9C3EA794}" presName="level3hierChild" presStyleCnt="0"/>
      <dgm:spPr/>
    </dgm:pt>
    <dgm:pt modelId="{A77DE506-7674-4533-93C1-2412F96C7E6E}" type="pres">
      <dgm:prSet presAssocID="{B7DED89B-7A27-4B3D-9EEA-6E7C14226A17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B6F896E4-DB3A-4BB3-AE8D-2633A7C6E5D4}" type="pres">
      <dgm:prSet presAssocID="{B7DED89B-7A27-4B3D-9EEA-6E7C14226A1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A54F15FE-91FD-491D-94B5-A2EAB6FFB5FD}" type="pres">
      <dgm:prSet presAssocID="{A55E613C-CC08-419D-86BD-2FAFD2B8EE14}" presName="root2" presStyleCnt="0"/>
      <dgm:spPr/>
    </dgm:pt>
    <dgm:pt modelId="{45BB30AF-5DCD-4036-A6BB-6919F9250CD3}" type="pres">
      <dgm:prSet presAssocID="{A55E613C-CC08-419D-86BD-2FAFD2B8EE14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1E409FC-75A3-44D2-9F10-2855C571D725}" type="pres">
      <dgm:prSet presAssocID="{A55E613C-CC08-419D-86BD-2FAFD2B8EE14}" presName="level3hierChild" presStyleCnt="0"/>
      <dgm:spPr/>
    </dgm:pt>
    <dgm:pt modelId="{BECCE064-4B02-4AC3-9696-81E53478677B}" type="pres">
      <dgm:prSet presAssocID="{2944CF84-E2A2-4B3B-B661-5A7FDE75BF07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E0690DEC-C8AE-460B-B4F9-A5C5A7BC3FC5}" type="pres">
      <dgm:prSet presAssocID="{2944CF84-E2A2-4B3B-B661-5A7FDE75BF07}" presName="connTx" presStyleLbl="parChTrans1D2" presStyleIdx="1" presStyleCnt="2"/>
      <dgm:spPr/>
      <dgm:t>
        <a:bodyPr/>
        <a:lstStyle/>
        <a:p>
          <a:endParaRPr lang="en-US"/>
        </a:p>
      </dgm:t>
    </dgm:pt>
    <dgm:pt modelId="{3076F412-9C4E-4199-9A18-1F0C85D5F86A}" type="pres">
      <dgm:prSet presAssocID="{83ECE098-3AFD-40B7-995B-18CF0C2C9A7F}" presName="root2" presStyleCnt="0"/>
      <dgm:spPr/>
    </dgm:pt>
    <dgm:pt modelId="{69F9BA3A-8E94-4E23-A48E-E7EA009DDBFF}" type="pres">
      <dgm:prSet presAssocID="{83ECE098-3AFD-40B7-995B-18CF0C2C9A7F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980B2E-5051-4FA9-AB38-01F3D16D192D}" type="pres">
      <dgm:prSet presAssocID="{83ECE098-3AFD-40B7-995B-18CF0C2C9A7F}" presName="level3hierChild" presStyleCnt="0"/>
      <dgm:spPr/>
    </dgm:pt>
    <dgm:pt modelId="{6E3277B0-8DBC-41E1-8781-5B7CE6EE499B}" type="pres">
      <dgm:prSet presAssocID="{9D84E065-0697-4C05-8DC9-A0520E5EAE27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21C73CFE-C340-4864-8280-F1FE03C0DCE6}" type="pres">
      <dgm:prSet presAssocID="{9D84E065-0697-4C05-8DC9-A0520E5EAE27}" presName="connTx" presStyleLbl="parChTrans1D3" presStyleIdx="2" presStyleCnt="4"/>
      <dgm:spPr/>
      <dgm:t>
        <a:bodyPr/>
        <a:lstStyle/>
        <a:p>
          <a:endParaRPr lang="en-US"/>
        </a:p>
      </dgm:t>
    </dgm:pt>
    <dgm:pt modelId="{C68E3C17-7A77-46E7-A34E-D5B8FE7DD28F}" type="pres">
      <dgm:prSet presAssocID="{827620A8-3317-4ACC-B283-2BE8868D67AE}" presName="root2" presStyleCnt="0"/>
      <dgm:spPr/>
    </dgm:pt>
    <dgm:pt modelId="{AF07BC39-614E-4F05-91DF-9EA2D2242B01}" type="pres">
      <dgm:prSet presAssocID="{827620A8-3317-4ACC-B283-2BE8868D67AE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300BF8-6492-4ABA-B3A6-F318C5B9E422}" type="pres">
      <dgm:prSet presAssocID="{827620A8-3317-4ACC-B283-2BE8868D67AE}" presName="level3hierChild" presStyleCnt="0"/>
      <dgm:spPr/>
    </dgm:pt>
    <dgm:pt modelId="{D18FB15B-4290-4E3B-AF36-FD01C0707A7D}" type="pres">
      <dgm:prSet presAssocID="{C31FFE9B-6F8B-4069-8880-418081D7AC07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D44F35EC-9141-4508-AADD-9306AC7651C2}" type="pres">
      <dgm:prSet presAssocID="{C31FFE9B-6F8B-4069-8880-418081D7AC07}" presName="connTx" presStyleLbl="parChTrans1D3" presStyleIdx="3" presStyleCnt="4"/>
      <dgm:spPr/>
      <dgm:t>
        <a:bodyPr/>
        <a:lstStyle/>
        <a:p>
          <a:endParaRPr lang="en-US"/>
        </a:p>
      </dgm:t>
    </dgm:pt>
    <dgm:pt modelId="{67146513-8650-4A0C-82D6-26DF6A9EA213}" type="pres">
      <dgm:prSet presAssocID="{1682C24D-55FB-4A4D-A741-D3D7F6C14CB5}" presName="root2" presStyleCnt="0"/>
      <dgm:spPr/>
    </dgm:pt>
    <dgm:pt modelId="{52CB33E9-3251-48F5-BD5E-1AA2EBDB30D2}" type="pres">
      <dgm:prSet presAssocID="{1682C24D-55FB-4A4D-A741-D3D7F6C14CB5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98712B-369F-4F7F-8B9C-4039C5411F9B}" type="pres">
      <dgm:prSet presAssocID="{1682C24D-55FB-4A4D-A741-D3D7F6C14CB5}" presName="level3hierChild" presStyleCnt="0"/>
      <dgm:spPr/>
    </dgm:pt>
  </dgm:ptLst>
  <dgm:cxnLst>
    <dgm:cxn modelId="{F5773CB2-F277-4A83-8AEB-E564FF6D9201}" type="presOf" srcId="{C31FFE9B-6F8B-4069-8880-418081D7AC07}" destId="{D44F35EC-9141-4508-AADD-9306AC7651C2}" srcOrd="1" destOrd="0" presId="urn:microsoft.com/office/officeart/2008/layout/HorizontalMultiLevelHierarchy"/>
    <dgm:cxn modelId="{8E4CEEBD-4167-422D-9769-5D53729D38A1}" type="presOf" srcId="{C31FFE9B-6F8B-4069-8880-418081D7AC07}" destId="{D18FB15B-4290-4E3B-AF36-FD01C0707A7D}" srcOrd="0" destOrd="0" presId="urn:microsoft.com/office/officeart/2008/layout/HorizontalMultiLevelHierarchy"/>
    <dgm:cxn modelId="{9A731881-64F9-4F46-9D87-7514C23087F1}" type="presOf" srcId="{B7DED89B-7A27-4B3D-9EEA-6E7C14226A17}" destId="{A77DE506-7674-4533-93C1-2412F96C7E6E}" srcOrd="0" destOrd="0" presId="urn:microsoft.com/office/officeart/2008/layout/HorizontalMultiLevelHierarchy"/>
    <dgm:cxn modelId="{149EB021-CD0C-475A-956C-9C5700AD1DCB}" type="presOf" srcId="{48B02B73-E9D3-4E4C-8BE2-B0AFC8D67253}" destId="{F608655D-02D2-4C85-952E-C91CF069AF81}" srcOrd="0" destOrd="0" presId="urn:microsoft.com/office/officeart/2008/layout/HorizontalMultiLevelHierarchy"/>
    <dgm:cxn modelId="{93197980-9A6E-446D-BA72-FE5FED722AF5}" type="presOf" srcId="{9D84E065-0697-4C05-8DC9-A0520E5EAE27}" destId="{21C73CFE-C340-4864-8280-F1FE03C0DCE6}" srcOrd="1" destOrd="0" presId="urn:microsoft.com/office/officeart/2008/layout/HorizontalMultiLevelHierarchy"/>
    <dgm:cxn modelId="{9EAD7668-2731-4723-8A0C-45DA3E188734}" type="presOf" srcId="{77533143-7489-4DDD-817D-AB42C2B3EEDC}" destId="{4FEE5ED5-101B-4976-9F35-05B70CD3E25E}" srcOrd="1" destOrd="0" presId="urn:microsoft.com/office/officeart/2008/layout/HorizontalMultiLevelHierarchy"/>
    <dgm:cxn modelId="{7FDEAE3A-3756-4292-B7EE-1EB792427190}" type="presOf" srcId="{B7DED89B-7A27-4B3D-9EEA-6E7C14226A17}" destId="{B6F896E4-DB3A-4BB3-AE8D-2633A7C6E5D4}" srcOrd="1" destOrd="0" presId="urn:microsoft.com/office/officeart/2008/layout/HorizontalMultiLevelHierarchy"/>
    <dgm:cxn modelId="{B80CE72C-CB59-4E58-A0C5-A7401797F84E}" type="presOf" srcId="{1682C24D-55FB-4A4D-A741-D3D7F6C14CB5}" destId="{52CB33E9-3251-48F5-BD5E-1AA2EBDB30D2}" srcOrd="0" destOrd="0" presId="urn:microsoft.com/office/officeart/2008/layout/HorizontalMultiLevelHierarchy"/>
    <dgm:cxn modelId="{80ED5D1F-AEF3-4E5D-8C3D-01A6E160EC00}" type="presOf" srcId="{77533143-7489-4DDD-817D-AB42C2B3EEDC}" destId="{9E52474C-6A25-49EE-B367-7B22D8A768C1}" srcOrd="0" destOrd="0" presId="urn:microsoft.com/office/officeart/2008/layout/HorizontalMultiLevelHierarchy"/>
    <dgm:cxn modelId="{BD1F9903-8AED-49D3-B047-43D83D15E650}" type="presOf" srcId="{2944CF84-E2A2-4B3B-B661-5A7FDE75BF07}" destId="{BECCE064-4B02-4AC3-9696-81E53478677B}" srcOrd="0" destOrd="0" presId="urn:microsoft.com/office/officeart/2008/layout/HorizontalMultiLevelHierarchy"/>
    <dgm:cxn modelId="{00302F89-6147-4EC8-8883-68BCD84D935B}" type="presOf" srcId="{7128213E-5038-4B2A-B0CE-C9EE9C3EA794}" destId="{A60BB074-5180-4A06-801B-C7E3E5098BC5}" srcOrd="0" destOrd="0" presId="urn:microsoft.com/office/officeart/2008/layout/HorizontalMultiLevelHierarchy"/>
    <dgm:cxn modelId="{7924CD44-4AAD-492B-93C5-EF7FF596C5C2}" type="presOf" srcId="{9D84E065-0697-4C05-8DC9-A0520E5EAE27}" destId="{6E3277B0-8DBC-41E1-8781-5B7CE6EE499B}" srcOrd="0" destOrd="0" presId="urn:microsoft.com/office/officeart/2008/layout/HorizontalMultiLevelHierarchy"/>
    <dgm:cxn modelId="{CC8E4812-12A0-47E1-B08F-79F40DC9C2F9}" type="presOf" srcId="{433DBD58-B0D7-4235-AB6E-8033FFAE1A2E}" destId="{2716AC48-0DD3-4196-AC9E-CC33EFFAFBE7}" srcOrd="0" destOrd="0" presId="urn:microsoft.com/office/officeart/2008/layout/HorizontalMultiLevelHierarchy"/>
    <dgm:cxn modelId="{75289BAA-BA08-4A93-8482-2AA5097A2C56}" srcId="{433DBD58-B0D7-4235-AB6E-8033FFAE1A2E}" destId="{48B02B73-E9D3-4E4C-8BE2-B0AFC8D67253}" srcOrd="0" destOrd="0" parTransId="{375ECA9D-54C9-4C50-BD4D-2EEC50CB311C}" sibTransId="{C4C33FD0-217C-4D83-A36E-0CF5854E9668}"/>
    <dgm:cxn modelId="{A360F96F-E36C-46D8-AD5A-843666C8CE9D}" type="presOf" srcId="{2944CF84-E2A2-4B3B-B661-5A7FDE75BF07}" destId="{E0690DEC-C8AE-460B-B4F9-A5C5A7BC3FC5}" srcOrd="1" destOrd="0" presId="urn:microsoft.com/office/officeart/2008/layout/HorizontalMultiLevelHierarchy"/>
    <dgm:cxn modelId="{3153E901-3E9C-48FD-8472-914DBF9CBFB3}" srcId="{647C68F0-08FE-4C44-A95A-95CD3BFCF5A6}" destId="{7128213E-5038-4B2A-B0CE-C9EE9C3EA794}" srcOrd="0" destOrd="0" parTransId="{77533143-7489-4DDD-817D-AB42C2B3EEDC}" sibTransId="{E69BD253-C7AD-49CB-8516-F37EC31281B9}"/>
    <dgm:cxn modelId="{90285968-A487-4C23-9F15-9BD8D4551A2D}" type="presOf" srcId="{827620A8-3317-4ACC-B283-2BE8868D67AE}" destId="{AF07BC39-614E-4F05-91DF-9EA2D2242B01}" srcOrd="0" destOrd="0" presId="urn:microsoft.com/office/officeart/2008/layout/HorizontalMultiLevelHierarchy"/>
    <dgm:cxn modelId="{C6BC7436-86B7-4796-B3EE-9E381F23FD9A}" type="presOf" srcId="{A55E613C-CC08-419D-86BD-2FAFD2B8EE14}" destId="{45BB30AF-5DCD-4036-A6BB-6919F9250CD3}" srcOrd="0" destOrd="0" presId="urn:microsoft.com/office/officeart/2008/layout/HorizontalMultiLevelHierarchy"/>
    <dgm:cxn modelId="{B75E6E33-E3E0-4BF3-A841-6634AAB75429}" srcId="{647C68F0-08FE-4C44-A95A-95CD3BFCF5A6}" destId="{A55E613C-CC08-419D-86BD-2FAFD2B8EE14}" srcOrd="1" destOrd="0" parTransId="{B7DED89B-7A27-4B3D-9EEA-6E7C14226A17}" sibTransId="{9FB5EDD1-72E6-4B1A-840D-6847760C69D1}"/>
    <dgm:cxn modelId="{1179BD64-9957-40DC-8F1A-B3EE50476C5F}" type="presOf" srcId="{FC1DDC66-A37D-43EB-B5C6-2D382154DAAE}" destId="{59514983-0D29-49EE-AC23-7BC9F2348044}" srcOrd="0" destOrd="0" presId="urn:microsoft.com/office/officeart/2008/layout/HorizontalMultiLevelHierarchy"/>
    <dgm:cxn modelId="{2340842F-BCD8-4F6B-A7C7-CD0DA1B0E1CD}" srcId="{83ECE098-3AFD-40B7-995B-18CF0C2C9A7F}" destId="{827620A8-3317-4ACC-B283-2BE8868D67AE}" srcOrd="0" destOrd="0" parTransId="{9D84E065-0697-4C05-8DC9-A0520E5EAE27}" sibTransId="{244A5F18-3161-4A96-82EF-AC3DB4B81946}"/>
    <dgm:cxn modelId="{C1364B27-4D1A-4AD3-871C-396756E4AD82}" type="presOf" srcId="{FC1DDC66-A37D-43EB-B5C6-2D382154DAAE}" destId="{08890B7B-52E1-4DC1-ACAD-95C5EBC6F7A7}" srcOrd="1" destOrd="0" presId="urn:microsoft.com/office/officeart/2008/layout/HorizontalMultiLevelHierarchy"/>
    <dgm:cxn modelId="{F5479B87-057E-4D6D-BE06-FA02C769D71D}" type="presOf" srcId="{83ECE098-3AFD-40B7-995B-18CF0C2C9A7F}" destId="{69F9BA3A-8E94-4E23-A48E-E7EA009DDBFF}" srcOrd="0" destOrd="0" presId="urn:microsoft.com/office/officeart/2008/layout/HorizontalMultiLevelHierarchy"/>
    <dgm:cxn modelId="{1005F8F4-B6E5-4853-AE3D-95B991D1D517}" srcId="{48B02B73-E9D3-4E4C-8BE2-B0AFC8D67253}" destId="{647C68F0-08FE-4C44-A95A-95CD3BFCF5A6}" srcOrd="0" destOrd="0" parTransId="{FC1DDC66-A37D-43EB-B5C6-2D382154DAAE}" sibTransId="{B2FD71E2-5688-46ED-B158-ACB7353D1B30}"/>
    <dgm:cxn modelId="{40824C09-AE7E-4140-855C-FF6BF8235E7E}" type="presOf" srcId="{647C68F0-08FE-4C44-A95A-95CD3BFCF5A6}" destId="{B97FD49A-92D0-4D58-BB68-0192407C254A}" srcOrd="0" destOrd="0" presId="urn:microsoft.com/office/officeart/2008/layout/HorizontalMultiLevelHierarchy"/>
    <dgm:cxn modelId="{838B42DA-78A8-44B2-936C-682717E33F61}" srcId="{83ECE098-3AFD-40B7-995B-18CF0C2C9A7F}" destId="{1682C24D-55FB-4A4D-A741-D3D7F6C14CB5}" srcOrd="1" destOrd="0" parTransId="{C31FFE9B-6F8B-4069-8880-418081D7AC07}" sibTransId="{70489E11-D830-47D2-A341-43D1BAE5016D}"/>
    <dgm:cxn modelId="{9B04F962-80BA-4375-A3CA-3D5A8CA84667}" srcId="{48B02B73-E9D3-4E4C-8BE2-B0AFC8D67253}" destId="{83ECE098-3AFD-40B7-995B-18CF0C2C9A7F}" srcOrd="1" destOrd="0" parTransId="{2944CF84-E2A2-4B3B-B661-5A7FDE75BF07}" sibTransId="{BF07C84C-D268-4124-8021-A0943A47AF26}"/>
    <dgm:cxn modelId="{75CA6198-D78C-4FCD-A5A3-F12BE742B8AE}" type="presParOf" srcId="{2716AC48-0DD3-4196-AC9E-CC33EFFAFBE7}" destId="{89EC4640-108E-4CFB-B2E6-ECF7082227ED}" srcOrd="0" destOrd="0" presId="urn:microsoft.com/office/officeart/2008/layout/HorizontalMultiLevelHierarchy"/>
    <dgm:cxn modelId="{6728039C-4EAA-4A36-8DB7-503C904860DF}" type="presParOf" srcId="{89EC4640-108E-4CFB-B2E6-ECF7082227ED}" destId="{F608655D-02D2-4C85-952E-C91CF069AF81}" srcOrd="0" destOrd="0" presId="urn:microsoft.com/office/officeart/2008/layout/HorizontalMultiLevelHierarchy"/>
    <dgm:cxn modelId="{7000E5A2-F751-43FB-B033-288A76609B5F}" type="presParOf" srcId="{89EC4640-108E-4CFB-B2E6-ECF7082227ED}" destId="{782C68BB-A05C-4E26-BA92-4BA26380E996}" srcOrd="1" destOrd="0" presId="urn:microsoft.com/office/officeart/2008/layout/HorizontalMultiLevelHierarchy"/>
    <dgm:cxn modelId="{94499520-888E-4117-8B19-D0BD42175FAC}" type="presParOf" srcId="{782C68BB-A05C-4E26-BA92-4BA26380E996}" destId="{59514983-0D29-49EE-AC23-7BC9F2348044}" srcOrd="0" destOrd="0" presId="urn:microsoft.com/office/officeart/2008/layout/HorizontalMultiLevelHierarchy"/>
    <dgm:cxn modelId="{A1A79EEA-A142-48BF-9FFB-47246B806EDE}" type="presParOf" srcId="{59514983-0D29-49EE-AC23-7BC9F2348044}" destId="{08890B7B-52E1-4DC1-ACAD-95C5EBC6F7A7}" srcOrd="0" destOrd="0" presId="urn:microsoft.com/office/officeart/2008/layout/HorizontalMultiLevelHierarchy"/>
    <dgm:cxn modelId="{3915810B-FDFD-4B36-AB8D-D9ABCC0829B7}" type="presParOf" srcId="{782C68BB-A05C-4E26-BA92-4BA26380E996}" destId="{E3C1F8A6-D994-432B-A86C-CF359D54CAEE}" srcOrd="1" destOrd="0" presId="urn:microsoft.com/office/officeart/2008/layout/HorizontalMultiLevelHierarchy"/>
    <dgm:cxn modelId="{401A19A9-B3E1-49F4-A54A-27774069BB76}" type="presParOf" srcId="{E3C1F8A6-D994-432B-A86C-CF359D54CAEE}" destId="{B97FD49A-92D0-4D58-BB68-0192407C254A}" srcOrd="0" destOrd="0" presId="urn:microsoft.com/office/officeart/2008/layout/HorizontalMultiLevelHierarchy"/>
    <dgm:cxn modelId="{75DD8A80-8A68-491E-8CE4-882370CE760A}" type="presParOf" srcId="{E3C1F8A6-D994-432B-A86C-CF359D54CAEE}" destId="{E2BD240B-AB4E-42CA-83D8-4C8439DF2301}" srcOrd="1" destOrd="0" presId="urn:microsoft.com/office/officeart/2008/layout/HorizontalMultiLevelHierarchy"/>
    <dgm:cxn modelId="{63DD6244-676A-47A8-91FF-A2D9526E5679}" type="presParOf" srcId="{E2BD240B-AB4E-42CA-83D8-4C8439DF2301}" destId="{9E52474C-6A25-49EE-B367-7B22D8A768C1}" srcOrd="0" destOrd="0" presId="urn:microsoft.com/office/officeart/2008/layout/HorizontalMultiLevelHierarchy"/>
    <dgm:cxn modelId="{1B189054-9F04-4B20-9C2F-B1EC2353F214}" type="presParOf" srcId="{9E52474C-6A25-49EE-B367-7B22D8A768C1}" destId="{4FEE5ED5-101B-4976-9F35-05B70CD3E25E}" srcOrd="0" destOrd="0" presId="urn:microsoft.com/office/officeart/2008/layout/HorizontalMultiLevelHierarchy"/>
    <dgm:cxn modelId="{BBF3BEE8-D01B-440E-9587-0E70FAE68AB4}" type="presParOf" srcId="{E2BD240B-AB4E-42CA-83D8-4C8439DF2301}" destId="{2181048B-21E7-4855-920B-607C62D6A476}" srcOrd="1" destOrd="0" presId="urn:microsoft.com/office/officeart/2008/layout/HorizontalMultiLevelHierarchy"/>
    <dgm:cxn modelId="{663CAA4F-3E9A-4DB6-B8E8-BA74DACCF020}" type="presParOf" srcId="{2181048B-21E7-4855-920B-607C62D6A476}" destId="{A60BB074-5180-4A06-801B-C7E3E5098BC5}" srcOrd="0" destOrd="0" presId="urn:microsoft.com/office/officeart/2008/layout/HorizontalMultiLevelHierarchy"/>
    <dgm:cxn modelId="{E63F3755-8E5E-4D46-8B01-C08C7771AA79}" type="presParOf" srcId="{2181048B-21E7-4855-920B-607C62D6A476}" destId="{D10BABEC-B84C-4F9A-8ACF-0E4E7A0A3BE9}" srcOrd="1" destOrd="0" presId="urn:microsoft.com/office/officeart/2008/layout/HorizontalMultiLevelHierarchy"/>
    <dgm:cxn modelId="{9997B37F-52E1-44D6-A7E4-7DE7C8CF02F9}" type="presParOf" srcId="{E2BD240B-AB4E-42CA-83D8-4C8439DF2301}" destId="{A77DE506-7674-4533-93C1-2412F96C7E6E}" srcOrd="2" destOrd="0" presId="urn:microsoft.com/office/officeart/2008/layout/HorizontalMultiLevelHierarchy"/>
    <dgm:cxn modelId="{058FD8FB-7F2B-4D8C-96E2-AEE8B06E7D64}" type="presParOf" srcId="{A77DE506-7674-4533-93C1-2412F96C7E6E}" destId="{B6F896E4-DB3A-4BB3-AE8D-2633A7C6E5D4}" srcOrd="0" destOrd="0" presId="urn:microsoft.com/office/officeart/2008/layout/HorizontalMultiLevelHierarchy"/>
    <dgm:cxn modelId="{E012722C-E8B9-41CA-99E1-FDAAB94F94D5}" type="presParOf" srcId="{E2BD240B-AB4E-42CA-83D8-4C8439DF2301}" destId="{A54F15FE-91FD-491D-94B5-A2EAB6FFB5FD}" srcOrd="3" destOrd="0" presId="urn:microsoft.com/office/officeart/2008/layout/HorizontalMultiLevelHierarchy"/>
    <dgm:cxn modelId="{6A35A489-6901-4C73-8B34-004383B41E11}" type="presParOf" srcId="{A54F15FE-91FD-491D-94B5-A2EAB6FFB5FD}" destId="{45BB30AF-5DCD-4036-A6BB-6919F9250CD3}" srcOrd="0" destOrd="0" presId="urn:microsoft.com/office/officeart/2008/layout/HorizontalMultiLevelHierarchy"/>
    <dgm:cxn modelId="{5E35CBE1-23AD-4A6D-9BAD-FA29000F0EBE}" type="presParOf" srcId="{A54F15FE-91FD-491D-94B5-A2EAB6FFB5FD}" destId="{A1E409FC-75A3-44D2-9F10-2855C571D725}" srcOrd="1" destOrd="0" presId="urn:microsoft.com/office/officeart/2008/layout/HorizontalMultiLevelHierarchy"/>
    <dgm:cxn modelId="{02011494-9929-45DB-96D0-9D5716C5DA6D}" type="presParOf" srcId="{782C68BB-A05C-4E26-BA92-4BA26380E996}" destId="{BECCE064-4B02-4AC3-9696-81E53478677B}" srcOrd="2" destOrd="0" presId="urn:microsoft.com/office/officeart/2008/layout/HorizontalMultiLevelHierarchy"/>
    <dgm:cxn modelId="{412D3763-A780-433C-B18D-C36999736A55}" type="presParOf" srcId="{BECCE064-4B02-4AC3-9696-81E53478677B}" destId="{E0690DEC-C8AE-460B-B4F9-A5C5A7BC3FC5}" srcOrd="0" destOrd="0" presId="urn:microsoft.com/office/officeart/2008/layout/HorizontalMultiLevelHierarchy"/>
    <dgm:cxn modelId="{D2723CE2-C216-4CCE-949C-31C497D6523A}" type="presParOf" srcId="{782C68BB-A05C-4E26-BA92-4BA26380E996}" destId="{3076F412-9C4E-4199-9A18-1F0C85D5F86A}" srcOrd="3" destOrd="0" presId="urn:microsoft.com/office/officeart/2008/layout/HorizontalMultiLevelHierarchy"/>
    <dgm:cxn modelId="{C41FCA20-6E09-400C-9B3A-4D95B49D609B}" type="presParOf" srcId="{3076F412-9C4E-4199-9A18-1F0C85D5F86A}" destId="{69F9BA3A-8E94-4E23-A48E-E7EA009DDBFF}" srcOrd="0" destOrd="0" presId="urn:microsoft.com/office/officeart/2008/layout/HorizontalMultiLevelHierarchy"/>
    <dgm:cxn modelId="{55EE3B1E-0D98-4A53-8500-9AEE5F31A1EE}" type="presParOf" srcId="{3076F412-9C4E-4199-9A18-1F0C85D5F86A}" destId="{CB980B2E-5051-4FA9-AB38-01F3D16D192D}" srcOrd="1" destOrd="0" presId="urn:microsoft.com/office/officeart/2008/layout/HorizontalMultiLevelHierarchy"/>
    <dgm:cxn modelId="{E55FFDB4-CF03-41AA-8DF5-FD5C5AB2EDCF}" type="presParOf" srcId="{CB980B2E-5051-4FA9-AB38-01F3D16D192D}" destId="{6E3277B0-8DBC-41E1-8781-5B7CE6EE499B}" srcOrd="0" destOrd="0" presId="urn:microsoft.com/office/officeart/2008/layout/HorizontalMultiLevelHierarchy"/>
    <dgm:cxn modelId="{41213D14-AAF4-4073-A181-C9C834F6881B}" type="presParOf" srcId="{6E3277B0-8DBC-41E1-8781-5B7CE6EE499B}" destId="{21C73CFE-C340-4864-8280-F1FE03C0DCE6}" srcOrd="0" destOrd="0" presId="urn:microsoft.com/office/officeart/2008/layout/HorizontalMultiLevelHierarchy"/>
    <dgm:cxn modelId="{95D66DEE-B301-402B-90C3-F8A3F18BC0D9}" type="presParOf" srcId="{CB980B2E-5051-4FA9-AB38-01F3D16D192D}" destId="{C68E3C17-7A77-46E7-A34E-D5B8FE7DD28F}" srcOrd="1" destOrd="0" presId="urn:microsoft.com/office/officeart/2008/layout/HorizontalMultiLevelHierarchy"/>
    <dgm:cxn modelId="{4D1142BB-DE0F-49F3-9C4D-172DF3F59F07}" type="presParOf" srcId="{C68E3C17-7A77-46E7-A34E-D5B8FE7DD28F}" destId="{AF07BC39-614E-4F05-91DF-9EA2D2242B01}" srcOrd="0" destOrd="0" presId="urn:microsoft.com/office/officeart/2008/layout/HorizontalMultiLevelHierarchy"/>
    <dgm:cxn modelId="{577206A5-D1B7-4143-AEB1-8818EB4A27F1}" type="presParOf" srcId="{C68E3C17-7A77-46E7-A34E-D5B8FE7DD28F}" destId="{78300BF8-6492-4ABA-B3A6-F318C5B9E422}" srcOrd="1" destOrd="0" presId="urn:microsoft.com/office/officeart/2008/layout/HorizontalMultiLevelHierarchy"/>
    <dgm:cxn modelId="{DBC117BD-0EE2-43DB-984F-2A577771E104}" type="presParOf" srcId="{CB980B2E-5051-4FA9-AB38-01F3D16D192D}" destId="{D18FB15B-4290-4E3B-AF36-FD01C0707A7D}" srcOrd="2" destOrd="0" presId="urn:microsoft.com/office/officeart/2008/layout/HorizontalMultiLevelHierarchy"/>
    <dgm:cxn modelId="{7364A737-29DE-426C-A0A0-D9705872B9D0}" type="presParOf" srcId="{D18FB15B-4290-4E3B-AF36-FD01C0707A7D}" destId="{D44F35EC-9141-4508-AADD-9306AC7651C2}" srcOrd="0" destOrd="0" presId="urn:microsoft.com/office/officeart/2008/layout/HorizontalMultiLevelHierarchy"/>
    <dgm:cxn modelId="{616E685C-9F03-487C-B3D1-8AF89B829F8B}" type="presParOf" srcId="{CB980B2E-5051-4FA9-AB38-01F3D16D192D}" destId="{67146513-8650-4A0C-82D6-26DF6A9EA213}" srcOrd="3" destOrd="0" presId="urn:microsoft.com/office/officeart/2008/layout/HorizontalMultiLevelHierarchy"/>
    <dgm:cxn modelId="{6356B8D2-6CF6-4328-B38D-9576680C0414}" type="presParOf" srcId="{67146513-8650-4A0C-82D6-26DF6A9EA213}" destId="{52CB33E9-3251-48F5-BD5E-1AA2EBDB30D2}" srcOrd="0" destOrd="0" presId="urn:microsoft.com/office/officeart/2008/layout/HorizontalMultiLevelHierarchy"/>
    <dgm:cxn modelId="{D19490ED-3082-44DE-99AB-1C97E7181937}" type="presParOf" srcId="{67146513-8650-4A0C-82D6-26DF6A9EA213}" destId="{A598712B-369F-4F7F-8B9C-4039C5411F9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CS212: Object Oriented Analysis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10: </a:t>
            </a:r>
            <a:r>
              <a:rPr lang="en-GB" sz="3200" dirty="0" smtClean="0"/>
              <a:t>Copy constructor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Function-call stack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Pushes all </a:t>
            </a:r>
            <a:r>
              <a:rPr lang="en-GB" dirty="0"/>
              <a:t>the arguments on the </a:t>
            </a:r>
            <a:r>
              <a:rPr lang="en-GB" dirty="0" smtClean="0"/>
              <a:t>stack</a:t>
            </a:r>
          </a:p>
          <a:p>
            <a:pPr marL="457200" indent="-457200">
              <a:buFont typeface="+mj-lt"/>
              <a:buAutoNum type="arabicPeriod"/>
            </a:pP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</a:t>
            </a:r>
            <a:r>
              <a:rPr lang="en-US" dirty="0" smtClean="0"/>
              <a:t>akes </a:t>
            </a:r>
            <a:r>
              <a:rPr lang="en-US" dirty="0"/>
              <a:t>the </a:t>
            </a:r>
            <a:r>
              <a:rPr lang="en-US" dirty="0" smtClean="0"/>
              <a:t>call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Provide </a:t>
            </a:r>
            <a:r>
              <a:rPr lang="en-GB" dirty="0"/>
              <a:t>storage for the function’s local </a:t>
            </a:r>
            <a:r>
              <a:rPr lang="en-GB" dirty="0" smtClean="0"/>
              <a:t>variables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26081"/>
              </p:ext>
            </p:extLst>
          </p:nvPr>
        </p:nvGraphicFramePr>
        <p:xfrm>
          <a:off x="4848091" y="2611236"/>
          <a:ext cx="3886200" cy="1819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dirty="0" smtClean="0"/>
                        <a:t>Function arguments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u="none" strike="noStrike" kern="1200" baseline="0" dirty="0" smtClean="0"/>
                        <a:t>Return address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u="none" strike="noStrike" kern="1200" baseline="0" dirty="0" smtClean="0"/>
                        <a:t>Local variables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83196" y="4872696"/>
            <a:ext cx="1947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Verdana" panose="020B0604030504040204" pitchFamily="34" charset="0"/>
              </a:rPr>
              <a:t>Re-</a:t>
            </a:r>
            <a:r>
              <a:rPr lang="en-US" sz="2000" b="1" dirty="0" err="1">
                <a:solidFill>
                  <a:srgbClr val="C00000"/>
                </a:solidFill>
                <a:latin typeface="Verdana" panose="020B0604030504040204" pitchFamily="34" charset="0"/>
              </a:rPr>
              <a:t>entrancy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43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Re-</a:t>
            </a:r>
            <a:r>
              <a:rPr lang="en-US" b="1" dirty="0" err="1"/>
              <a:t>entrancy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66826"/>
          </a:xfrm>
        </p:spPr>
        <p:txBody>
          <a:bodyPr/>
          <a:lstStyle/>
          <a:p>
            <a:r>
              <a:rPr lang="en-GB" dirty="0"/>
              <a:t>F</a:t>
            </a:r>
            <a:r>
              <a:rPr lang="en-GB" dirty="0" smtClean="0"/>
              <a:t>unctions </a:t>
            </a:r>
            <a:r>
              <a:rPr lang="en-GB" dirty="0"/>
              <a:t>in C and C++ </a:t>
            </a:r>
            <a:r>
              <a:rPr lang="en-GB" dirty="0" smtClean="0"/>
              <a:t>support </a:t>
            </a:r>
            <a:r>
              <a:rPr lang="en-US" dirty="0" smtClean="0"/>
              <a:t>interrupts: </a:t>
            </a:r>
            <a:r>
              <a:rPr lang="en-US" sz="2400" b="1" dirty="0" smtClean="0">
                <a:solidFill>
                  <a:srgbClr val="C00000"/>
                </a:solidFill>
              </a:rPr>
              <a:t>re-entrant</a:t>
            </a:r>
          </a:p>
          <a:p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dirty="0"/>
              <a:t>They also support </a:t>
            </a:r>
            <a:r>
              <a:rPr lang="en-US" b="1" dirty="0">
                <a:solidFill>
                  <a:srgbClr val="0000FF"/>
                </a:solidFill>
              </a:rPr>
              <a:t>recursive </a:t>
            </a:r>
            <a:r>
              <a:rPr lang="en-US" b="1" dirty="0" smtClean="0">
                <a:solidFill>
                  <a:srgbClr val="0000FF"/>
                </a:solidFill>
              </a:rPr>
              <a:t>calls</a:t>
            </a:r>
          </a:p>
          <a:p>
            <a:endParaRPr lang="en-US" sz="1200" b="1" dirty="0">
              <a:solidFill>
                <a:srgbClr val="0000FF"/>
              </a:solidFill>
            </a:endParaRPr>
          </a:p>
          <a:p>
            <a:r>
              <a:rPr lang="en-GB" dirty="0"/>
              <a:t>R</a:t>
            </a:r>
            <a:r>
              <a:rPr lang="en-GB" dirty="0" smtClean="0"/>
              <a:t>eturn </a:t>
            </a:r>
            <a:r>
              <a:rPr lang="en-GB" dirty="0"/>
              <a:t>values on the </a:t>
            </a:r>
            <a:r>
              <a:rPr lang="en-GB" dirty="0" smtClean="0"/>
              <a:t>stack??</a:t>
            </a:r>
            <a:endParaRPr lang="en-US" b="1" dirty="0">
              <a:solidFill>
                <a:srgbClr val="0000FF"/>
              </a:solidFill>
            </a:endParaRPr>
          </a:p>
          <a:p>
            <a:endParaRPr lang="en-US" sz="105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3915112"/>
            <a:ext cx="76653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Allocating </a:t>
            </a:r>
            <a:r>
              <a:rPr lang="en-GB" sz="2000" dirty="0" smtClean="0"/>
              <a:t>the </a:t>
            </a:r>
            <a:r>
              <a:rPr lang="en-GB" sz="2000" b="1" dirty="0">
                <a:solidFill>
                  <a:srgbClr val="0000FF"/>
                </a:solidFill>
              </a:rPr>
              <a:t>extra storage on the stack </a:t>
            </a:r>
            <a:r>
              <a:rPr lang="en-GB" sz="2000" dirty="0"/>
              <a:t>for the </a:t>
            </a:r>
            <a:r>
              <a:rPr lang="en-GB" sz="2000" b="1" dirty="0">
                <a:solidFill>
                  <a:srgbClr val="C00000"/>
                </a:solidFill>
              </a:rPr>
              <a:t>return values </a:t>
            </a:r>
            <a:r>
              <a:rPr lang="en-GB" sz="2000" dirty="0"/>
              <a:t>before </a:t>
            </a:r>
            <a:r>
              <a:rPr lang="en-GB" sz="2000" dirty="0" smtClean="0"/>
              <a:t>calling </a:t>
            </a:r>
            <a:r>
              <a:rPr lang="en-US" sz="2000" dirty="0" smtClean="0"/>
              <a:t>the </a:t>
            </a:r>
            <a:r>
              <a:rPr lang="en-US" sz="2000" dirty="0"/>
              <a:t>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384" y="4892937"/>
            <a:ext cx="85612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Push the address of </a:t>
            </a:r>
            <a:r>
              <a:rPr lang="en-GB" sz="2000" dirty="0"/>
              <a:t>the return value’s destination on the stack as one of the </a:t>
            </a:r>
            <a:r>
              <a:rPr lang="en-GB" sz="2000" b="1" dirty="0" smtClean="0">
                <a:solidFill>
                  <a:srgbClr val="C00000"/>
                </a:solidFill>
              </a:rPr>
              <a:t>function arguments</a:t>
            </a:r>
            <a:r>
              <a:rPr lang="en-GB" sz="20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</a:t>
            </a:r>
            <a:r>
              <a:rPr lang="en-GB" sz="2000" dirty="0" smtClean="0"/>
              <a:t>he </a:t>
            </a:r>
            <a:r>
              <a:rPr lang="en-GB" sz="2000" dirty="0"/>
              <a:t>function copy the </a:t>
            </a:r>
            <a:r>
              <a:rPr lang="en-GB" sz="2000" b="1" dirty="0">
                <a:solidFill>
                  <a:srgbClr val="0000FF"/>
                </a:solidFill>
              </a:rPr>
              <a:t>return </a:t>
            </a:r>
            <a:r>
              <a:rPr lang="en-GB" sz="2000" b="1" dirty="0" smtClean="0">
                <a:solidFill>
                  <a:srgbClr val="0000FF"/>
                </a:solidFill>
              </a:rPr>
              <a:t>information directly </a:t>
            </a:r>
            <a:r>
              <a:rPr lang="en-GB" sz="2000" dirty="0"/>
              <a:t>into the destination.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38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copy and its issue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0" y="244212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Class: Student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Marks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Sumit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3999" y="4794876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Class: Student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Marks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Sumit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48834" y="1518790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8950" y="3871546"/>
            <a:ext cx="1666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 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85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copy and its issue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3999" y="4794876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21"/>
                <a:gridCol w="1159098"/>
                <a:gridCol w="991674"/>
                <a:gridCol w="950889"/>
                <a:gridCol w="771659"/>
                <a:gridCol w="771659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sz="2000" dirty="0" smtClean="0"/>
                        <a:t>Class: Student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Sumit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48834" y="1518790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8950" y="3871546"/>
            <a:ext cx="1666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 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523999" y="2550131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021"/>
                <a:gridCol w="1159098"/>
                <a:gridCol w="991674"/>
                <a:gridCol w="950889"/>
                <a:gridCol w="771659"/>
                <a:gridCol w="771659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en-US" sz="2000" dirty="0" smtClean="0"/>
                        <a:t>Class: Student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Sumit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38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1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copy and its issue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24000" y="2442120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Class: Student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*Marks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Sumit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0xABC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3999" y="4794876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Class: Student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Roll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*Marks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Sumit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0xABC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48834" y="1518790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8950" y="3871546"/>
            <a:ext cx="16660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 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9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object from an existing object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more important forms of an overloaded constructor is the </a:t>
            </a:r>
            <a:r>
              <a:rPr lang="en-GB" b="1" i="1" dirty="0">
                <a:solidFill>
                  <a:srgbClr val="C00000"/>
                </a:solidFill>
              </a:rPr>
              <a:t>copy constructor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Defining a copy constructor can help you prevent problems that might occur when </a:t>
            </a:r>
            <a:r>
              <a:rPr lang="en-GB" b="1" dirty="0" smtClean="0">
                <a:solidFill>
                  <a:srgbClr val="0000FF"/>
                </a:solidFill>
              </a:rPr>
              <a:t>one object </a:t>
            </a:r>
            <a:r>
              <a:rPr lang="en-GB" b="1" dirty="0">
                <a:solidFill>
                  <a:srgbClr val="0000FF"/>
                </a:solidFill>
              </a:rPr>
              <a:t>is used to initialize </a:t>
            </a:r>
            <a:r>
              <a:rPr lang="en-GB" b="1" dirty="0" smtClean="0">
                <a:solidFill>
                  <a:srgbClr val="0000FF"/>
                </a:solidFill>
              </a:rPr>
              <a:t>another</a:t>
            </a:r>
            <a:r>
              <a:rPr lang="en-GB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When we copy?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Initialize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 as argument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Return as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vs Shallow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opy </a:t>
            </a:r>
            <a:r>
              <a:rPr lang="en-GB" dirty="0"/>
              <a:t>constructor is called only for </a:t>
            </a:r>
            <a:r>
              <a:rPr lang="en-GB" dirty="0" smtClean="0"/>
              <a:t>initializations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 assignment ? Operator overload ??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299213"/>
            <a:ext cx="6229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4594" y="1690689"/>
            <a:ext cx="75148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Compiler </a:t>
            </a:r>
            <a:r>
              <a:rPr lang="en-GB" sz="2000" dirty="0"/>
              <a:t>sees an </a:t>
            </a:r>
            <a:r>
              <a:rPr lang="en-GB" sz="2000" dirty="0" smtClean="0"/>
              <a:t>expression consisting </a:t>
            </a:r>
            <a:r>
              <a:rPr lang="en-GB" sz="2000" dirty="0"/>
              <a:t>of an argument followed by an operator followed by an argument, it simply </a:t>
            </a:r>
            <a:r>
              <a:rPr lang="en-GB" sz="2000" b="1" i="1" dirty="0">
                <a:solidFill>
                  <a:srgbClr val="C00000"/>
                </a:solidFill>
              </a:rPr>
              <a:t>calls </a:t>
            </a:r>
            <a:r>
              <a:rPr lang="en-GB" sz="2000" b="1" i="1" dirty="0" smtClean="0">
                <a:solidFill>
                  <a:srgbClr val="C00000"/>
                </a:solidFill>
              </a:rPr>
              <a:t>a function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14594" y="3016252"/>
            <a:ext cx="7361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An </a:t>
            </a:r>
            <a:r>
              <a:rPr lang="en-GB" sz="2000" dirty="0"/>
              <a:t>operator is simply a function call with a different syntax.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14594" y="3742768"/>
            <a:ext cx="7700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There </a:t>
            </a:r>
            <a:r>
              <a:rPr lang="en-GB" dirty="0"/>
              <a:t>must be </a:t>
            </a:r>
            <a:r>
              <a:rPr lang="en-GB" dirty="0" smtClean="0"/>
              <a:t>a </a:t>
            </a:r>
            <a:r>
              <a:rPr lang="en-GB" sz="2000" b="1" dirty="0" smtClean="0">
                <a:solidFill>
                  <a:srgbClr val="0000FF"/>
                </a:solidFill>
              </a:rPr>
              <a:t>previously </a:t>
            </a:r>
            <a:r>
              <a:rPr lang="en-GB" sz="2000" b="1" dirty="0">
                <a:solidFill>
                  <a:srgbClr val="0000FF"/>
                </a:solidFill>
              </a:rPr>
              <a:t>declared function </a:t>
            </a:r>
            <a:r>
              <a:rPr lang="en-GB" dirty="0"/>
              <a:t>to match that operator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589" y="4856128"/>
            <a:ext cx="7708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>
                <a:solidFill>
                  <a:srgbClr val="00B050"/>
                </a:solidFill>
                <a:latin typeface="Verdana" panose="020B0604030504040204" pitchFamily="34" charset="0"/>
              </a:rPr>
              <a:t>Operator overloading is just </a:t>
            </a:r>
            <a:r>
              <a:rPr lang="en-GB" sz="2000" b="1" i="1" dirty="0">
                <a:solidFill>
                  <a:srgbClr val="C00000"/>
                </a:solidFill>
                <a:latin typeface="Verdana" panose="020B0604030504040204" pitchFamily="34" charset="0"/>
              </a:rPr>
              <a:t>“syntactic sugar,” </a:t>
            </a:r>
            <a:r>
              <a:rPr lang="en-GB" sz="2000" b="1" i="1" dirty="0" smtClean="0">
                <a:solidFill>
                  <a:srgbClr val="00B050"/>
                </a:solidFill>
                <a:latin typeface="Verdana" panose="020B0604030504040204" pitchFamily="34" charset="0"/>
              </a:rPr>
              <a:t>which means </a:t>
            </a:r>
            <a:r>
              <a:rPr lang="en-GB" sz="2000" b="1" i="1" dirty="0">
                <a:solidFill>
                  <a:srgbClr val="00B050"/>
                </a:solidFill>
                <a:latin typeface="Verdana" panose="020B0604030504040204" pitchFamily="34" charset="0"/>
              </a:rPr>
              <a:t>it is simply another way for you to make </a:t>
            </a:r>
            <a:r>
              <a:rPr lang="en-GB" sz="2000" b="1" i="1" dirty="0" smtClean="0">
                <a:solidFill>
                  <a:srgbClr val="00B050"/>
                </a:solidFill>
                <a:latin typeface="Verdana" panose="020B0604030504040204" pitchFamily="34" charset="0"/>
              </a:rPr>
              <a:t>a </a:t>
            </a:r>
            <a:r>
              <a:rPr lang="en-US" sz="2000" b="1" i="1" dirty="0" smtClean="0">
                <a:solidFill>
                  <a:srgbClr val="00B050"/>
                </a:solidFill>
                <a:latin typeface="Verdana" panose="020B0604030504040204" pitchFamily="34" charset="0"/>
              </a:rPr>
              <a:t>function </a:t>
            </a:r>
            <a:r>
              <a:rPr lang="en-US" sz="2000" b="1" i="1" dirty="0">
                <a:solidFill>
                  <a:srgbClr val="00B050"/>
                </a:solidFill>
                <a:latin typeface="Verdana" panose="020B0604030504040204" pitchFamily="34" charset="0"/>
              </a:rPr>
              <a:t>call.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 knowledge about operator wrong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06983"/>
          </a:xfrm>
        </p:spPr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aybe </a:t>
            </a:r>
            <a:r>
              <a:rPr lang="en-GB" dirty="0"/>
              <a:t>everything they know about operators in C is suddenly </a:t>
            </a:r>
            <a:r>
              <a:rPr lang="en-GB" dirty="0" smtClean="0"/>
              <a:t>wrong</a:t>
            </a:r>
          </a:p>
          <a:p>
            <a:endParaRPr lang="en-GB" dirty="0"/>
          </a:p>
          <a:p>
            <a:r>
              <a:rPr lang="en-GB" dirty="0"/>
              <a:t>O</a:t>
            </a:r>
            <a:r>
              <a:rPr lang="en-GB" dirty="0" smtClean="0"/>
              <a:t>perators </a:t>
            </a:r>
            <a:r>
              <a:rPr lang="en-GB" dirty="0"/>
              <a:t>for </a:t>
            </a:r>
            <a:r>
              <a:rPr lang="en-GB" b="1" dirty="0">
                <a:solidFill>
                  <a:srgbClr val="0000FF"/>
                </a:solidFill>
              </a:rPr>
              <a:t>built-in types </a:t>
            </a:r>
            <a:r>
              <a:rPr lang="en-GB" dirty="0"/>
              <a:t>won’t suddenly start working </a:t>
            </a:r>
            <a:r>
              <a:rPr lang="en-GB" dirty="0" smtClean="0"/>
              <a:t>differently</a:t>
            </a:r>
          </a:p>
          <a:p>
            <a:endParaRPr lang="en-GB" dirty="0"/>
          </a:p>
          <a:p>
            <a:r>
              <a:rPr lang="en-GB" dirty="0"/>
              <a:t>Overloaded operators can be </a:t>
            </a:r>
            <a:r>
              <a:rPr lang="en-GB" b="1" dirty="0">
                <a:solidFill>
                  <a:srgbClr val="C00000"/>
                </a:solidFill>
              </a:rPr>
              <a:t>created only </a:t>
            </a:r>
            <a:r>
              <a:rPr lang="en-GB" dirty="0"/>
              <a:t>where new data types are </a:t>
            </a:r>
            <a:r>
              <a:rPr lang="en-GB" dirty="0" smtClean="0"/>
              <a:t>involved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38064" y="4932608"/>
            <a:ext cx="1475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"/>
              </a:rPr>
              <a:t>1 &lt;&lt; 4;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6986" y="5611240"/>
            <a:ext cx="2846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urier"/>
              </a:rPr>
              <a:t>1.414 </a:t>
            </a:r>
            <a:r>
              <a:rPr lang="en-US" sz="2400" b="1" dirty="0">
                <a:solidFill>
                  <a:srgbClr val="00B050"/>
                </a:solidFill>
                <a:latin typeface="Courier"/>
              </a:rPr>
              <a:t>&lt;&lt; 1</a:t>
            </a:r>
            <a:r>
              <a:rPr lang="en-US" sz="2400" b="1" dirty="0" smtClean="0">
                <a:solidFill>
                  <a:srgbClr val="00B050"/>
                </a:solidFill>
                <a:latin typeface="Courier"/>
              </a:rPr>
              <a:t>;</a:t>
            </a:r>
            <a:endParaRPr lang="en-US" sz="2400" b="1" dirty="0">
              <a:solidFill>
                <a:srgbClr val="00B05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3148" y="4948264"/>
            <a:ext cx="4246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won’t suddenly change its meaning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13148" y="6151105"/>
            <a:ext cx="34756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won’t suddenly start working.</a:t>
            </a:r>
          </a:p>
        </p:txBody>
      </p:sp>
    </p:spTree>
    <p:extLst>
      <p:ext uri="{BB962C8B-B14F-4D97-AF65-F5344CB8AC3E}">
        <p14:creationId xmlns:p14="http://schemas.microsoft.com/office/powerpoint/2010/main" val="38783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Specify </a:t>
            </a:r>
            <a:r>
              <a:rPr lang="en-GB" dirty="0"/>
              <a:t>more than one definition for </a:t>
            </a:r>
            <a:r>
              <a:rPr lang="en-GB" dirty="0" smtClean="0"/>
              <a:t>an </a:t>
            </a:r>
            <a:r>
              <a:rPr lang="en-GB" b="1" dirty="0"/>
              <a:t>operator</a:t>
            </a:r>
            <a:r>
              <a:rPr lang="en-GB" dirty="0"/>
              <a:t> in the same </a:t>
            </a:r>
            <a:r>
              <a:rPr lang="en-GB" dirty="0" smtClean="0"/>
              <a:t>scope</a:t>
            </a:r>
          </a:p>
          <a:p>
            <a:endParaRPr lang="en-GB" dirty="0"/>
          </a:p>
          <a:p>
            <a:r>
              <a:rPr lang="en-GB" dirty="0" smtClean="0"/>
              <a:t>Declared (</a:t>
            </a:r>
            <a:r>
              <a:rPr lang="en-GB" dirty="0"/>
              <a:t>or defined) previously </a:t>
            </a:r>
            <a:r>
              <a:rPr lang="en-GB" dirty="0" smtClean="0"/>
              <a:t>in </a:t>
            </a:r>
            <a:r>
              <a:rPr lang="en-GB" dirty="0"/>
              <a:t>the same </a:t>
            </a:r>
            <a:r>
              <a:rPr lang="en-GB" dirty="0" smtClean="0"/>
              <a:t>scope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compiler determines the most appropriate definition to use </a:t>
            </a:r>
            <a:endParaRPr lang="en-GB" dirty="0" smtClean="0"/>
          </a:p>
          <a:p>
            <a:endParaRPr lang="en-GB" dirty="0"/>
          </a:p>
          <a:p>
            <a:r>
              <a:rPr lang="en-US" b="1" dirty="0" smtClean="0"/>
              <a:t>Overload resolution</a:t>
            </a:r>
          </a:p>
          <a:p>
            <a:endParaRPr lang="en-GB" b="1" dirty="0"/>
          </a:p>
          <a:p>
            <a:r>
              <a:rPr lang="en-GB" dirty="0" smtClean="0"/>
              <a:t>Redefine </a:t>
            </a:r>
            <a:r>
              <a:rPr lang="en-GB" dirty="0"/>
              <a:t>or overload most of the built-in operators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Lecture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Overloading</a:t>
            </a:r>
          </a:p>
          <a:p>
            <a:endParaRPr lang="en-GB" dirty="0"/>
          </a:p>
          <a:p>
            <a:r>
              <a:rPr lang="en-GB" dirty="0" smtClean="0"/>
              <a:t>Name Mangling</a:t>
            </a:r>
          </a:p>
          <a:p>
            <a:endParaRPr lang="en-GB" dirty="0"/>
          </a:p>
          <a:p>
            <a:r>
              <a:rPr lang="en-GB" dirty="0" smtClean="0"/>
              <a:t>Resolution of name and type</a:t>
            </a:r>
          </a:p>
          <a:p>
            <a:endParaRPr lang="en-GB" dirty="0"/>
          </a:p>
          <a:p>
            <a:r>
              <a:rPr lang="en-GB" dirty="0" smtClean="0"/>
              <a:t>Copy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already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65305"/>
          </a:xfrm>
        </p:spPr>
        <p:txBody>
          <a:bodyPr/>
          <a:lstStyle/>
          <a:p>
            <a:r>
              <a:rPr lang="en-US" dirty="0" smtClean="0"/>
              <a:t>Inserters (&lt;&lt;) </a:t>
            </a:r>
            <a:r>
              <a:rPr lang="en-US" dirty="0"/>
              <a:t>and </a:t>
            </a:r>
            <a:r>
              <a:rPr lang="en-US" dirty="0" smtClean="0"/>
              <a:t>extractors (&gt;&gt;)</a:t>
            </a:r>
          </a:p>
          <a:p>
            <a:endParaRPr lang="en-US" dirty="0"/>
          </a:p>
          <a:p>
            <a:r>
              <a:rPr lang="en-GB" dirty="0"/>
              <a:t>A </a:t>
            </a:r>
            <a:r>
              <a:rPr lang="en-GB" i="1" dirty="0"/>
              <a:t>stream </a:t>
            </a:r>
            <a:r>
              <a:rPr lang="en-GB" dirty="0"/>
              <a:t>is an object that formats and holds bytes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7287" y="3097078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i</a:t>
            </a:r>
            <a:r>
              <a:rPr lang="en-US" sz="2000" b="1" dirty="0">
                <a:solidFill>
                  <a:srgbClr val="00B050"/>
                </a:solidFill>
                <a:latin typeface="Courier"/>
              </a:rPr>
              <a:t>;</a:t>
            </a:r>
          </a:p>
          <a:p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cin</a:t>
            </a:r>
            <a:r>
              <a:rPr lang="en-US" sz="2000" b="1" dirty="0">
                <a:solidFill>
                  <a:srgbClr val="00B050"/>
                </a:solidFill>
                <a:latin typeface="Courier"/>
              </a:rPr>
              <a:t> &gt;&gt; </a:t>
            </a:r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i</a:t>
            </a:r>
            <a:r>
              <a:rPr lang="en-US" sz="2000" b="1" dirty="0" smtClean="0">
                <a:solidFill>
                  <a:srgbClr val="00B050"/>
                </a:solidFill>
                <a:latin typeface="Courier"/>
              </a:rPr>
              <a:t>;</a:t>
            </a:r>
          </a:p>
          <a:p>
            <a:endParaRPr lang="en-US" sz="2000" b="1" dirty="0">
              <a:solidFill>
                <a:srgbClr val="00B050"/>
              </a:solidFill>
              <a:latin typeface="Courier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"/>
              </a:rPr>
              <a:t>float f;</a:t>
            </a:r>
          </a:p>
          <a:p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cin</a:t>
            </a:r>
            <a:r>
              <a:rPr lang="en-US" sz="2000" b="1" dirty="0">
                <a:solidFill>
                  <a:srgbClr val="00B050"/>
                </a:solidFill>
                <a:latin typeface="Courier"/>
              </a:rPr>
              <a:t> &gt;&gt; f</a:t>
            </a:r>
            <a:r>
              <a:rPr lang="en-US" sz="2000" b="1" dirty="0" smtClean="0">
                <a:solidFill>
                  <a:srgbClr val="00B050"/>
                </a:solidFill>
                <a:latin typeface="Courier"/>
              </a:rPr>
              <a:t>;</a:t>
            </a:r>
          </a:p>
          <a:p>
            <a:endParaRPr lang="en-US" sz="2000" b="1" dirty="0">
              <a:solidFill>
                <a:srgbClr val="00B050"/>
              </a:solidFill>
              <a:latin typeface="Courier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"/>
              </a:rPr>
              <a:t>char c;</a:t>
            </a:r>
          </a:p>
          <a:p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cin</a:t>
            </a:r>
            <a:r>
              <a:rPr lang="en-US" sz="2000" b="1" dirty="0">
                <a:solidFill>
                  <a:srgbClr val="00B050"/>
                </a:solidFill>
                <a:latin typeface="Courier"/>
              </a:rPr>
              <a:t> &gt;&gt; c</a:t>
            </a:r>
            <a:r>
              <a:rPr lang="en-US" sz="2000" b="1" dirty="0" smtClean="0">
                <a:solidFill>
                  <a:srgbClr val="00B050"/>
                </a:solidFill>
                <a:latin typeface="Courier"/>
              </a:rPr>
              <a:t>;</a:t>
            </a:r>
          </a:p>
          <a:p>
            <a:endParaRPr lang="en-US" sz="2000" b="1" dirty="0">
              <a:solidFill>
                <a:srgbClr val="00B050"/>
              </a:solidFill>
              <a:latin typeface="Courier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"/>
              </a:rPr>
              <a:t>char </a:t>
            </a:r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buf</a:t>
            </a:r>
            <a:r>
              <a:rPr lang="en-US" sz="2000" b="1" dirty="0">
                <a:solidFill>
                  <a:srgbClr val="00B050"/>
                </a:solidFill>
                <a:latin typeface="Courier"/>
              </a:rPr>
              <a:t>[100];</a:t>
            </a:r>
          </a:p>
          <a:p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cin</a:t>
            </a:r>
            <a:r>
              <a:rPr lang="en-US" sz="2000" b="1" dirty="0">
                <a:solidFill>
                  <a:srgbClr val="00B050"/>
                </a:solidFill>
                <a:latin typeface="Courier"/>
              </a:rPr>
              <a:t> &gt;&gt; </a:t>
            </a:r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buf</a:t>
            </a:r>
            <a:r>
              <a:rPr lang="en-US" sz="2000" b="1" dirty="0">
                <a:solidFill>
                  <a:srgbClr val="00B050"/>
                </a:solidFill>
                <a:latin typeface="Courier"/>
              </a:rPr>
              <a:t>;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Overloaded operators are functions with special names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overloaded function will perform relative to the class upon which it will work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keyword </a:t>
            </a:r>
            <a:r>
              <a:rPr lang="en-GB" b="1" dirty="0">
                <a:solidFill>
                  <a:srgbClr val="C00000"/>
                </a:solidFill>
              </a:rPr>
              <a:t>operator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followed by the </a:t>
            </a:r>
            <a:r>
              <a:rPr lang="en-GB" b="1" dirty="0">
                <a:solidFill>
                  <a:srgbClr val="0000FF"/>
                </a:solidFill>
              </a:rPr>
              <a:t>symbol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/>
              <a:t>for the operator being </a:t>
            </a:r>
            <a:r>
              <a:rPr lang="en-GB" dirty="0" smtClean="0"/>
              <a:t>defined</a:t>
            </a:r>
          </a:p>
          <a:p>
            <a:endParaRPr lang="en-GB" dirty="0"/>
          </a:p>
          <a:p>
            <a:r>
              <a:rPr lang="en-GB" dirty="0" smtClean="0"/>
              <a:t>Operator functions can be </a:t>
            </a:r>
            <a:r>
              <a:rPr lang="en-GB" b="1" dirty="0" smtClean="0">
                <a:solidFill>
                  <a:srgbClr val="0000FF"/>
                </a:solidFill>
              </a:rPr>
              <a:t>member</a:t>
            </a:r>
            <a:r>
              <a:rPr lang="en-GB" dirty="0" smtClean="0"/>
              <a:t> or </a:t>
            </a:r>
            <a:r>
              <a:rPr lang="en-GB" b="1" dirty="0" smtClean="0">
                <a:solidFill>
                  <a:srgbClr val="0000FF"/>
                </a:solidFill>
              </a:rPr>
              <a:t>non-member</a:t>
            </a:r>
            <a:r>
              <a:rPr lang="en-GB" dirty="0" smtClean="0"/>
              <a:t> of a class</a:t>
            </a:r>
          </a:p>
          <a:p>
            <a:endParaRPr lang="en-GB" dirty="0"/>
          </a:p>
          <a:p>
            <a:r>
              <a:rPr lang="en-GB" dirty="0" smtClean="0"/>
              <a:t>Non-member operator function : </a:t>
            </a:r>
            <a:r>
              <a:rPr lang="en-GB" b="1" dirty="0" smtClean="0">
                <a:solidFill>
                  <a:srgbClr val="C00000"/>
                </a:solidFill>
              </a:rPr>
              <a:t>friend functions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8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Member operator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5299"/>
          </a:xfrm>
        </p:spPr>
        <p:txBody>
          <a:bodyPr/>
          <a:lstStyle/>
          <a:p>
            <a:r>
              <a:rPr lang="en-GB" dirty="0" smtClean="0"/>
              <a:t>The general form of such a function 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6871" y="2730321"/>
            <a:ext cx="75584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Ret-type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GB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-list){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//operations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6871" y="4420047"/>
            <a:ext cx="7823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ourier"/>
              </a:rPr>
              <a:t>// Overload + for loc.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urier"/>
              </a:rPr>
              <a:t>loc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urier"/>
              </a:rPr>
              <a:t>loc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urier"/>
              </a:rPr>
              <a:t>::</a:t>
            </a:r>
            <a:r>
              <a:rPr lang="en-US" sz="2400" b="1" dirty="0">
                <a:latin typeface="Courier"/>
              </a:rPr>
              <a:t>operator</a:t>
            </a:r>
            <a:r>
              <a:rPr lang="en-US" sz="2400" b="1" dirty="0">
                <a:solidFill>
                  <a:srgbClr val="7030A0"/>
                </a:solidFill>
                <a:latin typeface="Courier"/>
              </a:rPr>
              <a:t>+</a:t>
            </a:r>
            <a:r>
              <a:rPr lang="en-US" sz="2400" dirty="0">
                <a:latin typeface="Courier"/>
              </a:rPr>
              <a:t>(</a:t>
            </a:r>
            <a:r>
              <a:rPr lang="en-US" sz="2400" dirty="0" err="1">
                <a:latin typeface="Courier"/>
              </a:rPr>
              <a:t>loc</a:t>
            </a:r>
            <a:r>
              <a:rPr lang="en-US" sz="2400" dirty="0">
                <a:latin typeface="Courier"/>
              </a:rPr>
              <a:t> op2)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45547" y="6109773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Demonstration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032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overload all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548917"/>
              </p:ext>
            </p:extLst>
          </p:nvPr>
        </p:nvGraphicFramePr>
        <p:xfrm>
          <a:off x="359400" y="1690689"/>
          <a:ext cx="8425200" cy="3499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200"/>
                <a:gridCol w="1404200"/>
                <a:gridCol w="1404200"/>
                <a:gridCol w="1404200"/>
                <a:gridCol w="1404200"/>
                <a:gridCol w="1404200"/>
              </a:tblGrid>
              <a:tr h="4948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54757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 marL="45720" marR="45720" anchor="ctr">
                    <a:solidFill>
                      <a:srgbClr val="FFC000"/>
                    </a:solidFill>
                  </a:tcPr>
                </a:tc>
              </a:tr>
              <a:tr h="6459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8247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30024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0716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&gt;&gt;=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marL="45720" marR="457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9141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</a:t>
                      </a:r>
                    </a:p>
                  </a:txBody>
                  <a:tcPr marL="45720" marR="4572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-&gt;*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[]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 []</a:t>
                      </a:r>
                    </a:p>
                  </a:txBody>
                  <a:tcPr marL="45720" marR="4572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3107"/>
              </p:ext>
            </p:extLst>
          </p:nvPr>
        </p:nvGraphicFramePr>
        <p:xfrm>
          <a:off x="2554310" y="5785195"/>
          <a:ext cx="40353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845"/>
                <a:gridCol w="1008845"/>
                <a:gridCol w="1008845"/>
                <a:gridCol w="1008845"/>
              </a:tblGrid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.*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?: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54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to operator 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412200"/>
              </p:ext>
            </p:extLst>
          </p:nvPr>
        </p:nvGraphicFramePr>
        <p:xfrm>
          <a:off x="1254482" y="2791540"/>
          <a:ext cx="6635035" cy="358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28650" y="1690689"/>
            <a:ext cx="84549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/>
              <a:t>The number of arguments in </a:t>
            </a:r>
            <a:r>
              <a:rPr lang="en-GB" sz="2200" dirty="0" smtClean="0"/>
              <a:t>the overloaded </a:t>
            </a:r>
            <a:r>
              <a:rPr lang="en-GB" sz="2200" dirty="0"/>
              <a:t>operator’s argument list depends on </a:t>
            </a:r>
            <a:r>
              <a:rPr lang="en-GB" sz="2200" b="1" dirty="0"/>
              <a:t>two </a:t>
            </a:r>
            <a:r>
              <a:rPr lang="en-GB" sz="2200" b="1" dirty="0" smtClean="0"/>
              <a:t>factors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762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smtClean="0"/>
              <a:t>annot </a:t>
            </a:r>
            <a:r>
              <a:rPr lang="en-GB" dirty="0"/>
              <a:t>combine operators that currently have no </a:t>
            </a:r>
            <a:r>
              <a:rPr lang="en-GB" dirty="0" smtClean="0"/>
              <a:t>meaning</a:t>
            </a:r>
          </a:p>
          <a:p>
            <a:endParaRPr lang="en-GB" dirty="0"/>
          </a:p>
          <a:p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change </a:t>
            </a:r>
            <a:r>
              <a:rPr lang="en-US" dirty="0" smtClean="0"/>
              <a:t>the evaluation </a:t>
            </a:r>
            <a:r>
              <a:rPr lang="en-US" dirty="0"/>
              <a:t>precedence of </a:t>
            </a:r>
            <a:r>
              <a:rPr lang="en-US" dirty="0" smtClean="0"/>
              <a:t>operators</a:t>
            </a:r>
          </a:p>
          <a:p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annot </a:t>
            </a:r>
            <a:r>
              <a:rPr lang="en-US" dirty="0"/>
              <a:t>change </a:t>
            </a:r>
            <a:r>
              <a:rPr lang="en-US" dirty="0" smtClean="0"/>
              <a:t>the </a:t>
            </a:r>
            <a:r>
              <a:rPr lang="en-GB" dirty="0" smtClean="0"/>
              <a:t>number </a:t>
            </a:r>
            <a:r>
              <a:rPr lang="en-GB" dirty="0"/>
              <a:t>of arguments required by an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8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Unary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just one operand</a:t>
            </a:r>
          </a:p>
          <a:p>
            <a:endParaRPr lang="en-US" dirty="0"/>
          </a:p>
          <a:p>
            <a:r>
              <a:rPr lang="en-US" dirty="0" smtClean="0"/>
              <a:t>Takes no argument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Increment (++) and decrement(--) operator</a:t>
            </a:r>
          </a:p>
          <a:p>
            <a:r>
              <a:rPr lang="en-US" dirty="0" smtClean="0"/>
              <a:t>Unary minus (-) operator</a:t>
            </a:r>
          </a:p>
          <a:p>
            <a:r>
              <a:rPr lang="en-US" dirty="0" smtClean="0"/>
              <a:t>The logical not (!) operator</a:t>
            </a:r>
          </a:p>
          <a:p>
            <a:endParaRPr lang="en-US" dirty="0"/>
          </a:p>
          <a:p>
            <a:r>
              <a:rPr lang="en-GB" dirty="0"/>
              <a:t>The unary operators operate on the object for which they were called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29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/>
              <a:t>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681" y="2953860"/>
            <a:ext cx="7886700" cy="3356788"/>
          </a:xfrm>
        </p:spPr>
        <p:txBody>
          <a:bodyPr>
            <a:normAutofit/>
          </a:bodyPr>
          <a:lstStyle/>
          <a:p>
            <a:r>
              <a:rPr lang="en-US" dirty="0" smtClean="0"/>
              <a:t>Assignment </a:t>
            </a:r>
            <a:r>
              <a:rPr lang="en-US" dirty="0"/>
              <a:t>is </a:t>
            </a:r>
            <a:r>
              <a:rPr lang="en-US" b="1" dirty="0" smtClean="0"/>
              <a:t>right-associative</a:t>
            </a:r>
          </a:p>
          <a:p>
            <a:endParaRPr lang="en-US" b="1" dirty="0"/>
          </a:p>
          <a:p>
            <a:r>
              <a:rPr lang="en-GB" dirty="0" smtClean="0"/>
              <a:t>In </a:t>
            </a:r>
            <a:r>
              <a:rPr lang="en-GB" dirty="0"/>
              <a:t>order to support operator chaining, the assignment operator must return some </a:t>
            </a:r>
            <a:r>
              <a:rPr lang="en-GB" dirty="0" smtClean="0"/>
              <a:t>value</a:t>
            </a:r>
          </a:p>
          <a:p>
            <a:endParaRPr lang="en-GB" dirty="0"/>
          </a:p>
          <a:p>
            <a:r>
              <a:rPr lang="en-GB" dirty="0"/>
              <a:t>The value that should be returned is a </a:t>
            </a:r>
            <a:r>
              <a:rPr lang="en-GB" b="1" dirty="0">
                <a:solidFill>
                  <a:srgbClr val="C00000"/>
                </a:solidFill>
              </a:rPr>
              <a:t>reference to the </a:t>
            </a:r>
            <a:r>
              <a:rPr lang="en-GB" b="1" i="1" dirty="0">
                <a:solidFill>
                  <a:srgbClr val="C00000"/>
                </a:solidFill>
              </a:rPr>
              <a:t>left-hand side</a:t>
            </a:r>
            <a:r>
              <a:rPr lang="en-GB" b="1" dirty="0">
                <a:solidFill>
                  <a:srgbClr val="C00000"/>
                </a:solidFill>
              </a:rPr>
              <a:t> of the assignment.</a:t>
            </a:r>
            <a:r>
              <a:rPr lang="en-GB" dirty="0"/>
              <a:t> 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/>
              <a:t>But should </a:t>
            </a:r>
            <a:r>
              <a:rPr lang="en-US" dirty="0" smtClean="0"/>
              <a:t>this </a:t>
            </a:r>
            <a:r>
              <a:rPr lang="en-GB" dirty="0" smtClean="0"/>
              <a:t>reference </a:t>
            </a:r>
            <a:r>
              <a:rPr lang="en-GB" dirty="0"/>
              <a:t>be a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dirty="0"/>
              <a:t>or </a:t>
            </a:r>
            <a:r>
              <a:rPr lang="en-GB" b="1" dirty="0" err="1">
                <a:solidFill>
                  <a:srgbClr val="0000FF"/>
                </a:solidFill>
              </a:rPr>
              <a:t>nonconst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1090" y="1615419"/>
            <a:ext cx="3199915" cy="113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/>
              <a:t>int a, b, c, d, e; </a:t>
            </a:r>
            <a:endParaRPr lang="pt-BR" sz="2400" dirty="0" smtClean="0"/>
          </a:p>
          <a:p>
            <a:pPr algn="ctr">
              <a:lnSpc>
                <a:spcPct val="150000"/>
              </a:lnSpc>
            </a:pPr>
            <a:r>
              <a:rPr lang="pt-BR" sz="2400" dirty="0" smtClean="0"/>
              <a:t>a </a:t>
            </a:r>
            <a:r>
              <a:rPr lang="pt-BR" sz="2400" dirty="0"/>
              <a:t>= b = c = d = e = 42;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7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57733"/>
          </a:xfrm>
        </p:spPr>
        <p:txBody>
          <a:bodyPr/>
          <a:lstStyle/>
          <a:p>
            <a:r>
              <a:rPr lang="en-US" dirty="0"/>
              <a:t>MUST CHECK FOR </a:t>
            </a:r>
            <a:r>
              <a:rPr lang="en-US" dirty="0" smtClean="0"/>
              <a:t>SELF-ASSIGNMENT !!</a:t>
            </a:r>
            <a:endParaRPr lang="en-US" dirty="0"/>
          </a:p>
          <a:p>
            <a:endParaRPr lang="en-US" dirty="0" smtClean="0"/>
          </a:p>
          <a:p>
            <a:r>
              <a:rPr lang="en-GB" dirty="0" smtClean="0"/>
              <a:t>Especially </a:t>
            </a:r>
            <a:r>
              <a:rPr lang="en-GB" dirty="0"/>
              <a:t>important when your class does its own memory allocation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062" y="3683358"/>
            <a:ext cx="873187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::operator=(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// 1. Deallocate any memory that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MyClass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 is using internally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// 2. Allocate some memory to hold the contents of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rhs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// 3. Copy the values from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rhs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 into this instance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// 4. Return *this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5939" y="5371504"/>
            <a:ext cx="23968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 mc; </a:t>
            </a:r>
            <a:endParaRPr lang="sv-SE" sz="24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sv-SE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 </a:t>
            </a:r>
            <a:r>
              <a:rPr lang="sv-SE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mc; 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recover self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179705"/>
          </a:xfrm>
        </p:spPr>
        <p:txBody>
          <a:bodyPr/>
          <a:lstStyle/>
          <a:p>
            <a:r>
              <a:rPr lang="en-GB" dirty="0"/>
              <a:t>There are many ways to answer the </a:t>
            </a:r>
            <a:r>
              <a:rPr lang="en-GB" dirty="0" smtClean="0"/>
              <a:t>question</a:t>
            </a:r>
          </a:p>
          <a:p>
            <a:endParaRPr lang="en-GB" dirty="0" smtClean="0"/>
          </a:p>
          <a:p>
            <a:r>
              <a:rPr lang="en-GB" dirty="0"/>
              <a:t>Are these two </a:t>
            </a:r>
            <a:r>
              <a:rPr lang="en-GB" dirty="0" smtClean="0"/>
              <a:t>instances </a:t>
            </a:r>
            <a:r>
              <a:rPr lang="en-GB" dirty="0"/>
              <a:t>the same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r>
              <a:rPr lang="en-GB" dirty="0" smtClean="0"/>
              <a:t>Just </a:t>
            </a:r>
            <a:r>
              <a:rPr lang="en-GB" dirty="0"/>
              <a:t>compare the two objects' </a:t>
            </a:r>
            <a:r>
              <a:rPr lang="en-GB" dirty="0" smtClean="0"/>
              <a:t>addresses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650" y="4140266"/>
            <a:ext cx="7886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(this != &amp;</a:t>
            </a:r>
            <a:r>
              <a:rPr lang="en-GB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/>
              <a:t>	</a:t>
            </a:r>
            <a:r>
              <a:rPr lang="en-GB" sz="2000" b="1" dirty="0" smtClean="0">
                <a:solidFill>
                  <a:srgbClr val="0000FF"/>
                </a:solidFill>
              </a:rPr>
              <a:t>...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>
                <a:solidFill>
                  <a:srgbClr val="0000FF"/>
                </a:solidFill>
              </a:rPr>
              <a:t>	</a:t>
            </a:r>
            <a:r>
              <a:rPr lang="en-GB" sz="2000" b="1" dirty="0" smtClean="0">
                <a:solidFill>
                  <a:srgbClr val="0000FF"/>
                </a:solidFill>
              </a:rPr>
              <a:t>	// </a:t>
            </a:r>
            <a:r>
              <a:rPr lang="en-GB" sz="2000" b="1" dirty="0">
                <a:solidFill>
                  <a:srgbClr val="0000FF"/>
                </a:solidFill>
              </a:rPr>
              <a:t>Deallocate, allocate new space, copy values</a:t>
            </a:r>
            <a:r>
              <a:rPr lang="en-GB" sz="2000" b="1" dirty="0" smtClean="0">
                <a:solidFill>
                  <a:srgbClr val="0000FF"/>
                </a:solidFill>
              </a:rPr>
              <a:t>...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/>
              <a:t>	</a:t>
            </a: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/>
              <a:t>	</a:t>
            </a:r>
            <a:r>
              <a:rPr lang="en-GB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*this; </a:t>
            </a:r>
            <a:endParaRPr lang="en-US" altLang="en-US" sz="20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of lecture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Copy constructor</a:t>
            </a:r>
          </a:p>
          <a:p>
            <a:endParaRPr lang="en-GB" dirty="0"/>
          </a:p>
          <a:p>
            <a:r>
              <a:rPr lang="en-GB" dirty="0" smtClean="0"/>
              <a:t>Operator overloading</a:t>
            </a:r>
          </a:p>
          <a:p>
            <a:endParaRPr lang="en-GB" dirty="0"/>
          </a:p>
          <a:p>
            <a:r>
              <a:rPr lang="en-GB" dirty="0" smtClean="0"/>
              <a:t>Unary operator</a:t>
            </a:r>
          </a:p>
          <a:p>
            <a:endParaRPr lang="en-GB" dirty="0"/>
          </a:p>
          <a:p>
            <a:r>
              <a:rPr lang="en-GB" dirty="0" smtClean="0"/>
              <a:t>Operator chaining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9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5311" y="1536801"/>
            <a:ext cx="819337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 guidelines for the assignment operator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Take 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</a:rPr>
              <a:t>const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-reference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argument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(the right-hand side of the assignment).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Return a reference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left-hand side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to support safe and reasonable operator chaining. (</a:t>
            </a:r>
            <a:r>
              <a:rPr kumimoji="0" lang="en-US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Do this by returning *this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.)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Check for self-assignment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by comparing the pointers (</a:t>
            </a:r>
            <a:r>
              <a:rPr kumimoji="0" lang="en-US" altLang="en-US" sz="20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to &amp;</a:t>
            </a:r>
            <a:r>
              <a:rPr kumimoji="0" lang="en-US" altLang="en-US" sz="20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rhs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745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00FF"/>
                </a:solidFill>
              </a:rPr>
              <a:t>Operator Overloading-II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7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463040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ointers in</a:t>
            </a:r>
            <a:r>
              <a:rPr lang="en-GB" dirty="0"/>
              <a:t> </a:t>
            </a:r>
            <a:r>
              <a:rPr lang="en-GB" dirty="0" smtClean="0"/>
              <a:t>C</a:t>
            </a:r>
            <a:r>
              <a:rPr lang="en-GB" dirty="0"/>
              <a:t>++ is a more strongly typed </a:t>
            </a:r>
            <a:r>
              <a:rPr lang="en-GB" dirty="0" smtClean="0"/>
              <a:t>language</a:t>
            </a:r>
          </a:p>
          <a:p>
            <a:endParaRPr lang="en-GB" dirty="0"/>
          </a:p>
          <a:p>
            <a:r>
              <a:rPr lang="en-GB" dirty="0"/>
              <a:t>C doesn’t let you casually assign </a:t>
            </a:r>
            <a:r>
              <a:rPr lang="en-GB" dirty="0" smtClean="0"/>
              <a:t>a pointer </a:t>
            </a:r>
            <a:r>
              <a:rPr lang="en-GB" dirty="0"/>
              <a:t>of one type to </a:t>
            </a:r>
            <a:r>
              <a:rPr lang="en-GB" dirty="0" smtClean="0"/>
              <a:t>another</a:t>
            </a:r>
          </a:p>
          <a:p>
            <a:endParaRPr lang="en-GB" dirty="0"/>
          </a:p>
          <a:p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i="1" dirty="0"/>
              <a:t>does </a:t>
            </a:r>
            <a:r>
              <a:rPr lang="en-GB" dirty="0"/>
              <a:t>allow you to </a:t>
            </a:r>
            <a:r>
              <a:rPr lang="en-GB" dirty="0" smtClean="0"/>
              <a:t>accomplish </a:t>
            </a:r>
            <a:r>
              <a:rPr lang="en-US" dirty="0" smtClean="0"/>
              <a:t>this </a:t>
            </a:r>
            <a:r>
              <a:rPr lang="en-US" dirty="0"/>
              <a:t>through a </a:t>
            </a:r>
            <a:r>
              <a:rPr lang="en-US" b="1" dirty="0"/>
              <a:t>void*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7814" y="4108360"/>
            <a:ext cx="4572000" cy="23610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ourier"/>
              </a:rPr>
              <a:t>bird* b;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ourier"/>
              </a:rPr>
              <a:t>rock* r;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ourier"/>
              </a:rPr>
              <a:t>void* v;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ourier"/>
              </a:rPr>
              <a:t>v = r;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Courier"/>
              </a:rPr>
              <a:t>b = v;</a:t>
            </a:r>
            <a:endParaRPr 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1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9857"/>
          </a:xfrm>
        </p:spPr>
        <p:txBody>
          <a:bodyPr/>
          <a:lstStyle/>
          <a:p>
            <a:r>
              <a:rPr lang="en-GB" dirty="0"/>
              <a:t>A reference must be initialized when it is created.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Once </a:t>
            </a:r>
            <a:r>
              <a:rPr lang="en-GB" dirty="0"/>
              <a:t>a reference is initialized to an object, it cannot </a:t>
            </a:r>
            <a:r>
              <a:rPr lang="en-GB" dirty="0" smtClean="0"/>
              <a:t>be changed </a:t>
            </a:r>
            <a:r>
              <a:rPr lang="en-GB" dirty="0"/>
              <a:t>to refer to another object.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You </a:t>
            </a:r>
            <a:r>
              <a:rPr lang="en-GB" dirty="0"/>
              <a:t>cannot have NULL references. </a:t>
            </a:r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1600000">
            <a:off x="628650" y="4679698"/>
            <a:ext cx="777481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100" dirty="0"/>
              <a:t>Must be careful while returning reference from a function !!</a:t>
            </a:r>
          </a:p>
          <a:p>
            <a:pPr algn="ctr"/>
            <a:endParaRPr lang="en-GB" sz="2100" dirty="0"/>
          </a:p>
          <a:p>
            <a:pPr algn="ctr"/>
            <a:r>
              <a:rPr lang="en-GB" sz="2100" dirty="0"/>
              <a:t>Should not refer to </a:t>
            </a:r>
            <a:r>
              <a:rPr lang="en-GB" sz="2100" dirty="0"/>
              <a:t>unknown memory.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6416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function </a:t>
            </a:r>
            <a:r>
              <a:rPr lang="en-GB" b="1" i="1" dirty="0">
                <a:solidFill>
                  <a:srgbClr val="0000FF"/>
                </a:solidFill>
              </a:rPr>
              <a:t>does </a:t>
            </a:r>
            <a:r>
              <a:rPr lang="en-GB" b="1" dirty="0">
                <a:solidFill>
                  <a:srgbClr val="0000FF"/>
                </a:solidFill>
              </a:rPr>
              <a:t>modify </a:t>
            </a:r>
            <a:r>
              <a:rPr lang="en-GB" dirty="0"/>
              <a:t>the outside argument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US" dirty="0" smtClean="0"/>
              <a:t>Making </a:t>
            </a:r>
            <a:r>
              <a:rPr lang="en-GB" dirty="0" smtClean="0"/>
              <a:t>the </a:t>
            </a:r>
            <a:r>
              <a:rPr lang="en-GB" dirty="0"/>
              <a:t>argument a </a:t>
            </a:r>
            <a:r>
              <a:rPr lang="en-GB" b="1" dirty="0" err="1">
                <a:solidFill>
                  <a:srgbClr val="C00000"/>
                </a:solidFill>
              </a:rPr>
              <a:t>const</a:t>
            </a:r>
            <a:r>
              <a:rPr lang="en-GB" b="1" dirty="0">
                <a:solidFill>
                  <a:srgbClr val="C00000"/>
                </a:solidFill>
              </a:rPr>
              <a:t> </a:t>
            </a:r>
            <a:r>
              <a:rPr lang="en-GB" dirty="0"/>
              <a:t>reference will allow the function to be used </a:t>
            </a:r>
            <a:r>
              <a:rPr lang="en-GB" dirty="0" smtClean="0"/>
              <a:t>in </a:t>
            </a:r>
            <a:r>
              <a:rPr lang="en-US" dirty="0" smtClean="0"/>
              <a:t>all </a:t>
            </a:r>
            <a:r>
              <a:rPr lang="en-US" dirty="0"/>
              <a:t>situations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GB" dirty="0"/>
              <a:t>F</a:t>
            </a:r>
            <a:r>
              <a:rPr lang="en-GB" dirty="0" smtClean="0"/>
              <a:t>or </a:t>
            </a:r>
            <a:r>
              <a:rPr lang="en-GB" dirty="0"/>
              <a:t>built-in types, the function </a:t>
            </a:r>
            <a:r>
              <a:rPr lang="en-GB" dirty="0" smtClean="0"/>
              <a:t>will </a:t>
            </a:r>
            <a:r>
              <a:rPr lang="en-US" dirty="0" smtClean="0"/>
              <a:t>not </a:t>
            </a:r>
            <a:r>
              <a:rPr lang="en-US" dirty="0"/>
              <a:t>modify the </a:t>
            </a:r>
            <a:r>
              <a:rPr lang="en-US" dirty="0" smtClean="0"/>
              <a:t>argument</a:t>
            </a:r>
          </a:p>
          <a:p>
            <a:endParaRPr lang="en-US" dirty="0"/>
          </a:p>
          <a:p>
            <a:r>
              <a:rPr lang="en-GB" dirty="0"/>
              <a:t>F</a:t>
            </a:r>
            <a:r>
              <a:rPr lang="en-GB" dirty="0" smtClean="0"/>
              <a:t>or </a:t>
            </a:r>
            <a:r>
              <a:rPr lang="en-GB" dirty="0"/>
              <a:t>user-defined types, the </a:t>
            </a:r>
            <a:r>
              <a:rPr lang="en-GB" dirty="0" smtClean="0"/>
              <a:t>function will </a:t>
            </a:r>
            <a:r>
              <a:rPr lang="en-GB" dirty="0"/>
              <a:t>call only </a:t>
            </a:r>
            <a:r>
              <a:rPr lang="en-GB" b="1" dirty="0" err="1"/>
              <a:t>const</a:t>
            </a:r>
            <a:r>
              <a:rPr lang="en-GB" b="1" dirty="0"/>
              <a:t> </a:t>
            </a:r>
            <a:r>
              <a:rPr lang="en-GB" dirty="0"/>
              <a:t>member </a:t>
            </a:r>
            <a:r>
              <a:rPr lang="en-GB" dirty="0" smtClean="0"/>
              <a:t>functions, w</a:t>
            </a:r>
            <a:r>
              <a:rPr lang="en-US" dirty="0" err="1" smtClean="0"/>
              <a:t>on’t</a:t>
            </a:r>
            <a:r>
              <a:rPr lang="en-US" dirty="0" smtClean="0"/>
              <a:t> </a:t>
            </a:r>
            <a:r>
              <a:rPr lang="en-US" dirty="0"/>
              <a:t>modify </a:t>
            </a:r>
            <a:r>
              <a:rPr lang="en-US" dirty="0" smtClean="0"/>
              <a:t>any </a:t>
            </a:r>
            <a:r>
              <a:rPr lang="en-US" b="1" dirty="0" smtClean="0"/>
              <a:t>public </a:t>
            </a:r>
            <a:r>
              <a:rPr lang="en-US" dirty="0"/>
              <a:t>data members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Temporary objects are always 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Argument-passing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GB" dirty="0" smtClean="0"/>
              <a:t>ormal </a:t>
            </a:r>
            <a:r>
              <a:rPr lang="en-GB" dirty="0"/>
              <a:t>habit when passing an argument to a function </a:t>
            </a:r>
            <a:r>
              <a:rPr lang="en-GB" dirty="0" smtClean="0"/>
              <a:t>should be </a:t>
            </a:r>
            <a:r>
              <a:rPr lang="en-GB" dirty="0"/>
              <a:t>to pass by </a:t>
            </a:r>
            <a:r>
              <a:rPr lang="en-GB" b="1" dirty="0" err="1">
                <a:solidFill>
                  <a:srgbClr val="0000FF"/>
                </a:solidFill>
              </a:rPr>
              <a:t>const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dirty="0"/>
              <a:t>reference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There are concerns other than efficiency</a:t>
            </a:r>
          </a:p>
          <a:p>
            <a:endParaRPr lang="en-GB" dirty="0"/>
          </a:p>
          <a:p>
            <a:r>
              <a:rPr lang="en-US" dirty="0" smtClean="0"/>
              <a:t>To </a:t>
            </a:r>
            <a:r>
              <a:rPr lang="en-GB" dirty="0" smtClean="0"/>
              <a:t>pass </a:t>
            </a:r>
            <a:r>
              <a:rPr lang="en-GB" dirty="0"/>
              <a:t>an argument by value requires a constructor and </a:t>
            </a:r>
            <a:r>
              <a:rPr lang="en-GB" dirty="0" smtClean="0"/>
              <a:t>destructor </a:t>
            </a:r>
            <a:r>
              <a:rPr lang="en-US" dirty="0" smtClean="0"/>
              <a:t>call</a:t>
            </a:r>
          </a:p>
          <a:p>
            <a:endParaRPr lang="en-US" dirty="0"/>
          </a:p>
          <a:p>
            <a:r>
              <a:rPr lang="en-GB" dirty="0" smtClean="0"/>
              <a:t>If the arguments are not </a:t>
            </a:r>
            <a:r>
              <a:rPr lang="en-GB" dirty="0"/>
              <a:t>going to </a:t>
            </a:r>
            <a:r>
              <a:rPr lang="en-GB" dirty="0" smtClean="0"/>
              <a:t>be modified : pass by </a:t>
            </a:r>
            <a:r>
              <a:rPr lang="en-US" b="1" dirty="0" err="1" smtClean="0"/>
              <a:t>const</a:t>
            </a:r>
            <a:r>
              <a:rPr lang="en-US" b="1" dirty="0" smtClean="0"/>
              <a:t> </a:t>
            </a:r>
            <a:r>
              <a:rPr lang="en-US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670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</a:t>
            </a:r>
            <a:r>
              <a:rPr lang="en-US" b="1" dirty="0" smtClean="0"/>
              <a:t>and </a:t>
            </a:r>
            <a:r>
              <a:rPr lang="en-US" b="1" dirty="0"/>
              <a:t>returning by value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672876"/>
          </a:xfrm>
        </p:spPr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eclare </a:t>
            </a:r>
            <a:r>
              <a:rPr lang="en-GB" dirty="0"/>
              <a:t>a function and make a function call,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1973643"/>
          </a:xfrm>
        </p:spPr>
        <p:txBody>
          <a:bodyPr/>
          <a:lstStyle/>
          <a:p>
            <a:r>
              <a:rPr lang="en-GB" dirty="0"/>
              <a:t>how does the compiler know how to pass and return </a:t>
            </a:r>
            <a:r>
              <a:rPr lang="en-GB" dirty="0" smtClean="0"/>
              <a:t>those </a:t>
            </a:r>
            <a:r>
              <a:rPr lang="en-US" dirty="0" smtClean="0"/>
              <a:t>variables?</a:t>
            </a:r>
          </a:p>
          <a:p>
            <a:endParaRPr lang="en-US" dirty="0"/>
          </a:p>
          <a:p>
            <a:r>
              <a:rPr lang="en-US" dirty="0" smtClean="0"/>
              <a:t>Equivalent assembly code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04124" y="2985631"/>
            <a:ext cx="35352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"/>
              </a:rPr>
              <a:t> f(</a:t>
            </a:r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"/>
              </a:rPr>
              <a:t> x, char c);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00B050"/>
                </a:solidFill>
                <a:latin typeface="Courier"/>
              </a:rPr>
              <a:t>int</a:t>
            </a:r>
            <a:r>
              <a:rPr lang="en-US" sz="2000" b="1" dirty="0">
                <a:solidFill>
                  <a:srgbClr val="00B050"/>
                </a:solidFill>
                <a:latin typeface="Courier"/>
              </a:rPr>
              <a:t> g = f(a, b);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0108" y="3799268"/>
            <a:ext cx="33549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"/>
              </a:rPr>
              <a:t>push b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/>
              </a:rPr>
              <a:t>push a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/>
              </a:rPr>
              <a:t>call f()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"/>
              </a:rPr>
              <a:t>add sp,4</a:t>
            </a:r>
          </a:p>
          <a:p>
            <a:r>
              <a:rPr lang="en-US" sz="2000" b="1" dirty="0" err="1">
                <a:solidFill>
                  <a:srgbClr val="0000FF"/>
                </a:solidFill>
                <a:latin typeface="Courier"/>
              </a:rPr>
              <a:t>mov</a:t>
            </a:r>
            <a:r>
              <a:rPr lang="en-US" sz="2000" b="1" dirty="0">
                <a:solidFill>
                  <a:srgbClr val="0000FF"/>
                </a:solidFill>
                <a:latin typeface="Courier"/>
              </a:rPr>
              <a:t> g, register a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Passing </a:t>
            </a:r>
            <a:r>
              <a:rPr lang="en-US" b="1" dirty="0" smtClean="0"/>
              <a:t>and </a:t>
            </a:r>
            <a:r>
              <a:rPr lang="en-US" b="1" dirty="0"/>
              <a:t>returning large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entire contents of </a:t>
            </a:r>
            <a:r>
              <a:rPr lang="en-GB" b="1" dirty="0"/>
              <a:t>B </a:t>
            </a:r>
            <a:r>
              <a:rPr lang="en-GB" dirty="0"/>
              <a:t>is pushed on the </a:t>
            </a:r>
            <a:r>
              <a:rPr lang="en-GB" dirty="0" smtClean="0"/>
              <a:t>stack</a:t>
            </a:r>
          </a:p>
          <a:p>
            <a:endParaRPr lang="en-GB" dirty="0"/>
          </a:p>
          <a:p>
            <a:r>
              <a:rPr lang="en-GB" b="1" dirty="0">
                <a:solidFill>
                  <a:srgbClr val="0000FF"/>
                </a:solidFill>
              </a:rPr>
              <a:t>T</a:t>
            </a:r>
            <a:r>
              <a:rPr lang="en-GB" b="1" dirty="0" smtClean="0">
                <a:solidFill>
                  <a:srgbClr val="0000FF"/>
                </a:solidFill>
              </a:rPr>
              <a:t>he </a:t>
            </a:r>
            <a:r>
              <a:rPr lang="en-GB" b="1" dirty="0">
                <a:solidFill>
                  <a:srgbClr val="0000FF"/>
                </a:solidFill>
              </a:rPr>
              <a:t>address of B2 is pushed before making the </a:t>
            </a:r>
            <a:r>
              <a:rPr lang="en-GB" b="1" dirty="0" smtClean="0">
                <a:solidFill>
                  <a:srgbClr val="0000FF"/>
                </a:solidFill>
              </a:rPr>
              <a:t>call</a:t>
            </a:r>
          </a:p>
          <a:p>
            <a:endParaRPr lang="en-GB" dirty="0"/>
          </a:p>
          <a:p>
            <a:r>
              <a:rPr lang="en-US" dirty="0"/>
              <a:t>C</a:t>
            </a:r>
            <a:r>
              <a:rPr lang="en-US" dirty="0" smtClean="0"/>
              <a:t>onstraints </a:t>
            </a:r>
            <a:r>
              <a:rPr lang="en-US" dirty="0"/>
              <a:t>on </a:t>
            </a:r>
            <a:r>
              <a:rPr lang="en-US" dirty="0" smtClean="0"/>
              <a:t>the </a:t>
            </a:r>
            <a:r>
              <a:rPr lang="en-GB" dirty="0" smtClean="0"/>
              <a:t>compiler </a:t>
            </a:r>
            <a:r>
              <a:rPr lang="en-GB" dirty="0"/>
              <a:t>when it’s making a function call.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1825625"/>
            <a:ext cx="23431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Courier"/>
              </a:rPr>
              <a:t>struct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 Big {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"/>
              </a:rPr>
              <a:t>char </a:t>
            </a:r>
            <a:r>
              <a:rPr lang="en-US" b="1" dirty="0" err="1">
                <a:solidFill>
                  <a:srgbClr val="00B050"/>
                </a:solidFill>
                <a:latin typeface="Courier"/>
              </a:rPr>
              <a:t>buf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[100];</a:t>
            </a:r>
          </a:p>
          <a:p>
            <a:pPr lvl="1"/>
            <a:r>
              <a:rPr lang="en-US" b="1" dirty="0" err="1">
                <a:solidFill>
                  <a:srgbClr val="00B050"/>
                </a:solidFill>
                <a:latin typeface="Courier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urier"/>
              </a:rPr>
              <a:t>i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;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urier"/>
              </a:rPr>
              <a:t>long d;</a:t>
            </a:r>
          </a:p>
          <a:p>
            <a:r>
              <a:rPr lang="en-US" b="1" dirty="0">
                <a:solidFill>
                  <a:srgbClr val="00B050"/>
                </a:solidFill>
                <a:latin typeface="Courier"/>
              </a:rPr>
              <a:t>} B, B2;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94" y="4132770"/>
            <a:ext cx="4213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"/>
              </a:rPr>
              <a:t>Big </a:t>
            </a:r>
            <a:r>
              <a:rPr lang="en-US" b="1" dirty="0" err="1">
                <a:solidFill>
                  <a:srgbClr val="00B050"/>
                </a:solidFill>
                <a:latin typeface="Courier"/>
              </a:rPr>
              <a:t>bigfun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(Big b) {</a:t>
            </a:r>
          </a:p>
          <a:p>
            <a:r>
              <a:rPr lang="en-GB" b="1" dirty="0" smtClean="0">
                <a:solidFill>
                  <a:srgbClr val="00B050"/>
                </a:solidFill>
                <a:latin typeface="Courier"/>
              </a:rPr>
              <a:t>	</a:t>
            </a:r>
            <a:r>
              <a:rPr lang="en-GB" b="1" dirty="0" err="1" smtClean="0">
                <a:solidFill>
                  <a:srgbClr val="00B050"/>
                </a:solidFill>
                <a:latin typeface="Courier"/>
              </a:rPr>
              <a:t>b.i</a:t>
            </a:r>
            <a:r>
              <a:rPr lang="en-GB" b="1" dirty="0" smtClean="0">
                <a:solidFill>
                  <a:srgbClr val="00B050"/>
                </a:solidFill>
                <a:latin typeface="Courier"/>
              </a:rPr>
              <a:t> </a:t>
            </a:r>
            <a:r>
              <a:rPr lang="en-GB" b="1" dirty="0">
                <a:solidFill>
                  <a:srgbClr val="00B050"/>
                </a:solidFill>
                <a:latin typeface="Courier"/>
              </a:rPr>
              <a:t>= 100; </a:t>
            </a:r>
            <a:r>
              <a:rPr lang="en-GB" b="1" dirty="0">
                <a:solidFill>
                  <a:srgbClr val="0000FF"/>
                </a:solidFill>
                <a:latin typeface="Courier"/>
              </a:rPr>
              <a:t>// Do something </a:t>
            </a:r>
            <a:endParaRPr lang="en-GB" b="1" dirty="0" smtClean="0">
              <a:solidFill>
                <a:srgbClr val="0000FF"/>
              </a:solidFill>
              <a:latin typeface="Courier"/>
            </a:endParaRPr>
          </a:p>
          <a:p>
            <a:r>
              <a:rPr lang="en-US" b="1" dirty="0" smtClean="0">
                <a:solidFill>
                  <a:srgbClr val="00B050"/>
                </a:solidFill>
                <a:latin typeface="Courier"/>
              </a:rPr>
              <a:t>return 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b;</a:t>
            </a:r>
          </a:p>
          <a:p>
            <a:r>
              <a:rPr lang="en-US" b="1" dirty="0">
                <a:solidFill>
                  <a:srgbClr val="00B050"/>
                </a:solidFill>
                <a:latin typeface="Courier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21594" y="5424253"/>
            <a:ext cx="34322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  <a:latin typeface="Courier"/>
              </a:rPr>
              <a:t>int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 main() {</a:t>
            </a:r>
          </a:p>
          <a:p>
            <a:r>
              <a:rPr lang="en-US" b="1" dirty="0" smtClean="0">
                <a:solidFill>
                  <a:srgbClr val="00B050"/>
                </a:solidFill>
                <a:latin typeface="Courier"/>
              </a:rPr>
              <a:t>	B2 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= </a:t>
            </a:r>
            <a:r>
              <a:rPr lang="en-US" b="1" dirty="0" err="1">
                <a:solidFill>
                  <a:srgbClr val="00B050"/>
                </a:solidFill>
                <a:latin typeface="Courier"/>
              </a:rPr>
              <a:t>bigfun</a:t>
            </a:r>
            <a:r>
              <a:rPr lang="en-US" b="1" dirty="0">
                <a:solidFill>
                  <a:srgbClr val="00B050"/>
                </a:solidFill>
                <a:latin typeface="Courier"/>
              </a:rPr>
              <a:t>(B);</a:t>
            </a:r>
          </a:p>
          <a:p>
            <a:r>
              <a:rPr lang="en-US" b="1" dirty="0">
                <a:solidFill>
                  <a:srgbClr val="00B050"/>
                </a:solidFill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85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1366</Words>
  <Application>Microsoft Office PowerPoint</Application>
  <PresentationFormat>On-screen Show (4:3)</PresentationFormat>
  <Paragraphs>365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Courier</vt:lpstr>
      <vt:lpstr>Courier New</vt:lpstr>
      <vt:lpstr>Verdana</vt:lpstr>
      <vt:lpstr>Office Theme</vt:lpstr>
      <vt:lpstr>CS212: Object Oriented Analysis and Design</vt:lpstr>
      <vt:lpstr>Recap of Lecture 9</vt:lpstr>
      <vt:lpstr>Outline of lecture 10</vt:lpstr>
      <vt:lpstr>Pointers in C++</vt:lpstr>
      <vt:lpstr>Recap of reference</vt:lpstr>
      <vt:lpstr>Constant Reference</vt:lpstr>
      <vt:lpstr>Argument-passing guidelines</vt:lpstr>
      <vt:lpstr>Passing and returning by value</vt:lpstr>
      <vt:lpstr>Passing and returning large objects</vt:lpstr>
      <vt:lpstr>Function-call stack frame</vt:lpstr>
      <vt:lpstr>Re-entrancy</vt:lpstr>
      <vt:lpstr>Bitwise copy and its issue</vt:lpstr>
      <vt:lpstr>Bitwise copy and its issue</vt:lpstr>
      <vt:lpstr>Bitwise copy and its issue</vt:lpstr>
      <vt:lpstr>Create object from an existing object</vt:lpstr>
      <vt:lpstr>Deep vs Shallow copy</vt:lpstr>
      <vt:lpstr>Operator overloading</vt:lpstr>
      <vt:lpstr>Is the knowledge about operator wrong ?</vt:lpstr>
      <vt:lpstr>Operator overloading</vt:lpstr>
      <vt:lpstr>We are already overloading</vt:lpstr>
      <vt:lpstr>Operator overloading</vt:lpstr>
      <vt:lpstr>Creating a Member operator function</vt:lpstr>
      <vt:lpstr>Can we overload all operators</vt:lpstr>
      <vt:lpstr>Parameter passing to operator function</vt:lpstr>
      <vt:lpstr>Restrictions</vt:lpstr>
      <vt:lpstr>Overloading Unary Operator</vt:lpstr>
      <vt:lpstr>Operator chaining</vt:lpstr>
      <vt:lpstr>Self assignment</vt:lpstr>
      <vt:lpstr>How to recover self assignment</vt:lpstr>
      <vt:lpstr>Assignment operator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37</cp:revision>
  <dcterms:created xsi:type="dcterms:W3CDTF">2015-07-15T04:13:21Z</dcterms:created>
  <dcterms:modified xsi:type="dcterms:W3CDTF">2015-08-21T02:30:16Z</dcterms:modified>
</cp:coreProperties>
</file>