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64" r:id="rId9"/>
    <p:sldId id="263" r:id="rId10"/>
    <p:sldId id="265" r:id="rId11"/>
    <p:sldId id="266" r:id="rId12"/>
    <p:sldId id="268" r:id="rId13"/>
    <p:sldId id="269" r:id="rId14"/>
    <p:sldId id="270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2D2DD-0BB7-4755-BCF6-C4D24B206ABB}" type="datetimeFigureOut">
              <a:rPr lang="en-US" smtClean="0"/>
              <a:t>8/22/2015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F3AE2-CA48-4A2B-A056-A9C92EA96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F3AE2-CA48-4A2B-A056-A9C92EA96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F3AE2-CA48-4A2B-A056-A9C92EA96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8/22/2015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917" y="1624639"/>
            <a:ext cx="7956470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152" y="4542196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11: </a:t>
            </a:r>
            <a:r>
              <a:rPr lang="en-GB" sz="3200" smtClean="0"/>
              <a:t>Image </a:t>
            </a:r>
            <a:r>
              <a:rPr lang="en-GB" sz="3200" smtClean="0"/>
              <a:t>Transforms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Orthogonal Unitary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image,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r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681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38198" y="4922411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Inverse transform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49008" y="5322521"/>
                <a:ext cx="4045979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08" y="5322521"/>
                <a:ext cx="4045979" cy="958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39370" y="6265906"/>
                <a:ext cx="28759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70" y="6265906"/>
                <a:ext cx="287598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059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11513" y="3840421"/>
                <a:ext cx="6120971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</a:rPr>
                  <a:t> is called the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Image Transform</a:t>
                </a:r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13" y="3840421"/>
                <a:ext cx="6120971" cy="415050"/>
              </a:xfrm>
              <a:prstGeom prst="rect">
                <a:avLst/>
              </a:prstGeom>
              <a:blipFill rotWithShape="0">
                <a:blip r:embed="rId5"/>
                <a:stretch>
                  <a:fillRect t="-17647" r="-697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412512" y="4347268"/>
            <a:ext cx="6219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Complete, orthonormal, discrete basis functions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980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Basis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Orthonormality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Completeness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6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Transformed Image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615788"/>
                <a:ext cx="7886700" cy="8274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615788"/>
                <a:ext cx="7886700" cy="827423"/>
              </a:xfrm>
              <a:blipFill rotWithShape="0">
                <a:blip r:embed="rId2"/>
                <a:stretch>
                  <a:fillRect l="-927" t="-8824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8650" y="5035639"/>
            <a:ext cx="5211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set V denotes the transformed image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45470" y="1717545"/>
                <a:ext cx="4853060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70" y="1717545"/>
                <a:ext cx="4853060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2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Truncated series summation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49010" y="1690689"/>
                <a:ext cx="5180072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10" y="1690689"/>
                <a:ext cx="5180072" cy="1131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30720" y="3128424"/>
                <a:ext cx="15796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20" y="3128424"/>
                <a:ext cx="157966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7047" y="4019731"/>
            <a:ext cx="3567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Sum of squared Error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49010" y="4578929"/>
                <a:ext cx="4942507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10" y="4578929"/>
                <a:ext cx="4942507" cy="10388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40158" y="613034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 will be minimum if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800378" y="5740830"/>
                <a:ext cx="4078489" cy="958083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78" y="5740830"/>
                <a:ext cx="4078489" cy="9580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19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get a single element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dirty="0" smtClean="0"/>
                  <a:t>For the entire image? </a:t>
                </a:r>
              </a:p>
              <a:p>
                <a:endParaRPr lang="en-US" dirty="0"/>
              </a:p>
              <a:p>
                <a:r>
                  <a:rPr lang="en-US" dirty="0" smtClean="0"/>
                  <a:t>Order of computational complexity is very high</a:t>
                </a:r>
              </a:p>
              <a:p>
                <a:endParaRPr lang="en-US" dirty="0"/>
              </a:p>
              <a:p>
                <a:r>
                  <a:rPr lang="en-US" dirty="0" smtClean="0"/>
                  <a:t>Can it be reduced?</a:t>
                </a:r>
              </a:p>
              <a:p>
                <a:endParaRPr lang="en-US" dirty="0"/>
              </a:p>
              <a:p>
                <a:r>
                  <a:rPr lang="en-US" dirty="0" smtClean="0"/>
                  <a:t>Separable transformation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5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smtClean="0"/>
              <a:t>Image transformations-II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1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 B-Spline curve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Constant, Linear, Quadratic, Cubic interpolation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Nearest neighbour, Bi-Linear, Bi-Cubic interpolation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of Lecture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Image transforms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Unitary matrices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1-D and 2-D unitary transforms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3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20478" y="2026705"/>
            <a:ext cx="6903044" cy="2089992"/>
            <a:chOff x="1009708" y="3748051"/>
            <a:chExt cx="6903044" cy="2089992"/>
          </a:xfrm>
        </p:grpSpPr>
        <p:sp>
          <p:nvSpPr>
            <p:cNvPr id="6" name="Rectangle 5"/>
            <p:cNvSpPr/>
            <p:nvPr/>
          </p:nvSpPr>
          <p:spPr>
            <a:xfrm>
              <a:off x="1506828" y="3809891"/>
              <a:ext cx="1906073" cy="15969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Input Image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478753" y="3809891"/>
              <a:ext cx="1906073" cy="159698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Output Image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12901" y="4211392"/>
              <a:ext cx="2065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412901" y="4958366"/>
              <a:ext cx="2065852" cy="1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2901" y="3748051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Forward transform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12901" y="4608381"/>
              <a:ext cx="2082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r>
                <a:rPr lang="en-US" dirty="0" smtClean="0"/>
                <a:t>everse transform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9708" y="442371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4175" y="546871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61374" y="442371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56100" y="546871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28649" y="4349030"/>
            <a:ext cx="80517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rgbClr val="C00000"/>
                </a:solidFill>
              </a:rPr>
              <a:t>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Filtering – removing higher or lower frequency component</a:t>
            </a:r>
            <a:endParaRPr lang="en-GB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Data </a:t>
            </a:r>
            <a:r>
              <a:rPr lang="en-GB" sz="2000" dirty="0" smtClean="0"/>
              <a:t>Compression – storage space and transmission bandwidth</a:t>
            </a:r>
            <a:endParaRPr lang="en-GB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99182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59" y="1690689"/>
            <a:ext cx="5679282" cy="425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2210" y="6369230"/>
            <a:ext cx="3719580" cy="365125"/>
          </a:xfrm>
        </p:spPr>
        <p:txBody>
          <a:bodyPr/>
          <a:lstStyle/>
          <a:p>
            <a:r>
              <a:rPr lang="en-GB" dirty="0" smtClean="0"/>
              <a:t>Image: Digital Image Processing, 3rd Edition, Gonzalez and Woods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231526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74358" y="2139952"/>
            <a:ext cx="145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Magnitude of the Fourier Transform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0" y="4232494"/>
            <a:ext cx="145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Mask to eliminate energy bursts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74358" y="432186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Image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Approach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88" y="2367453"/>
            <a:ext cx="8057462" cy="159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2210" y="6369230"/>
            <a:ext cx="3719580" cy="365125"/>
          </a:xfrm>
        </p:spPr>
        <p:txBody>
          <a:bodyPr/>
          <a:lstStyle/>
          <a:p>
            <a:r>
              <a:rPr lang="en-GB" dirty="0" smtClean="0"/>
              <a:t>Image: Digital Image Processing, 3rd Edition, Gonzalez and Woods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refers to a class of </a:t>
            </a:r>
            <a:r>
              <a:rPr lang="en-US" b="1" dirty="0" smtClean="0">
                <a:solidFill>
                  <a:srgbClr val="C00000"/>
                </a:solidFill>
              </a:rPr>
              <a:t>unitary matrices </a:t>
            </a:r>
            <a:r>
              <a:rPr lang="en-US" dirty="0" smtClean="0"/>
              <a:t>used for representing images</a:t>
            </a:r>
          </a:p>
          <a:p>
            <a:endParaRPr lang="en-US" dirty="0"/>
          </a:p>
          <a:p>
            <a:r>
              <a:rPr lang="en-US" dirty="0" smtClean="0"/>
              <a:t>Similarly to 1-D basis functions, an image can be represented with the help of </a:t>
            </a:r>
            <a:r>
              <a:rPr lang="en-US" b="1" dirty="0" smtClean="0">
                <a:solidFill>
                  <a:srgbClr val="0000FF"/>
                </a:solidFill>
              </a:rPr>
              <a:t>basis images</a:t>
            </a:r>
          </a:p>
          <a:p>
            <a:endParaRPr lang="en-US" dirty="0"/>
          </a:p>
          <a:p>
            <a:r>
              <a:rPr lang="en-US" dirty="0" smtClean="0"/>
              <a:t>The basis images can be generated using unitary matrices</a:t>
            </a:r>
          </a:p>
          <a:p>
            <a:endParaRPr lang="en-US" dirty="0"/>
          </a:p>
          <a:p>
            <a:r>
              <a:rPr lang="en-US" dirty="0" smtClean="0"/>
              <a:t>An image transform provides a set of basis vector the vector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Unitary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complex square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unitary if its conjugate transpose is its inverse,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32810" y="3513503"/>
                <a:ext cx="3659335" cy="104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10" y="3513503"/>
                <a:ext cx="3659335" cy="10481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0" y="314417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5201381"/>
            <a:ext cx="88241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 As transformations they preserve length, and preserve the angle between vectors.</a:t>
            </a:r>
          </a:p>
        </p:txBody>
      </p:sp>
    </p:spTree>
    <p:extLst>
      <p:ext uri="{BB962C8B-B14F-4D97-AF65-F5344CB8AC3E}">
        <p14:creationId xmlns:p14="http://schemas.microsoft.com/office/powerpoint/2010/main" val="11984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an one dimensional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unitary </a:t>
            </a:r>
            <a:r>
              <a:rPr lang="en-US" dirty="0"/>
              <a:t>transformation is </a:t>
            </a:r>
            <a:r>
              <a:rPr lang="en-US" dirty="0" smtClean="0"/>
              <a:t>written as: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81111" y="2286000"/>
                <a:ext cx="3060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11" y="2286000"/>
                <a:ext cx="306013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394" r="-1594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867" y="3687731"/>
                <a:ext cx="1139158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67" y="3687731"/>
                <a:ext cx="1139158" cy="4144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66361" y="3371203"/>
                <a:ext cx="3232231" cy="1047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361" y="3371203"/>
                <a:ext cx="3232231" cy="1047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71320" y="4138106"/>
            <a:ext cx="3025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FF"/>
                </a:solidFill>
              </a:rPr>
              <a:t>Series </a:t>
            </a:r>
            <a:r>
              <a:rPr lang="en-US" sz="2100" b="1" dirty="0" smtClean="0">
                <a:solidFill>
                  <a:srgbClr val="0000FF"/>
                </a:solidFill>
              </a:rPr>
              <a:t>representation</a:t>
            </a:r>
            <a:endParaRPr lang="en-US" sz="21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3896" y="3732808"/>
            <a:ext cx="539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Or,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4369" y="4863399"/>
                <a:ext cx="1371337" cy="414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69" y="4863399"/>
                <a:ext cx="1371337" cy="4144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08371" y="4546870"/>
                <a:ext cx="3353995" cy="1047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1" y="4546870"/>
                <a:ext cx="3353995" cy="10474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054062" y="5277808"/>
            <a:ext cx="30251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FF"/>
                </a:solidFill>
              </a:rPr>
              <a:t>Series </a:t>
            </a:r>
            <a:r>
              <a:rPr lang="en-US" sz="2100" b="1" dirty="0" smtClean="0">
                <a:solidFill>
                  <a:srgbClr val="0000FF"/>
                </a:solidFill>
              </a:rPr>
              <a:t>representation</a:t>
            </a:r>
            <a:endParaRPr lang="en-US" sz="2100" b="1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9398" y="4908476"/>
            <a:ext cx="539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Or,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79463" y="3710269"/>
                <a:ext cx="22821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63" y="3710269"/>
                <a:ext cx="228210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209" r="-320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68243" y="4923865"/>
                <a:ext cx="22933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43" y="4923865"/>
                <a:ext cx="229332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91" r="-2926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39209" y="6110600"/>
                <a:ext cx="4370171" cy="3854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,0≤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209" y="6110600"/>
                <a:ext cx="4370171" cy="385427"/>
              </a:xfrm>
              <a:prstGeom prst="rect">
                <a:avLst/>
              </a:prstGeom>
              <a:blipFill rotWithShape="0">
                <a:blip r:embed="rId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1912" y="6049760"/>
                <a:ext cx="251055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Columns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2" y="6049760"/>
                <a:ext cx="2510559" cy="468205"/>
              </a:xfrm>
              <a:prstGeom prst="rect">
                <a:avLst/>
              </a:prstGeom>
              <a:blipFill rotWithShape="0">
                <a:blip r:embed="rId10"/>
                <a:stretch>
                  <a:fillRect l="-3641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008371" y="5946796"/>
            <a:ext cx="4706074" cy="703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14903" y="5647140"/>
            <a:ext cx="1247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Basis vector of A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489</TotalTime>
  <Words>344</Words>
  <Application>Microsoft Office PowerPoint</Application>
  <PresentationFormat>On-screen Show (4:3)</PresentationFormat>
  <Paragraphs>110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CS654: Digital Image Analysis</vt:lpstr>
      <vt:lpstr>Recap of Lecture 10</vt:lpstr>
      <vt:lpstr>Outline of Lecture 11</vt:lpstr>
      <vt:lpstr>Introduction</vt:lpstr>
      <vt:lpstr>Example</vt:lpstr>
      <vt:lpstr>General Approach</vt:lpstr>
      <vt:lpstr>Definition</vt:lpstr>
      <vt:lpstr>Unitary Matrix</vt:lpstr>
      <vt:lpstr>1-D Representation</vt:lpstr>
      <vt:lpstr>2-D Orthogonal Unitary Transforms</vt:lpstr>
      <vt:lpstr>Properties of Basis functions</vt:lpstr>
      <vt:lpstr>Transformed Image</vt:lpstr>
      <vt:lpstr>Truncated series summation</vt:lpstr>
      <vt:lpstr>Computational complexity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28</cp:revision>
  <dcterms:created xsi:type="dcterms:W3CDTF">2015-07-15T04:13:21Z</dcterms:created>
  <dcterms:modified xsi:type="dcterms:W3CDTF">2015-08-22T09:12:00Z</dcterms:modified>
</cp:coreProperties>
</file>