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76" r:id="rId1"/>
  </p:sldMasterIdLst>
  <p:sldIdLst>
    <p:sldId id="256" r:id="rId2"/>
    <p:sldId id="257" r:id="rId3"/>
    <p:sldId id="258" r:id="rId4"/>
    <p:sldId id="270" r:id="rId5"/>
    <p:sldId id="278" r:id="rId6"/>
    <p:sldId id="277" r:id="rId7"/>
    <p:sldId id="276" r:id="rId8"/>
    <p:sldId id="259" r:id="rId9"/>
    <p:sldId id="260" r:id="rId10"/>
    <p:sldId id="261" r:id="rId11"/>
    <p:sldId id="262" r:id="rId12"/>
    <p:sldId id="265" r:id="rId13"/>
    <p:sldId id="264" r:id="rId14"/>
    <p:sldId id="266" r:id="rId15"/>
    <p:sldId id="267" r:id="rId16"/>
    <p:sldId id="268" r:id="rId17"/>
    <p:sldId id="271" r:id="rId18"/>
    <p:sldId id="272" r:id="rId19"/>
    <p:sldId id="273" r:id="rId20"/>
    <p:sldId id="275" r:id="rId2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33FDD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846" y="1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58531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E5243-F52A-4D37-9694-EB26C6C31910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66990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7B6E1-634A-48DC-9E8B-D894023267EF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53917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2D3E9E-A95C-48F2-B4BF-A71542E0BE9A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10867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67550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2952B5-7A2F-4CC8-B7CE-9234E21C2837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96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DA07A-9201-4B4B-BAF2-015AFA30F520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57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D7E00A-486F-4252-8B1D-E32645521F49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80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DF5F92-E675-4B36-9A60-69A962A68675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7876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6E2C9B-5FA2-460D-9BE7-B0812FC2A6FF}" type="datetimeFigureOut">
              <a:rPr lang="en-US" smtClean="0"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2055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86B75A-687E-405C-8A0B-8D00578BA2C3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33499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86B75A-687E-405C-8A0B-8D00578BA2C3}" type="datetimeFigureOut">
              <a:rPr lang="en-US" smtClean="0"/>
              <a:pPr/>
              <a:t>8/25/2015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B73BC-B049-4115-A692-8D63A059BFB8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38043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7" r:id="rId1"/>
    <p:sldLayoutId id="2147483878" r:id="rId2"/>
    <p:sldLayoutId id="2147483879" r:id="rId3"/>
    <p:sldLayoutId id="2147483880" r:id="rId4"/>
    <p:sldLayoutId id="2147483881" r:id="rId5"/>
    <p:sldLayoutId id="2147483882" r:id="rId6"/>
    <p:sldLayoutId id="2147483883" r:id="rId7"/>
    <p:sldLayoutId id="2147483884" r:id="rId8"/>
    <p:sldLayoutId id="2147483885" r:id="rId9"/>
    <p:sldLayoutId id="2147483886" r:id="rId10"/>
    <p:sldLayoutId id="2147483887" r:id="rId11"/>
  </p:sldLayoutIdLst>
  <p:hf sldNum="0"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3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.png"/><Relationship Id="rId4" Type="http://schemas.openxmlformats.org/officeDocument/2006/relationships/image" Target="../media/image42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5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6.png"/><Relationship Id="rId3" Type="http://schemas.openxmlformats.org/officeDocument/2006/relationships/image" Target="../media/image51.png"/><Relationship Id="rId7" Type="http://schemas.openxmlformats.org/officeDocument/2006/relationships/image" Target="../media/image55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4.png"/><Relationship Id="rId5" Type="http://schemas.openxmlformats.org/officeDocument/2006/relationships/image" Target="../media/image53.png"/><Relationship Id="rId10" Type="http://schemas.openxmlformats.org/officeDocument/2006/relationships/image" Target="../media/image58.png"/><Relationship Id="rId4" Type="http://schemas.openxmlformats.org/officeDocument/2006/relationships/image" Target="../media/image52.png"/><Relationship Id="rId9" Type="http://schemas.openxmlformats.org/officeDocument/2006/relationships/image" Target="../media/image5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0.wmf"/><Relationship Id="rId7" Type="http://schemas.openxmlformats.org/officeDocument/2006/relationships/image" Target="../media/image64.wmf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3.pn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6.wmf"/><Relationship Id="rId2" Type="http://schemas.openxmlformats.org/officeDocument/2006/relationships/image" Target="../media/image65.w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58996" y="1560245"/>
            <a:ext cx="8426003" cy="2387600"/>
          </a:xfrm>
        </p:spPr>
        <p:txBody>
          <a:bodyPr/>
          <a:lstStyle/>
          <a:p>
            <a:r>
              <a:rPr lang="en-GB" dirty="0" smtClean="0"/>
              <a:t>CS654: Digital Image Analysis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2997" y="4374771"/>
            <a:ext cx="6858000" cy="1655762"/>
          </a:xfrm>
        </p:spPr>
        <p:txBody>
          <a:bodyPr>
            <a:normAutofit/>
          </a:bodyPr>
          <a:lstStyle/>
          <a:p>
            <a:r>
              <a:rPr lang="en-GB" sz="3200" dirty="0" smtClean="0"/>
              <a:t>Lecture 13</a:t>
            </a:r>
            <a:r>
              <a:rPr lang="en-GB" sz="3200" dirty="0"/>
              <a:t>: </a:t>
            </a:r>
            <a:r>
              <a:rPr lang="en-GB" sz="3200" dirty="0" smtClean="0"/>
              <a:t>Discrete Fourier </a:t>
            </a:r>
            <a:r>
              <a:rPr lang="en-GB" sz="3200" dirty="0"/>
              <a:t>Transformation</a:t>
            </a:r>
            <a:endParaRPr lang="en-US" sz="3200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53642" y="838247"/>
            <a:ext cx="1636713" cy="1775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14140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Inverse DFT</a:t>
            </a:r>
            <a:endParaRPr lang="en-US" dirty="0"/>
          </a:p>
        </p:txBody>
      </p:sp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1057"/>
          </a:xfrm>
        </p:spPr>
        <p:txBody>
          <a:bodyPr/>
          <a:lstStyle/>
          <a:p>
            <a:r>
              <a:rPr lang="en-US" dirty="0" smtClean="0"/>
              <a:t>Then the inverse DFT will be defined as: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729784" y="2338391"/>
                <a:ext cx="3194272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84" y="2338391"/>
                <a:ext cx="3194272" cy="1131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628650" y="3667697"/>
            <a:ext cx="45432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Is the transformation unitary?</a:t>
            </a:r>
            <a:endParaRPr lang="en-US" sz="2400" b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Rectangle 7"/>
              <p:cNvSpPr/>
              <p:nvPr/>
            </p:nvSpPr>
            <p:spPr>
              <a:xfrm>
                <a:off x="2729784" y="4264298"/>
                <a:ext cx="3030766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8" name="Rectangle 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84" y="4264298"/>
                <a:ext cx="3030766" cy="1131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2729784" y="5501837"/>
                <a:ext cx="3527697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29784" y="5501837"/>
                <a:ext cx="3527697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089981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Unitary DFT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6814"/>
          </a:xfrm>
        </p:spPr>
        <p:txBody>
          <a:bodyPr/>
          <a:lstStyle/>
          <a:p>
            <a:r>
              <a:rPr lang="en-US" dirty="0" smtClean="0"/>
              <a:t>Unitary forward and reverse DFT equations are defined 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860413" y="2427375"/>
                <a:ext cx="3517566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413" y="2427375"/>
                <a:ext cx="3517566" cy="1131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860413" y="3664914"/>
                <a:ext cx="3681072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0413" y="3664914"/>
                <a:ext cx="3681072" cy="1131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TextBox 5"/>
              <p:cNvSpPr txBox="1"/>
              <p:nvPr/>
            </p:nvSpPr>
            <p:spPr>
              <a:xfrm>
                <a:off x="2269931" y="5563820"/>
                <a:ext cx="1180964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</m:e>
                      </m:acc>
                      <m:r>
                        <a:rPr lang="en-US" sz="28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F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</m:e>
                      </m:acc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6" name="TextBox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69931" y="5563820"/>
                <a:ext cx="1180964" cy="430887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769257" y="4902453"/>
            <a:ext cx="259237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smtClean="0"/>
              <a:t>Using matrix notation</a:t>
            </a:r>
            <a:endParaRPr lang="en-US" sz="2000" dirty="0"/>
          </a:p>
        </p:txBody>
      </p:sp>
      <p:sp>
        <p:nvSpPr>
          <p:cNvPr id="8" name="TextBox 7"/>
          <p:cNvSpPr txBox="1"/>
          <p:nvPr/>
        </p:nvSpPr>
        <p:spPr>
          <a:xfrm>
            <a:off x="4455885" y="5579208"/>
            <a:ext cx="102463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where, </a:t>
            </a:r>
            <a:endParaRPr lang="en-US" sz="2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Rectangle 8"/>
              <p:cNvSpPr/>
              <p:nvPr/>
            </p:nvSpPr>
            <p:spPr>
              <a:xfrm>
                <a:off x="5283468" y="5361616"/>
                <a:ext cx="1931491" cy="83529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smtClean="0">
                          <a:latin typeface="Cambria Math" panose="02040503050406030204" pitchFamily="18" charset="0"/>
                        </a:rPr>
                        <m:t>F</m:t>
                      </m:r>
                      <m:r>
                        <a:rPr lang="en-US" sz="2400" b="0" i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𝑘𝑛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9" name="Rectangle 8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83468" y="5361616"/>
                <a:ext cx="1931491" cy="83529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64179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101754" y="1482696"/>
            <a:ext cx="5256013" cy="259805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Is matrix used for DFT Unitary?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39639" y="1690689"/>
                <a:ext cx="8649419" cy="21820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𝑣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4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el-GR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l-GR" sz="2400" b="0" i="1" smtClean="0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×1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el-G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l-GR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el-G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l-GR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el-G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l-GR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24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el-G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l-GR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(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−1)</m:t>
                                    </m:r>
                                  </m:sup>
                                </m:sSup>
                              </m:e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𝑒</m:t>
                                    </m:r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  <m:f>
                                      <m:fPr>
                                        <m:ctrlPr>
                                          <a:rPr lang="el-GR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  <m:r>
                                          <a:rPr lang="el-GR" sz="2400" i="1">
                                            <a:latin typeface="Cambria Math" panose="02040503050406030204" pitchFamily="18" charset="0"/>
                                          </a:rPr>
                                          <m:t>𝜋</m:t>
                                        </m:r>
                                      </m:num>
                                      <m:den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𝑁</m:t>
                                        </m:r>
                                      </m:den>
                                    </m:f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×</m:t>
                                    </m:r>
                                    <m:sSup>
                                      <m:sSup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𝑁</m:t>
                                            </m:r>
                                            <m:r>
                                              <a:rPr lang="en-US" sz="2400" i="1">
                                                <a:latin typeface="Cambria Math" panose="02040503050406030204" pitchFamily="18" charset="0"/>
                                              </a:rPr>
                                              <m:t>−1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p>
                                    </m:sSup>
                                  </m:sup>
                                </m:sSup>
                              </m:e>
                            </m:mr>
                          </m:m>
                        </m:e>
                      </m:d>
                      <m:d>
                        <m:dPr>
                          <m:begChr m:val="["/>
                          <m:endChr m:val="]"/>
                          <m:ctrlPr>
                            <a:rPr lang="en-US" sz="2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(0)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)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𝑢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−1)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639" y="1690689"/>
                <a:ext cx="8649419" cy="218207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239639" y="4288747"/>
            <a:ext cx="5046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Magnitude of each row is equal to 1</a:t>
            </a:r>
            <a:endParaRPr lang="en-US" sz="24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1690930" y="4879053"/>
                <a:ext cx="6052426" cy="107907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f>
                                    <m:f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fPr>
                                    <m:num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𝜋</m:t>
                                      </m:r>
                                      <m:sSub>
                                        <m:sSub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sub>
                                      </m:sSub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num>
                                    <m:den>
                                      <m: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𝑁</m:t>
                                      </m:r>
                                    </m:den>
                                  </m:f>
                                </m:e>
                              </m:d>
                              <m:func>
                                <m:func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40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begChr m:val="["/>
                                      <m:endChr m:val="]"/>
                                      <m:ctrlPr>
                                        <a:rPr lang="en-US" sz="24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𝑗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2</m:t>
                                          </m:r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𝜋</m:t>
                                          </m:r>
                                          <m:sSub>
                                            <m:sSubPr>
                                              <m:ctrlP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sSubPr>
                                            <m:e>
                                              <m:r>
                                                <a:rPr lang="en-US" sz="2400" i="1">
                                                  <a:latin typeface="Cambria Math" panose="02040503050406030204" pitchFamily="18" charset="0"/>
                                                </a:rPr>
                                                <m:t>𝑥</m:t>
                                              </m:r>
                                            </m:e>
                                            <m:sub>
                                              <m:r>
                                                <a:rPr lang="en-US" sz="24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sub>
                                          </m:sSub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𝑞</m:t>
                                          </m:r>
                                        </m:num>
                                        <m:den>
                                          <m:r>
                                            <a:rPr lang="en-US" sz="2400" i="1">
                                              <a:latin typeface="Cambria Math" panose="02040503050406030204" pitchFamily="18" charset="0"/>
                                            </a:rPr>
                                            <m:t>𝑁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</m:func>
                            </m:e>
                          </m:func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nary>
                            <m:naryPr>
                              <m:chr m:val="∑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1=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90930" y="4879053"/>
                <a:ext cx="6052426" cy="1079078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Rectangle 2"/>
          <p:cNvSpPr/>
          <p:nvPr/>
        </p:nvSpPr>
        <p:spPr>
          <a:xfrm>
            <a:off x="239639" y="6086772"/>
            <a:ext cx="525977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/>
              <a:t>Rows are orthogonal to each other</a:t>
            </a:r>
            <a:endParaRPr 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3138557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4" grpId="0"/>
      <p:bldP spid="5" grpId="0"/>
      <p:bldP spid="7" grpId="0"/>
      <p:bldP spid="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2-D DFT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9897" y="1540554"/>
            <a:ext cx="7967160" cy="2021796"/>
            <a:chOff x="628650" y="1647483"/>
            <a:chExt cx="7967160" cy="20217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1634586" y="2168804"/>
                  <a:ext cx="4643644" cy="11311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586" y="2168804"/>
                  <a:ext cx="4643644" cy="11311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75313" y="3299947"/>
                  <a:ext cx="32204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b="0" dirty="0" smtClean="0"/>
                    <a:t>where,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313" y="3299947"/>
                  <a:ext cx="322049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71" t="-25000" r="-379" b="-5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28650" y="1647483"/>
              <a:ext cx="36551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Forward transformation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9897" y="3626886"/>
            <a:ext cx="8037053" cy="2020984"/>
            <a:chOff x="579897" y="3626886"/>
            <a:chExt cx="8037053" cy="20209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1497285" y="4147395"/>
                  <a:ext cx="4954946" cy="11311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𝑘𝑚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285" y="4147395"/>
                  <a:ext cx="4954946" cy="1131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238012" y="5278538"/>
                  <a:ext cx="33789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b="0" dirty="0" smtClean="0"/>
                    <a:t>where,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012" y="5278538"/>
                  <a:ext cx="33789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t="-25000" r="-180" b="-5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579897" y="3626886"/>
              <a:ext cx="3642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Reverse transformation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088506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Unitary 2-D DFT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579897" y="1540554"/>
            <a:ext cx="7967160" cy="2021796"/>
            <a:chOff x="628650" y="1647483"/>
            <a:chExt cx="7967160" cy="2021796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1634586" y="2168804"/>
                  <a:ext cx="4977068" cy="11311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𝑙𝑛</m:t>
                                    </m:r>
                                  </m:sup>
                                </m:sSub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34586" y="2168804"/>
                  <a:ext cx="4977068" cy="1131143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5375313" y="3299947"/>
                  <a:ext cx="3220497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b="0" dirty="0" smtClean="0"/>
                    <a:t>where,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𝑙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75313" y="3299947"/>
                  <a:ext cx="3220497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l="-5871" t="-25000" r="-379" b="-5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TextBox 11"/>
            <p:cNvSpPr txBox="1"/>
            <p:nvPr/>
          </p:nvSpPr>
          <p:spPr>
            <a:xfrm>
              <a:off x="628650" y="1647483"/>
              <a:ext cx="365516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Forward transformation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  <p:grpSp>
        <p:nvGrpSpPr>
          <p:cNvPr id="15" name="Group 14"/>
          <p:cNvGrpSpPr/>
          <p:nvPr/>
        </p:nvGrpSpPr>
        <p:grpSpPr>
          <a:xfrm>
            <a:off x="579897" y="3626886"/>
            <a:ext cx="8037053" cy="2020984"/>
            <a:chOff x="579897" y="3626886"/>
            <a:chExt cx="8037053" cy="2020984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Rectangle 9"/>
                <p:cNvSpPr/>
                <p:nvPr/>
              </p:nvSpPr>
              <p:spPr>
                <a:xfrm>
                  <a:off x="1497285" y="4147395"/>
                  <a:ext cx="5288371" cy="11311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f>
                          <m:f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  <m:nary>
                          <m:naryPr>
                            <m:chr m:val="∑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GB" sz="2400" i="1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𝑊</m:t>
                                    </m:r>
                                  </m:e>
                                  <m:sub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d>
                                      <m:dPr>
                                        <m:ctrlP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𝑘𝑚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+</m:t>
                                        </m:r>
                                        <m:r>
                                          <a:rPr lang="en-US" sz="2400" b="0" i="1" smtClean="0">
                                            <a:latin typeface="Cambria Math" panose="02040503050406030204" pitchFamily="18" charset="0"/>
                                          </a:rPr>
                                          <m:t>𝑙𝑛</m:t>
                                        </m:r>
                                      </m:e>
                                    </m:d>
                                  </m:sup>
                                </m:sSubSup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97285" y="4147395"/>
                  <a:ext cx="5288371" cy="1131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TextBox 10"/>
                <p:cNvSpPr txBox="1"/>
                <p:nvPr/>
              </p:nvSpPr>
              <p:spPr>
                <a:xfrm>
                  <a:off x="5238012" y="5278538"/>
                  <a:ext cx="3378938" cy="36933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r>
                    <a:rPr lang="en-US" sz="2400" b="0" dirty="0" smtClean="0"/>
                    <a:t>where, </a:t>
                  </a:r>
                  <a14:m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1" name="TextBox 1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8012" y="5278538"/>
                  <a:ext cx="3378938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l="-5405" t="-25000" r="-180" b="-5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3" name="TextBox 12"/>
            <p:cNvSpPr txBox="1"/>
            <p:nvPr/>
          </p:nvSpPr>
          <p:spPr>
            <a:xfrm>
              <a:off x="579897" y="3626886"/>
              <a:ext cx="364234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C00000"/>
                  </a:solidFill>
                </a:rPr>
                <a:t>Reverse transformation</a:t>
              </a:r>
              <a:endParaRPr lang="en-US" sz="2400" b="1" dirty="0">
                <a:solidFill>
                  <a:srgbClr val="C0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171834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Separable 2-D DFT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1556804" y="1690689"/>
                <a:ext cx="4977068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6804" y="1690689"/>
                <a:ext cx="4977068" cy="1131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1709204" y="3178403"/>
                <a:ext cx="5088765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</m:sup>
                              </m:sSubSup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04" y="3178403"/>
                <a:ext cx="5088765" cy="1131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1709204" y="4782231"/>
                <a:ext cx="5140061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nary>
                            <m:naryPr>
                              <m:chr m:val="∑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09204" y="4782231"/>
                <a:ext cx="5140061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Rectangle 6"/>
          <p:cNvSpPr/>
          <p:nvPr/>
        </p:nvSpPr>
        <p:spPr>
          <a:xfrm>
            <a:off x="4572000" y="4666117"/>
            <a:ext cx="2409371" cy="14008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3301262" y="4782231"/>
            <a:ext cx="2409371" cy="140085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92194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 animBg="1"/>
      <p:bldP spid="8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Significance of </a:t>
            </a:r>
            <a:r>
              <a:rPr lang="en-US" dirty="0" err="1" smtClean="0"/>
              <a:t>Separability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001969" y="1690689"/>
                <a:ext cx="5140061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  <m:nary>
                            <m:naryPr>
                              <m:chr m:val="∑"/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d>
                                <m:d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𝑚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d>
                              <m:sSubSup>
                                <m:sSub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𝑊</m:t>
                                  </m:r>
                                </m:e>
                                <m:sub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sub>
                                <m:sup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𝑙𝑛</m:t>
                                  </m:r>
                                </m:sup>
                              </m:sSubSup>
                            </m:e>
                          </m:nary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01969" y="1690689"/>
                <a:ext cx="5140061" cy="1131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7" name="Group 6"/>
          <p:cNvGrpSpPr/>
          <p:nvPr/>
        </p:nvGrpSpPr>
        <p:grpSpPr>
          <a:xfrm>
            <a:off x="4020457" y="2905227"/>
            <a:ext cx="4494893" cy="1131143"/>
            <a:chOff x="4020456" y="2821832"/>
            <a:chExt cx="4494893" cy="113114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Rectangle 4"/>
                <p:cNvSpPr/>
                <p:nvPr/>
              </p:nvSpPr>
              <p:spPr>
                <a:xfrm>
                  <a:off x="5484583" y="2821832"/>
                  <a:ext cx="3030766" cy="11311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𝑘𝑛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5" name="Rectangle 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84583" y="2821832"/>
                  <a:ext cx="3030766" cy="1131143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TextBox 5"/>
            <p:cNvSpPr txBox="1"/>
            <p:nvPr/>
          </p:nvSpPr>
          <p:spPr>
            <a:xfrm>
              <a:off x="4020456" y="3156571"/>
              <a:ext cx="164019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/>
                <a:t>1-D case: </a:t>
              </a:r>
              <a:endParaRPr lang="en-US" sz="2400" b="1" dirty="0"/>
            </a:p>
          </p:txBody>
        </p:sp>
      </p:grpSp>
      <p:grpSp>
        <p:nvGrpSpPr>
          <p:cNvPr id="10" name="Group 9"/>
          <p:cNvGrpSpPr/>
          <p:nvPr/>
        </p:nvGrpSpPr>
        <p:grpSpPr>
          <a:xfrm>
            <a:off x="345906" y="3805537"/>
            <a:ext cx="5713156" cy="1445371"/>
            <a:chOff x="345906" y="3805537"/>
            <a:chExt cx="5713156" cy="144537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Rectangle 7"/>
                <p:cNvSpPr/>
                <p:nvPr/>
              </p:nvSpPr>
              <p:spPr>
                <a:xfrm>
                  <a:off x="2345417" y="4119765"/>
                  <a:ext cx="3713645" cy="113114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  <m:d>
                          <m:dPr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</m:d>
                        <m:r>
                          <a:rPr lang="en-GB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GB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  <m:d>
                              <m:d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𝑚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e>
                            </m:d>
                            <m:sSubSup>
                              <m:sSub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𝑊</m:t>
                                </m:r>
                              </m:e>
                              <m:sub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𝑙𝑛</m:t>
                                </m:r>
                              </m:sup>
                            </m:sSubSup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8" name="Rectangle 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5417" y="4119765"/>
                  <a:ext cx="3713645" cy="1131143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9" name="TextBox 8"/>
            <p:cNvSpPr txBox="1"/>
            <p:nvPr/>
          </p:nvSpPr>
          <p:spPr>
            <a:xfrm>
              <a:off x="345906" y="3805537"/>
              <a:ext cx="3312125" cy="461665"/>
            </a:xfrm>
            <a:prstGeom prst="rect">
              <a:avLst/>
            </a:prstGeom>
          </p:spPr>
          <p:txBody>
            <a:bodyPr wrap="none" rtlCol="0">
              <a:spAutoFit/>
            </a:bodyPr>
            <a:lstStyle/>
            <a:p>
              <a:r>
                <a:rPr lang="en-US" sz="2400" b="1" dirty="0" smtClean="0">
                  <a:solidFill>
                    <a:srgbClr val="0000FF"/>
                  </a:solidFill>
                </a:rPr>
                <a:t>Using the 1D analogy</a:t>
              </a:r>
              <a:endParaRPr lang="en-US" sz="2400" b="1" dirty="0">
                <a:solidFill>
                  <a:srgbClr val="0000FF"/>
                </a:solidFill>
              </a:endParaRP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Rectangle 10"/>
              <p:cNvSpPr/>
              <p:nvPr/>
            </p:nvSpPr>
            <p:spPr>
              <a:xfrm>
                <a:off x="2345417" y="5417698"/>
                <a:ext cx="3934410" cy="1131143"/>
              </a:xfrm>
              <a:prstGeom prst="rect">
                <a:avLst/>
              </a:prstGeom>
              <a:ln w="38100">
                <a:solidFill>
                  <a:srgbClr val="FF0000"/>
                </a:solidFill>
              </a:ln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𝑙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GB" sz="2400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GB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Rectangle 10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45417" y="5417698"/>
                <a:ext cx="3934410" cy="113114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6422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1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Visualization of </a:t>
            </a:r>
            <a:r>
              <a:rPr lang="en-US" dirty="0" err="1" smtClean="0"/>
              <a:t>separability</a:t>
            </a:r>
            <a:endParaRPr lang="en-US" dirty="0"/>
          </a:p>
        </p:txBody>
      </p:sp>
      <p:grpSp>
        <p:nvGrpSpPr>
          <p:cNvPr id="12" name="Group 11"/>
          <p:cNvGrpSpPr/>
          <p:nvPr/>
        </p:nvGrpSpPr>
        <p:grpSpPr>
          <a:xfrm>
            <a:off x="369706" y="1396163"/>
            <a:ext cx="2983478" cy="2647693"/>
            <a:chOff x="369706" y="1396163"/>
            <a:chExt cx="3316922" cy="29436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Rectangle 3"/>
                <p:cNvSpPr/>
                <p:nvPr/>
              </p:nvSpPr>
              <p:spPr>
                <a:xfrm>
                  <a:off x="856343" y="1828800"/>
                  <a:ext cx="1828800" cy="1828800"/>
                </a:xfrm>
                <a:prstGeom prst="rect">
                  <a:avLst/>
                </a:prstGeom>
                <a:solidFill>
                  <a:srgbClr val="00B0F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𝒖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dirty="0" err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4" name="Rectangle 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43" y="1828800"/>
                  <a:ext cx="1828800" cy="182880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" name="Straight Arrow Connector 5"/>
            <p:cNvCxnSpPr/>
            <p:nvPr/>
          </p:nvCxnSpPr>
          <p:spPr>
            <a:xfrm>
              <a:off x="856342" y="1828800"/>
              <a:ext cx="2830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Arrow Connector 7"/>
            <p:cNvCxnSpPr/>
            <p:nvPr/>
          </p:nvCxnSpPr>
          <p:spPr>
            <a:xfrm>
              <a:off x="856343" y="1828800"/>
              <a:ext cx="0" cy="251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TextBox 8"/>
                <p:cNvSpPr txBox="1"/>
                <p:nvPr/>
              </p:nvSpPr>
              <p:spPr>
                <a:xfrm>
                  <a:off x="3217270" y="1782246"/>
                  <a:ext cx="451214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𝑛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9" name="TextBox 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270" y="1782246"/>
                  <a:ext cx="451214" cy="461665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0" name="TextBox 9"/>
                <p:cNvSpPr txBox="1"/>
                <p:nvPr/>
              </p:nvSpPr>
              <p:spPr>
                <a:xfrm>
                  <a:off x="856342" y="3767853"/>
                  <a:ext cx="5329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0" name="TextBox 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42" y="3767853"/>
                  <a:ext cx="532966" cy="461665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" name="TextBox 10"/>
            <p:cNvSpPr txBox="1"/>
            <p:nvPr/>
          </p:nvSpPr>
          <p:spPr>
            <a:xfrm>
              <a:off x="369706" y="1396163"/>
              <a:ext cx="817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(0,0)</a:t>
              </a:r>
              <a:endParaRPr lang="en-US" sz="2400" dirty="0"/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3618951" y="1641596"/>
            <a:ext cx="1952381" cy="1523494"/>
            <a:chOff x="3618951" y="1641596"/>
            <a:chExt cx="1952381" cy="1523494"/>
          </a:xfrm>
        </p:grpSpPr>
        <p:sp>
          <p:nvSpPr>
            <p:cNvPr id="20" name="Right Arrow 19"/>
            <p:cNvSpPr/>
            <p:nvPr/>
          </p:nvSpPr>
          <p:spPr>
            <a:xfrm>
              <a:off x="3618951" y="2612640"/>
              <a:ext cx="1624970" cy="552450"/>
            </a:xfrm>
            <a:prstGeom prst="rightArrow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/>
            <p:cNvSpPr txBox="1"/>
            <p:nvPr/>
          </p:nvSpPr>
          <p:spPr>
            <a:xfrm>
              <a:off x="3768445" y="1641596"/>
              <a:ext cx="1802887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Transform over column for each row</a:t>
              </a:r>
              <a:endParaRPr lang="en-US" sz="2000" dirty="0"/>
            </a:p>
          </p:txBody>
        </p:sp>
      </p:grpSp>
      <p:grpSp>
        <p:nvGrpSpPr>
          <p:cNvPr id="29" name="Group 28"/>
          <p:cNvGrpSpPr/>
          <p:nvPr/>
        </p:nvGrpSpPr>
        <p:grpSpPr>
          <a:xfrm>
            <a:off x="5711505" y="1361482"/>
            <a:ext cx="2983478" cy="2647693"/>
            <a:chOff x="369706" y="1396163"/>
            <a:chExt cx="3316922" cy="29436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0" name="Rectangle 29"/>
                <p:cNvSpPr/>
                <p:nvPr/>
              </p:nvSpPr>
              <p:spPr>
                <a:xfrm>
                  <a:off x="856343" y="1828800"/>
                  <a:ext cx="1828800" cy="1828800"/>
                </a:xfrm>
                <a:prstGeom prst="rect">
                  <a:avLst/>
                </a:prstGeom>
                <a:solidFill>
                  <a:srgbClr val="33FDDB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𝒎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0" name="Rectangle 2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43" y="1828800"/>
                  <a:ext cx="1828800" cy="182880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1" name="Straight Arrow Connector 30"/>
            <p:cNvCxnSpPr/>
            <p:nvPr/>
          </p:nvCxnSpPr>
          <p:spPr>
            <a:xfrm>
              <a:off x="856342" y="1828800"/>
              <a:ext cx="2830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>
              <a:off x="856343" y="1828800"/>
              <a:ext cx="0" cy="251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3" name="TextBox 32"/>
                <p:cNvSpPr txBox="1"/>
                <p:nvPr/>
              </p:nvSpPr>
              <p:spPr>
                <a:xfrm>
                  <a:off x="3217270" y="1782246"/>
                  <a:ext cx="419307" cy="5132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3" name="Text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270" y="1782246"/>
                  <a:ext cx="419307" cy="51326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4" name="TextBox 33"/>
                <p:cNvSpPr txBox="1"/>
                <p:nvPr/>
              </p:nvSpPr>
              <p:spPr>
                <a:xfrm>
                  <a:off x="856342" y="3767853"/>
                  <a:ext cx="532966" cy="46166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latin typeface="Cambria Math" panose="02040503050406030204" pitchFamily="18" charset="0"/>
                          </a:rPr>
                          <m:t>𝑚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34" name="TextBox 3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42" y="3767853"/>
                  <a:ext cx="532966" cy="461665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14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/>
            <p:cNvSpPr txBox="1"/>
            <p:nvPr/>
          </p:nvSpPr>
          <p:spPr>
            <a:xfrm>
              <a:off x="369706" y="1396163"/>
              <a:ext cx="817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(0,0)</a:t>
              </a:r>
              <a:endParaRPr lang="en-US" sz="2400" dirty="0"/>
            </a:p>
          </p:txBody>
        </p:sp>
      </p:grpSp>
      <p:grpSp>
        <p:nvGrpSpPr>
          <p:cNvPr id="36" name="Group 35"/>
          <p:cNvGrpSpPr/>
          <p:nvPr/>
        </p:nvGrpSpPr>
        <p:grpSpPr>
          <a:xfrm>
            <a:off x="2728027" y="4087041"/>
            <a:ext cx="2983478" cy="2647693"/>
            <a:chOff x="369706" y="1396163"/>
            <a:chExt cx="3316922" cy="2943608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37" name="Rectangle 36"/>
                <p:cNvSpPr/>
                <p:nvPr/>
              </p:nvSpPr>
              <p:spPr>
                <a:xfrm>
                  <a:off x="856343" y="1828800"/>
                  <a:ext cx="1828800" cy="1828800"/>
                </a:xfrm>
                <a:prstGeom prst="rect">
                  <a:avLst/>
                </a:prstGeom>
                <a:solidFill>
                  <a:srgbClr val="92D050"/>
                </a:solidFill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𝒗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𝒌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𝒍</m:t>
                        </m:r>
                        <m:r>
                          <a:rPr lang="en-US" sz="2800" b="1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US" sz="2800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>
            <p:sp>
              <p:nvSpPr>
                <p:cNvPr id="37" name="Rectangle 3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43" y="1828800"/>
                  <a:ext cx="1828800" cy="182880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8" name="Straight Arrow Connector 37"/>
            <p:cNvCxnSpPr/>
            <p:nvPr/>
          </p:nvCxnSpPr>
          <p:spPr>
            <a:xfrm>
              <a:off x="856342" y="1828800"/>
              <a:ext cx="283028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9" name="Straight Arrow Connector 38"/>
            <p:cNvCxnSpPr/>
            <p:nvPr/>
          </p:nvCxnSpPr>
          <p:spPr>
            <a:xfrm>
              <a:off x="856343" y="1828800"/>
              <a:ext cx="0" cy="251097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0" name="TextBox 39"/>
                <p:cNvSpPr txBox="1"/>
                <p:nvPr/>
              </p:nvSpPr>
              <p:spPr>
                <a:xfrm>
                  <a:off x="3217270" y="1782246"/>
                  <a:ext cx="419307" cy="5132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𝑙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0" name="TextBox 3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17270" y="1782246"/>
                  <a:ext cx="419307" cy="513262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1" name="TextBox 40"/>
                <p:cNvSpPr txBox="1"/>
                <p:nvPr/>
              </p:nvSpPr>
              <p:spPr>
                <a:xfrm>
                  <a:off x="856342" y="3767853"/>
                  <a:ext cx="498719" cy="51326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41" name="TextBox 4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6342" y="3767853"/>
                  <a:ext cx="498719" cy="51326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2" name="TextBox 41"/>
            <p:cNvSpPr txBox="1"/>
            <p:nvPr/>
          </p:nvSpPr>
          <p:spPr>
            <a:xfrm>
              <a:off x="369706" y="1396163"/>
              <a:ext cx="81785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 smtClean="0"/>
                <a:t>(0,0)</a:t>
              </a:r>
              <a:endParaRPr lang="en-US" sz="2400" dirty="0"/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5815946" y="4157312"/>
            <a:ext cx="3137555" cy="1323439"/>
            <a:chOff x="5815946" y="4157312"/>
            <a:chExt cx="3137555" cy="1323439"/>
          </a:xfrm>
        </p:grpSpPr>
        <p:sp>
          <p:nvSpPr>
            <p:cNvPr id="44" name="Bent-Up Arrow 43"/>
            <p:cNvSpPr/>
            <p:nvPr/>
          </p:nvSpPr>
          <p:spPr>
            <a:xfrm rot="5400000" flipV="1">
              <a:off x="6017388" y="4177941"/>
              <a:ext cx="1033187" cy="1436071"/>
            </a:xfrm>
            <a:prstGeom prst="bentUpArrow">
              <a:avLst/>
            </a:prstGeom>
            <a:solidFill>
              <a:srgbClr val="7030A0"/>
            </a:solidFill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TextBox 44"/>
            <p:cNvSpPr txBox="1"/>
            <p:nvPr/>
          </p:nvSpPr>
          <p:spPr>
            <a:xfrm>
              <a:off x="7424367" y="4157312"/>
              <a:ext cx="1529134" cy="132343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 smtClean="0"/>
                <a:t>Transform over rows for each columns</a:t>
              </a:r>
              <a:endParaRPr lang="en-US" sz="2000" dirty="0"/>
            </a:p>
          </p:txBody>
        </p:sp>
      </p:grpSp>
      <p:sp>
        <p:nvSpPr>
          <p:cNvPr id="48" name="TextBox 47"/>
          <p:cNvSpPr txBox="1"/>
          <p:nvPr/>
        </p:nvSpPr>
        <p:spPr>
          <a:xfrm>
            <a:off x="1497047" y="3498266"/>
            <a:ext cx="162256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Input image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3858608" y="6163014"/>
            <a:ext cx="1495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DFT image</a:t>
            </a:r>
            <a:endParaRPr lang="en-US" sz="20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502780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8" grpId="0"/>
      <p:bldP spid="49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Magnitude and Phase of DFT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628650" y="1557443"/>
                <a:ext cx="4327210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200" dirty="0" smtClean="0"/>
                  <a:t>Matrix of Complex values: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200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latin typeface="Cambria Math" panose="02040503050406030204" pitchFamily="18" charset="0"/>
                      </a:rPr>
                      <m:t>𝑗𝑏</m:t>
                    </m:r>
                  </m:oMath>
                </a14:m>
                <a:r>
                  <a:rPr lang="en-US" sz="2200" dirty="0" smtClean="0"/>
                  <a:t> </a:t>
                </a:r>
                <a:endParaRPr lang="en-US" sz="22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1557443"/>
                <a:ext cx="4327210" cy="430887"/>
              </a:xfrm>
              <a:prstGeom prst="rect">
                <a:avLst/>
              </a:prstGeom>
              <a:blipFill rotWithShape="0">
                <a:blip r:embed="rId2"/>
                <a:stretch>
                  <a:fillRect l="-1831" t="-7042" b="-295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Group 13"/>
          <p:cNvGrpSpPr/>
          <p:nvPr/>
        </p:nvGrpSpPr>
        <p:grpSpPr>
          <a:xfrm>
            <a:off x="628650" y="2226209"/>
            <a:ext cx="7772400" cy="1758274"/>
            <a:chOff x="628650" y="2226209"/>
            <a:chExt cx="7772400" cy="1758274"/>
          </a:xfrm>
        </p:grpSpPr>
        <p:sp>
          <p:nvSpPr>
            <p:cNvPr id="8" name="Rectangle 3"/>
            <p:cNvSpPr txBox="1">
              <a:spLocks noChangeArrowheads="1"/>
            </p:cNvSpPr>
            <p:nvPr/>
          </p:nvSpPr>
          <p:spPr>
            <a:xfrm>
              <a:off x="628650" y="2294281"/>
              <a:ext cx="7772400" cy="1690202"/>
            </a:xfrm>
            <a:prstGeom prst="rect">
              <a:avLst/>
            </a:prstGeom>
          </p:spPr>
          <p:txBody>
            <a:bodyPr vert="horz" lIns="91440" tIns="45720" rIns="91440" bIns="45720" rtlCol="0">
              <a:normAutofit/>
            </a:bodyPr>
            <a:lstStyle>
              <a:lvl1pPr marL="171450" indent="-171450" algn="l" defTabSz="685800" rtl="0" eaLnBrk="1" latinLnBrk="0" hangingPunct="1">
                <a:lnSpc>
                  <a:spcPct val="90000"/>
                </a:lnSpc>
                <a:spcBef>
                  <a:spcPts val="750"/>
                </a:spcBef>
                <a:buFont typeface="Arial" panose="020B0604020202020204" pitchFamily="34" charset="0"/>
                <a:buChar char="•"/>
                <a:defRPr sz="21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5143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8572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5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2001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5430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18859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2288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25717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2914650" indent="-171450" algn="l" defTabSz="685800" rtl="0" eaLnBrk="1" latinLnBrk="0" hangingPunct="1">
                <a:lnSpc>
                  <a:spcPct val="90000"/>
                </a:lnSpc>
                <a:spcBef>
                  <a:spcPts val="375"/>
                </a:spcBef>
                <a:buFont typeface="Arial" panose="020B0604020202020204" pitchFamily="34" charset="0"/>
                <a:buChar char="•"/>
                <a:defRPr sz="135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>
                <a:buFontTx/>
                <a:buNone/>
              </a:pPr>
              <a:r>
                <a:rPr lang="en-US" altLang="en-US" b="1" dirty="0" smtClean="0"/>
                <a:t>Magnitude:</a:t>
              </a:r>
            </a:p>
            <a:p>
              <a:pPr>
                <a:buFontTx/>
                <a:buNone/>
              </a:pPr>
              <a:r>
                <a:rPr lang="en-US" altLang="en-US" b="1" baseline="30000" dirty="0" smtClean="0">
                  <a:cs typeface="Times New Roman" panose="02020603050405020304" pitchFamily="18" charset="0"/>
                </a:rPr>
                <a:t>			</a:t>
              </a:r>
            </a:p>
            <a:p>
              <a:pPr>
                <a:buFontTx/>
                <a:buNone/>
              </a:pPr>
              <a:endParaRPr lang="en-US" altLang="en-US" sz="400" b="1" dirty="0" smtClean="0"/>
            </a:p>
            <a:p>
              <a:pPr>
                <a:buFontTx/>
                <a:buNone/>
              </a:pPr>
              <a:r>
                <a:rPr lang="en-US" altLang="en-US" b="1" dirty="0" smtClean="0"/>
                <a:t>Phase: </a:t>
              </a:r>
            </a:p>
            <a:p>
              <a:pPr>
                <a:buFontTx/>
                <a:buNone/>
              </a:pPr>
              <a:endParaRPr lang="en-US" altLang="en-US" b="1" dirty="0" smtClean="0"/>
            </a:p>
          </p:txBody>
        </p:sp>
        <p:pic>
          <p:nvPicPr>
            <p:cNvPr id="9" name="Picture 16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50" y="2226209"/>
              <a:ext cx="2057400" cy="5603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10" name="Picture 11"/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457450" y="2979324"/>
              <a:ext cx="2057400" cy="527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  <p:grpSp>
        <p:nvGrpSpPr>
          <p:cNvPr id="31" name="Group 30"/>
          <p:cNvGrpSpPr/>
          <p:nvPr/>
        </p:nvGrpSpPr>
        <p:grpSpPr>
          <a:xfrm>
            <a:off x="628650" y="3984483"/>
            <a:ext cx="7886700" cy="2463252"/>
            <a:chOff x="628650" y="3984483"/>
            <a:chExt cx="7886700" cy="2463252"/>
          </a:xfrm>
        </p:grpSpPr>
        <p:sp>
          <p:nvSpPr>
            <p:cNvPr id="23" name="TextBox 22"/>
            <p:cNvSpPr txBox="1"/>
            <p:nvPr/>
          </p:nvSpPr>
          <p:spPr>
            <a:xfrm>
              <a:off x="834977" y="6036189"/>
              <a:ext cx="152317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Input image</a:t>
              </a:r>
              <a:endParaRPr lang="en-US" sz="20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3823795" y="6047625"/>
              <a:ext cx="1382110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Magnitude</a:t>
              </a:r>
              <a:endParaRPr lang="en-US" sz="2000" dirty="0"/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6766547" y="6047625"/>
              <a:ext cx="1611339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/>
                <a:t>Phase angle</a:t>
              </a:r>
              <a:endParaRPr lang="en-US" sz="2000" dirty="0"/>
            </a:p>
          </p:txBody>
        </p:sp>
        <p:pic>
          <p:nvPicPr>
            <p:cNvPr id="26" name="Picture 4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28650" y="4020201"/>
              <a:ext cx="2133600" cy="18938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7" name="Picture 5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455987" y="3984483"/>
              <a:ext cx="2117725" cy="1965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  <p:pic>
          <p:nvPicPr>
            <p:cNvPr id="28" name="Picture 6"/>
            <p:cNvPicPr>
              <a:picLocks noChangeAspect="1" noChangeArrowheads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551612" y="3984483"/>
              <a:ext cx="1963738" cy="198120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rgbClr val="000000"/>
                  </a:solidFill>
                  <a:miter lim="800000"/>
                  <a:headEnd type="none" w="sm" len="sm"/>
                  <a:tailEnd type="none" w="sm" len="sm"/>
                </a14:hiddenLine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741555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Illustration of reconstruction</a:t>
            </a:r>
            <a:endParaRPr 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8049"/>
          <a:stretch/>
        </p:blipFill>
        <p:spPr bwMode="auto">
          <a:xfrm>
            <a:off x="628650" y="2093959"/>
            <a:ext cx="5871665" cy="383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8" name="TextBox 7"/>
          <p:cNvSpPr txBox="1"/>
          <p:nvPr/>
        </p:nvSpPr>
        <p:spPr>
          <a:xfrm>
            <a:off x="798547" y="1409951"/>
            <a:ext cx="17385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Input Image 1 (Woman)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2680741" y="1443571"/>
            <a:ext cx="176067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Phase angle of Input (IPA1)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85104" y="1405200"/>
            <a:ext cx="20480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Reconstructed only using IPA1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0" y="5930613"/>
            <a:ext cx="204805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Reconstructed only using the magnitude</a:t>
            </a:r>
            <a:endParaRPr lang="en-US" dirty="0"/>
          </a:p>
        </p:txBody>
      </p:sp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10" t="1625" r="51726" b="51270"/>
          <a:stretch>
            <a:fillRect/>
          </a:stretch>
        </p:blipFill>
        <p:spPr bwMode="auto">
          <a:xfrm>
            <a:off x="6907189" y="2671475"/>
            <a:ext cx="1924588" cy="19245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08492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Recap of Lecture 12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GB" sz="2400" dirty="0" smtClean="0"/>
              <a:t>Unitary transform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Separable transform</a:t>
            </a:r>
          </a:p>
          <a:p>
            <a:pPr>
              <a:lnSpc>
                <a:spcPct val="150000"/>
              </a:lnSpc>
            </a:pPr>
            <a:r>
              <a:rPr lang="en-GB" sz="2400" dirty="0" err="1" smtClean="0"/>
              <a:t>Kronecker</a:t>
            </a:r>
            <a:r>
              <a:rPr lang="en-GB" sz="2400" dirty="0" smtClean="0"/>
              <a:t> Product</a:t>
            </a:r>
          </a:p>
          <a:p>
            <a:pPr>
              <a:lnSpc>
                <a:spcPct val="150000"/>
              </a:lnSpc>
            </a:pPr>
            <a:r>
              <a:rPr lang="en-GB" sz="2400" dirty="0" smtClean="0"/>
              <a:t>Improvement of computational complexity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915683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Thank you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2400" b="1" dirty="0" smtClean="0">
                <a:solidFill>
                  <a:srgbClr val="0070C0"/>
                </a:solidFill>
              </a:rPr>
              <a:t>Next Lecture: </a:t>
            </a:r>
            <a:r>
              <a:rPr lang="en-GB" sz="2400" b="1" dirty="0" smtClean="0">
                <a:solidFill>
                  <a:schemeClr val="bg2">
                    <a:lumMod val="50000"/>
                  </a:schemeClr>
                </a:solidFill>
              </a:rPr>
              <a:t>Properties of DFT</a:t>
            </a:r>
            <a:endParaRPr lang="en-US" sz="2400" dirty="0">
              <a:solidFill>
                <a:schemeClr val="bg2">
                  <a:lumMod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554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Outline of lecture 13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GB" sz="2400" dirty="0" smtClean="0"/>
              <a:t>Discrete </a:t>
            </a:r>
            <a:r>
              <a:rPr lang="en-GB" sz="2400" dirty="0"/>
              <a:t>F</a:t>
            </a:r>
            <a:r>
              <a:rPr lang="en-GB" sz="2400" dirty="0" smtClean="0"/>
              <a:t>ourier transformation </a:t>
            </a:r>
          </a:p>
          <a:p>
            <a:pPr>
              <a:lnSpc>
                <a:spcPct val="200000"/>
              </a:lnSpc>
            </a:pPr>
            <a:r>
              <a:rPr lang="en-GB" sz="2400" dirty="0" smtClean="0"/>
              <a:t>1D and 2D</a:t>
            </a:r>
          </a:p>
          <a:p>
            <a:pPr>
              <a:lnSpc>
                <a:spcPct val="200000"/>
              </a:lnSpc>
            </a:pPr>
            <a:r>
              <a:rPr lang="en-GB" sz="2400" dirty="0" smtClean="0"/>
              <a:t>Separable DFT</a:t>
            </a:r>
          </a:p>
          <a:p>
            <a:pPr>
              <a:lnSpc>
                <a:spcPct val="200000"/>
              </a:lnSpc>
            </a:pPr>
            <a:r>
              <a:rPr lang="en-GB" sz="2400" dirty="0" smtClean="0"/>
              <a:t>Fast Fourier Transform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869167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Kronecker</a:t>
            </a:r>
            <a:r>
              <a:rPr lang="en-US" dirty="0" smtClean="0"/>
              <a:t> Products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/>
              <p:cNvSpPr/>
              <p:nvPr/>
            </p:nvSpPr>
            <p:spPr>
              <a:xfrm>
                <a:off x="1029426" y="2892723"/>
                <a:ext cx="7085145" cy="1657505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⨂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𝐵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2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r>
                                      <m:rPr>
                                        <m:brk m:alnAt="7"/>
                                      </m:r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m:rPr>
                                    <m:brk m:alnAt="7"/>
                                  </m:rP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0,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⋱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⋮</m:t>
                                </m:r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−1,0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…</m:t>
                                </m:r>
                              </m:e>
                              <m:e>
                                <m:sSub>
                                  <m:sSubPr>
                                    <m:ctrlP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−1,</m:t>
                                    </m:r>
                                    <m:sSub>
                                      <m:sSubPr>
                                        <m:ctrlP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𝑀</m:t>
                                        </m:r>
                                      </m:e>
                                      <m:sub>
                                        <m:r>
                                          <a:rPr lang="en-US" sz="3200" b="0" i="1" smtClean="0">
                                            <a:latin typeface="Cambria Math" panose="02040503050406030204" pitchFamily="18" charset="0"/>
                                            <a:ea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sz="3200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−1</m:t>
                                    </m:r>
                                  </m:sub>
                                </m:s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𝐵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2" name="Rectangle 11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9426" y="2892723"/>
                <a:ext cx="7085145" cy="1657505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/>
              <p:cNvSpPr txBox="1"/>
              <p:nvPr/>
            </p:nvSpPr>
            <p:spPr>
              <a:xfrm>
                <a:off x="773793" y="1708777"/>
                <a:ext cx="821055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 are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and 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matrices then </a:t>
                </a:r>
                <a:r>
                  <a:rPr lang="en-US" sz="2400" dirty="0" err="1" smtClean="0"/>
                  <a:t>Kronecker</a:t>
                </a:r>
                <a:r>
                  <a:rPr lang="en-US" sz="2400" dirty="0" smtClean="0"/>
                  <a:t> product of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sz="2400" dirty="0" smtClean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 smtClean="0"/>
                  <a:t> is defined as</a:t>
                </a:r>
                <a:endParaRPr lang="en-US" sz="2400" dirty="0"/>
              </a:p>
            </p:txBody>
          </p:sp>
        </mc:Choice>
        <mc:Fallback xmlns="">
          <p:sp>
            <p:nvSpPr>
              <p:cNvPr id="13" name="TextBox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3793" y="1708777"/>
                <a:ext cx="8210550" cy="830997"/>
              </a:xfrm>
              <a:prstGeom prst="rect">
                <a:avLst/>
              </a:prstGeom>
              <a:blipFill rotWithShape="0">
                <a:blip r:embed="rId3"/>
                <a:stretch>
                  <a:fillRect l="-1188" t="-5109" b="-160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/>
              <p:cNvSpPr txBox="1"/>
              <p:nvPr/>
            </p:nvSpPr>
            <p:spPr>
              <a:xfrm>
                <a:off x="1671075" y="4903177"/>
                <a:ext cx="5801845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sz="2400" dirty="0" smtClean="0"/>
                  <a:t> block matrix of dimension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×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71075" y="4903177"/>
                <a:ext cx="5801845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1786" t="-22951" r="-105" b="-508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/>
              <p:cNvSpPr txBox="1"/>
              <p:nvPr/>
            </p:nvSpPr>
            <p:spPr>
              <a:xfrm>
                <a:off x="3020321" y="5625458"/>
                <a:ext cx="37174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 smtClean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6" name="TextBox 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20321" y="5625458"/>
                <a:ext cx="3717493" cy="461665"/>
              </a:xfrm>
              <a:prstGeom prst="rect">
                <a:avLst/>
              </a:prstGeom>
              <a:blipFill rotWithShape="0">
                <a:blip r:embed="rId5"/>
                <a:stretch>
                  <a:fillRect l="-2459" t="-9211" b="-30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/>
          <p:cNvSpPr txBox="1"/>
          <p:nvPr/>
        </p:nvSpPr>
        <p:spPr>
          <a:xfrm>
            <a:off x="628650" y="6209239"/>
            <a:ext cx="440537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0000FF"/>
                </a:solidFill>
              </a:rPr>
              <a:t>Computational complexity??</a:t>
            </a:r>
            <a:endParaRPr lang="en-US" sz="2400" b="1" dirty="0">
              <a:solidFill>
                <a:srgbClr val="0000FF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5291601" y="6209238"/>
            <a:ext cx="348685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 smtClean="0">
                <a:solidFill>
                  <a:srgbClr val="C00000"/>
                </a:solidFill>
              </a:rPr>
              <a:t>Fast image transforms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2361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Validation using Basis images 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88407" y="1573049"/>
            <a:ext cx="8276196" cy="3533687"/>
            <a:chOff x="688407" y="1573049"/>
            <a:chExt cx="8276196" cy="353368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4" name="TextBox 3"/>
                <p:cNvSpPr txBox="1"/>
                <p:nvPr/>
              </p:nvSpPr>
              <p:spPr>
                <a:xfrm>
                  <a:off x="766013" y="3699384"/>
                  <a:ext cx="936410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1,0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6013" y="3699384"/>
                  <a:ext cx="936410" cy="276999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l="-2614" r="-1307" b="-888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9" name="Group 8"/>
            <p:cNvGrpSpPr/>
            <p:nvPr/>
          </p:nvGrpSpPr>
          <p:grpSpPr>
            <a:xfrm>
              <a:off x="1617961" y="3677229"/>
              <a:ext cx="7346642" cy="756000"/>
              <a:chOff x="1480598" y="2394340"/>
              <a:chExt cx="7346642" cy="756000"/>
            </a:xfrm>
          </p:grpSpPr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5" name="TextBox 4"/>
                  <p:cNvSpPr txBox="1"/>
                  <p:nvPr/>
                </p:nvSpPr>
                <p:spPr>
                  <a:xfrm>
                    <a:off x="1565060" y="2440507"/>
                    <a:ext cx="2359171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5" name="TextBox 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565060" y="2440507"/>
                    <a:ext cx="2359171" cy="276999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 l="-775" r="-1550" b="-8889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6" name="Rectangle 5"/>
                  <p:cNvSpPr/>
                  <p:nvPr/>
                </p:nvSpPr>
                <p:spPr>
                  <a:xfrm>
                    <a:off x="3924231" y="2394340"/>
                    <a:ext cx="25438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6" name="Rectangle 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924231" y="2394340"/>
                    <a:ext cx="2543838" cy="369332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6283402" y="2394340"/>
                    <a:ext cx="254383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0,0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+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283402" y="2394340"/>
                    <a:ext cx="2543838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8" name="Rectangle 7"/>
                  <p:cNvSpPr/>
                  <p:nvPr/>
                </p:nvSpPr>
                <p:spPr>
                  <a:xfrm>
                    <a:off x="1480598" y="2781008"/>
                    <a:ext cx="2319418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,1</m:t>
                              </m:r>
                            </m:e>
                          </m:d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e>
                          </m:d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,0</m:t>
                              </m:r>
                            </m:e>
                          </m:d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8" name="Rectangle 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480598" y="2781008"/>
                    <a:ext cx="2319418" cy="369332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pic>
          <p:nvPicPr>
            <p:cNvPr id="10" name="Picture 9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3639630" y="1780498"/>
              <a:ext cx="4518758" cy="953030"/>
            </a:xfrm>
            <a:prstGeom prst="rect">
              <a:avLst/>
            </a:prstGeom>
          </p:spPr>
        </p:pic>
        <p:pic>
          <p:nvPicPr>
            <p:cNvPr id="11" name="Picture 10"/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720984" y="1573049"/>
              <a:ext cx="2496533" cy="724965"/>
            </a:xfrm>
            <a:prstGeom prst="rect">
              <a:avLst/>
            </a:prstGeom>
          </p:spPr>
        </p:pic>
        <p:pic>
          <p:nvPicPr>
            <p:cNvPr id="12" name="Picture 11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688407" y="2435654"/>
              <a:ext cx="2561686" cy="638375"/>
            </a:xfrm>
            <a:prstGeom prst="rect">
              <a:avLst/>
            </a:prstGeom>
          </p:spPr>
        </p:pic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TextBox 12"/>
                <p:cNvSpPr txBox="1"/>
                <p:nvPr/>
              </p:nvSpPr>
              <p:spPr>
                <a:xfrm>
                  <a:off x="1371600" y="4461303"/>
                  <a:ext cx="2446119" cy="64543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f>
                          <m:fPr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d>
                          <m:d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2+</m:t>
                            </m:r>
                            <m:rad>
                              <m:radPr>
                                <m:deg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e>
                        </m:d>
                        <m:f>
                          <m:f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ad>
                              <m:radPr>
                                <m:degHide m:val="on"/>
                                <m:ctrlP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radPr>
                              <m:deg/>
                              <m:e>
                                <m:r>
                                  <a:rPr lang="en-US" sz="2000" b="0" i="1" smtClean="0">
                                    <a:latin typeface="Cambria Math" panose="02040503050406030204" pitchFamily="18" charset="0"/>
                                  </a:rPr>
                                  <m:t>3</m:t>
                                </m:r>
                              </m:e>
                            </m:rad>
                          </m:num>
                          <m:den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+…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>
            <p:sp>
              <p:nvSpPr>
                <p:cNvPr id="13" name="TextBox 1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71600" y="4461303"/>
                  <a:ext cx="2446119" cy="645433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8" name="Group 17"/>
          <p:cNvGrpSpPr/>
          <p:nvPr/>
        </p:nvGrpSpPr>
        <p:grpSpPr>
          <a:xfrm>
            <a:off x="655861" y="5332350"/>
            <a:ext cx="7104317" cy="1038811"/>
            <a:chOff x="1109043" y="5318702"/>
            <a:chExt cx="7104317" cy="1038811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3584657" y="5318702"/>
                  <a:ext cx="4628703" cy="103881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𝑚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∑"/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3"/>
                              </m:r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p>
                          <m:e>
                            <m:nary>
                              <m:naryPr>
                                <m:chr m:val="∑"/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naryPr>
                              <m:sub>
                                <m:r>
                                  <m:rPr>
                                    <m:brk m:alnAt="23"/>
                                  </m:r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𝑙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=0</m:t>
                                </m:r>
                              </m:sub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𝑁</m:t>
                                </m:r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sup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e>
                                </m:d>
                                <m:sSubSup>
                                  <m:sSubSup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𝑙</m:t>
                                    </m:r>
                                  </m:sub>
                                  <m:sup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∗</m:t>
                                    </m:r>
                                  </m:sup>
                                </m:sSubSup>
                                <m:d>
                                  <m:dPr>
                                    <m:ctrlP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𝑚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r>
                                      <a:rPr lang="en-US" sz="2400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nary>
                          </m:e>
                        </m:nary>
                      </m:oMath>
                    </m:oMathPara>
                  </a14:m>
                  <a:endParaRPr lang="en-US" sz="2400" dirty="0"/>
                </a:p>
              </p:txBody>
            </p:sp>
          </mc:Choice>
          <mc:Fallback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84657" y="5318702"/>
                  <a:ext cx="4628703" cy="1038811"/>
                </a:xfrm>
                <a:prstGeom prst="rect">
                  <a:avLst/>
                </a:prstGeom>
                <a:blipFill rotWithShape="0"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" name="TextBox 16"/>
            <p:cNvSpPr txBox="1"/>
            <p:nvPr/>
          </p:nvSpPr>
          <p:spPr>
            <a:xfrm>
              <a:off x="1109043" y="5638052"/>
              <a:ext cx="247561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b="1" dirty="0" smtClean="0">
                  <a:solidFill>
                    <a:srgbClr val="0000FF"/>
                  </a:solidFill>
                </a:rPr>
                <a:t>Verification using: </a:t>
              </a:r>
              <a:endParaRPr lang="en-US" sz="2000" b="1" dirty="0">
                <a:solidFill>
                  <a:srgbClr val="0000FF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614696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Basis images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650" y="1951630"/>
            <a:ext cx="4625622" cy="467599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11588" y="3528916"/>
            <a:ext cx="31731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i="1" dirty="0">
                <a:solidFill>
                  <a:srgbClr val="0000FF"/>
                </a:solidFill>
              </a:rPr>
              <a:t>Real part of the Fourier transform basis images. </a:t>
            </a:r>
          </a:p>
        </p:txBody>
      </p:sp>
    </p:spTree>
    <p:extLst>
      <p:ext uri="{BB962C8B-B14F-4D97-AF65-F5344CB8AC3E}">
        <p14:creationId xmlns:p14="http://schemas.microsoft.com/office/powerpoint/2010/main" val="838628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Properties of Unitary transform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200000"/>
              </a:lnSpc>
            </a:pPr>
            <a:r>
              <a:rPr lang="en-US" dirty="0" smtClean="0"/>
              <a:t>Energy Conservation</a:t>
            </a:r>
          </a:p>
          <a:p>
            <a:pPr marL="0" indent="0">
              <a:lnSpc>
                <a:spcPct val="200000"/>
              </a:lnSpc>
              <a:buNone/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 smtClean="0"/>
          </a:p>
          <a:p>
            <a:pPr>
              <a:lnSpc>
                <a:spcPct val="200000"/>
              </a:lnSpc>
            </a:pPr>
            <a:endParaRPr lang="en-US" dirty="0"/>
          </a:p>
          <a:p>
            <a:pPr>
              <a:lnSpc>
                <a:spcPct val="200000"/>
              </a:lnSpc>
            </a:pPr>
            <a:r>
              <a:rPr lang="en-US" dirty="0" smtClean="0"/>
              <a:t>Energy compaction</a:t>
            </a:r>
          </a:p>
          <a:p>
            <a:pPr>
              <a:lnSpc>
                <a:spcPct val="200000"/>
              </a:lnSpc>
            </a:pPr>
            <a:r>
              <a:rPr lang="en-US" dirty="0" smtClean="0"/>
              <a:t>Decorrelation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3759958" y="2497540"/>
                <a:ext cx="1040606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𝐴𝑢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59958" y="2497540"/>
                <a:ext cx="1040606" cy="369332"/>
              </a:xfrm>
              <a:prstGeom prst="rect">
                <a:avLst/>
              </a:prstGeom>
              <a:blipFill rotWithShape="0">
                <a:blip r:embed="rId2"/>
                <a:stretch>
                  <a:fillRect l="-2941" r="-5294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/>
              <p:cNvSpPr txBox="1"/>
              <p:nvPr/>
            </p:nvSpPr>
            <p:spPr>
              <a:xfrm>
                <a:off x="628650" y="3338732"/>
                <a:ext cx="673024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 smtClean="0"/>
                  <a:t>Energy of an 1D signal should be preserved,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d>
                      </m:e>
                      <m:sup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‖"/>
                            <m:endChr m:val="‖"/>
                            <m:ctrlPr>
                              <a:rPr lang="en-US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d>
                      </m:e>
                      <m:sup>
                        <m:r>
                          <a:rPr lang="en-US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sz="2000" dirty="0"/>
              </a:p>
            </p:txBody>
          </p:sp>
        </mc:Choice>
        <mc:Fallback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50" y="3338732"/>
                <a:ext cx="6730240" cy="400110"/>
              </a:xfrm>
              <a:prstGeom prst="rect">
                <a:avLst/>
              </a:prstGeom>
              <a:blipFill rotWithShape="0">
                <a:blip r:embed="rId3"/>
                <a:stretch>
                  <a:fillRect l="-906" t="-7692" b="-292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693056" y="3738842"/>
                <a:ext cx="3757888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‖"/>
                              <m:endChr m:val="‖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d>
                        </m:e>
                        <m: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400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40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sSup>
                            <m:sSupPr>
                              <m:ctrlPr>
                                <a:rPr lang="en-US" sz="240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⃗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𝑣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sup>
                          </m:sSup>
                          <m:acc>
                            <m:accPr>
                              <m:chr m:val="⃗"/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</m:acc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93056" y="3738842"/>
                <a:ext cx="3757888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7790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Introduction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40324"/>
          </a:xfrm>
        </p:spPr>
        <p:txBody>
          <a:bodyPr/>
          <a:lstStyle/>
          <a:p>
            <a:r>
              <a:rPr lang="en-GB" dirty="0" smtClean="0"/>
              <a:t>1-D Unitary transform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Rectangle 3"/>
              <p:cNvSpPr/>
              <p:nvPr/>
            </p:nvSpPr>
            <p:spPr>
              <a:xfrm>
                <a:off x="2012115" y="2329237"/>
                <a:ext cx="3330848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12115" y="2329237"/>
                <a:ext cx="3330848" cy="1131143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TextBox 4"/>
          <p:cNvSpPr txBox="1"/>
          <p:nvPr/>
        </p:nvSpPr>
        <p:spPr>
          <a:xfrm>
            <a:off x="5489222" y="3299216"/>
            <a:ext cx="307488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Forward transformation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038796" y="4189491"/>
                <a:ext cx="3452612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𝑣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38796" y="4189491"/>
                <a:ext cx="3452612" cy="1131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/>
          <p:cNvSpPr txBox="1"/>
          <p:nvPr/>
        </p:nvSpPr>
        <p:spPr>
          <a:xfrm>
            <a:off x="5440469" y="5278619"/>
            <a:ext cx="306205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>
                <a:solidFill>
                  <a:srgbClr val="C00000"/>
                </a:solidFill>
              </a:rPr>
              <a:t>Reverse transformation</a:t>
            </a:r>
            <a:endParaRPr lang="en-US" sz="2000" b="1" dirty="0">
              <a:solidFill>
                <a:srgbClr val="C00000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221062" y="2612614"/>
            <a:ext cx="1001942" cy="61818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/>
          <p:cNvSpPr txBox="1"/>
          <p:nvPr/>
        </p:nvSpPr>
        <p:spPr>
          <a:xfrm>
            <a:off x="209269" y="3415939"/>
            <a:ext cx="26973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i="1" dirty="0" smtClean="0">
                <a:solidFill>
                  <a:srgbClr val="0000FF"/>
                </a:solidFill>
              </a:rPr>
              <a:t>Transformation matrix to be chosen appropriately</a:t>
            </a:r>
            <a:endParaRPr lang="en-US" sz="2000" b="1" i="1" dirty="0">
              <a:solidFill>
                <a:srgbClr val="0000FF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/>
              <p:cNvSpPr txBox="1"/>
              <p:nvPr/>
            </p:nvSpPr>
            <p:spPr>
              <a:xfrm>
                <a:off x="5440469" y="2737041"/>
                <a:ext cx="2074222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0" name="TextBox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0469" y="2737041"/>
                <a:ext cx="2074222" cy="369332"/>
              </a:xfrm>
              <a:prstGeom prst="rect">
                <a:avLst/>
              </a:prstGeom>
              <a:blipFill rotWithShape="0">
                <a:blip r:embed="rId4"/>
                <a:stretch>
                  <a:fillRect l="-2639" b="-131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10"/>
              <p:cNvSpPr txBox="1"/>
              <p:nvPr/>
            </p:nvSpPr>
            <p:spPr>
              <a:xfrm>
                <a:off x="5634365" y="4613535"/>
                <a:ext cx="2076851" cy="3693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0≤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−1 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34365" y="4613535"/>
                <a:ext cx="2076851" cy="369332"/>
              </a:xfrm>
              <a:prstGeom prst="rect">
                <a:avLst/>
              </a:prstGeom>
              <a:blipFill rotWithShape="0">
                <a:blip r:embed="rId5"/>
                <a:stretch>
                  <a:fillRect l="-2346" b="-1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786284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7" grpId="0"/>
      <p:bldP spid="8" grpId="0" animBg="1"/>
      <p:bldP spid="9" grpId="0"/>
      <p:bldP spid="10" grpId="0"/>
      <p:bldP spid="11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Discrete Fourier Transformation (DFT)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41057"/>
          </a:xfrm>
        </p:spPr>
        <p:txBody>
          <a:bodyPr/>
          <a:lstStyle/>
          <a:p>
            <a:r>
              <a:rPr lang="en-US" dirty="0" smtClean="0"/>
              <a:t>Let the transformation matrix be defined as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/>
              <p:cNvSpPr txBox="1"/>
              <p:nvPr/>
            </p:nvSpPr>
            <p:spPr>
              <a:xfrm>
                <a:off x="2973613" y="2401618"/>
                <a:ext cx="3196773" cy="82189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𝑎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400" b="0" i="0" smtClean="0">
                          <a:latin typeface="Cambria Math" panose="02040503050406030204" pitchFamily="18" charset="0"/>
                        </a:rPr>
                        <m:t>exp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⁡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73613" y="2401618"/>
                <a:ext cx="3196773" cy="821892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4"/>
              <p:cNvSpPr/>
              <p:nvPr/>
            </p:nvSpPr>
            <p:spPr>
              <a:xfrm>
                <a:off x="2460106" y="3489033"/>
                <a:ext cx="4223785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a:rPr lang="en-US" sz="2400">
                              <a:latin typeface="Cambria Math" panose="02040503050406030204" pitchFamily="18" charset="0"/>
                            </a:rPr>
                            <m:t>exp</m:t>
                          </m:r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⁡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f>
                                <m:f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𝜋</m:t>
                                  </m:r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𝑘𝑛</m:t>
                                  </m:r>
                                </m:num>
                                <m:den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den>
                              </m:f>
                            </m:e>
                          </m:d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5" name="Rectangle 4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0106" y="3489033"/>
                <a:ext cx="4223785" cy="113114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/>
              <p:cNvSpPr/>
              <p:nvPr/>
            </p:nvSpPr>
            <p:spPr>
              <a:xfrm>
                <a:off x="2627530" y="4885699"/>
                <a:ext cx="3030766" cy="1131143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𝑣</m:t>
                      </m:r>
                      <m:d>
                        <m:dPr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sz="2400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e>
                      </m:d>
                      <m:r>
                        <a:rPr lang="en-GB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GB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𝑢</m:t>
                          </m:r>
                          <m:d>
                            <m:d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</m:d>
                          <m:sSubSup>
                            <m:sSub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b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𝑊</m:t>
                              </m:r>
                            </m:e>
                            <m:sub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b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𝑘𝑛</m:t>
                              </m:r>
                            </m:sup>
                          </m:sSubSup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27530" y="4885699"/>
                <a:ext cx="3030766" cy="1131143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/>
              <p:cNvSpPr txBox="1"/>
              <p:nvPr/>
            </p:nvSpPr>
            <p:spPr>
              <a:xfrm>
                <a:off x="5337901" y="5961187"/>
                <a:ext cx="3353803" cy="64235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w</a:t>
                </a:r>
                <a:r>
                  <a:rPr lang="en-US" sz="2400" dirty="0" smtClean="0"/>
                  <a:t>here,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𝑒𝑥𝑝</m:t>
                    </m:r>
                    <m:d>
                      <m:dPr>
                        <m:begChr m:val="["/>
                        <m:endChr m:val="]"/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𝜋</m:t>
                            </m:r>
                          </m:num>
                          <m:den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den>
                        </m:f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>
          <p:sp>
            <p:nvSpPr>
              <p:cNvPr id="7" name="TextBox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37901" y="5961187"/>
                <a:ext cx="3353803" cy="642355"/>
              </a:xfrm>
              <a:prstGeom prst="rect">
                <a:avLst/>
              </a:prstGeom>
              <a:blipFill rotWithShape="0">
                <a:blip r:embed="rId5"/>
                <a:stretch>
                  <a:fillRect l="-2909" b="-76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628650" y="4672113"/>
            <a:ext cx="26340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dirty="0" smtClean="0"/>
              <a:t>For ease of notation</a:t>
            </a:r>
            <a:endParaRPr lang="en-US" sz="2000" b="1" dirty="0"/>
          </a:p>
        </p:txBody>
      </p:sp>
    </p:spTree>
    <p:extLst>
      <p:ext uri="{BB962C8B-B14F-4D97-AF65-F5344CB8AC3E}">
        <p14:creationId xmlns:p14="http://schemas.microsoft.com/office/powerpoint/2010/main" val="2601912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</TotalTime>
  <Words>402</Words>
  <Application>Microsoft Office PowerPoint</Application>
  <PresentationFormat>On-screen Show (4:3)</PresentationFormat>
  <Paragraphs>133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4" baseType="lpstr">
      <vt:lpstr>Arial</vt:lpstr>
      <vt:lpstr>Cambria Math</vt:lpstr>
      <vt:lpstr>Times New Roman</vt:lpstr>
      <vt:lpstr>Office Theme</vt:lpstr>
      <vt:lpstr>CS654: Digital Image Analysis</vt:lpstr>
      <vt:lpstr>Recap of Lecture 12</vt:lpstr>
      <vt:lpstr>Outline of lecture 13</vt:lpstr>
      <vt:lpstr>Kronecker Products</vt:lpstr>
      <vt:lpstr>Validation using Basis images </vt:lpstr>
      <vt:lpstr>Basis images</vt:lpstr>
      <vt:lpstr>Properties of Unitary transform</vt:lpstr>
      <vt:lpstr>Introduction</vt:lpstr>
      <vt:lpstr>Discrete Fourier Transformation (DFT)</vt:lpstr>
      <vt:lpstr>Inverse DFT</vt:lpstr>
      <vt:lpstr>Unitary DFT</vt:lpstr>
      <vt:lpstr>Is matrix used for DFT Unitary?</vt:lpstr>
      <vt:lpstr>2-D DFT</vt:lpstr>
      <vt:lpstr>Unitary 2-D DFT</vt:lpstr>
      <vt:lpstr>Separable 2-D DFT</vt:lpstr>
      <vt:lpstr>Significance of Separability</vt:lpstr>
      <vt:lpstr>Visualization of separability</vt:lpstr>
      <vt:lpstr>Magnitude and Phase of DFT</vt:lpstr>
      <vt:lpstr>Illustration of reconstruction</vt:lpstr>
      <vt:lpstr>Thank you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CS654: Digital Image Analysis</dc:title>
  <dc:creator>iit1</dc:creator>
  <cp:lastModifiedBy>CHIRANJOY CHATTOPADHYAY</cp:lastModifiedBy>
  <cp:revision>27</cp:revision>
  <dcterms:created xsi:type="dcterms:W3CDTF">2015-07-15T04:13:21Z</dcterms:created>
  <dcterms:modified xsi:type="dcterms:W3CDTF">2015-08-25T10:57:03Z</dcterms:modified>
</cp:coreProperties>
</file>