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73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5FF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561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8/26/2015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8/26/2015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6647" y="3078050"/>
            <a:ext cx="8670701" cy="945399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4487742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14</a:t>
            </a:r>
            <a:r>
              <a:rPr lang="en-GB" sz="3200" dirty="0"/>
              <a:t>: </a:t>
            </a:r>
            <a:r>
              <a:rPr lang="en-GB" sz="3200" dirty="0" smtClean="0"/>
              <a:t>Properties of DFT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Distributivity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265305"/>
          </a:xfrm>
        </p:spPr>
        <p:txBody>
          <a:bodyPr/>
          <a:lstStyle/>
          <a:p>
            <a:r>
              <a:rPr lang="en-GB" dirty="0" smtClean="0"/>
              <a:t>DFT of sum of two signals is equal to the sum of their individual summations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9752" y="3090930"/>
                <a:ext cx="822449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752" y="3090930"/>
                <a:ext cx="822449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6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 txBox="1">
            <a:spLocks/>
          </p:cNvSpPr>
          <p:nvPr/>
        </p:nvSpPr>
        <p:spPr>
          <a:xfrm>
            <a:off x="628650" y="382838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Scaling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685532" y="4860503"/>
                <a:ext cx="3566874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𝑎𝑚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𝑏𝑛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)↔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532" y="4860503"/>
                <a:ext cx="3566874" cy="8298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4468969" y="6135311"/>
                <a:ext cx="431442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2400" dirty="0" smtClean="0"/>
                  <a:t> are scaling parameters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8969" y="6135311"/>
                <a:ext cx="4314423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r="-2260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47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Average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92828" y="1506021"/>
                <a:ext cx="3997889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828" y="1506021"/>
                <a:ext cx="3997889" cy="1038811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8650" y="1825372"/>
            <a:ext cx="2873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Average value of image</a:t>
            </a:r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217053" y="3051129"/>
                <a:ext cx="6291329" cy="958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𝑛𝑙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053" y="3051129"/>
                <a:ext cx="6291329" cy="958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50" y="4330842"/>
                <a:ext cx="192905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330842"/>
                <a:ext cx="1929054" cy="400110"/>
              </a:xfrm>
              <a:prstGeom prst="rect">
                <a:avLst/>
              </a:prstGeom>
              <a:blipFill rotWithShape="0">
                <a:blip r:embed="rId4"/>
                <a:stretch>
                  <a:fillRect l="-3155" t="-6061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347507" y="4834859"/>
                <a:ext cx="4662687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e>
                      </m:nary>
                      <m:acc>
                        <m:accPr>
                          <m:chr m:val="̅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7507" y="4834859"/>
                <a:ext cx="4662687" cy="9580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5136076" y="5792942"/>
            <a:ext cx="35477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DC Component of an image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91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Rotation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463826" y="1463820"/>
            <a:ext cx="3841273" cy="1171977"/>
            <a:chOff x="463826" y="1463820"/>
            <a:chExt cx="3841273" cy="1171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3044176" y="1536800"/>
                  <a:ext cx="12609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𝑟𝑐𝑜𝑠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176" y="1536800"/>
                  <a:ext cx="1260923" cy="30777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1449" r="-3865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3044176" y="2049809"/>
                  <a:ext cx="116794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𝑟𝑠𝑖𝑛</m:t>
                        </m:r>
                        <m:r>
                          <m:rPr>
                            <m:sty m:val="p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176" y="2049809"/>
                  <a:ext cx="1167948" cy="30777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63" r="-41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Left Brace 7"/>
            <p:cNvSpPr/>
            <p:nvPr/>
          </p:nvSpPr>
          <p:spPr>
            <a:xfrm>
              <a:off x="2768254" y="1463820"/>
              <a:ext cx="275922" cy="117197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3826" y="1624028"/>
              <a:ext cx="21600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Polar coordinate in </a:t>
              </a:r>
              <a:r>
                <a:rPr lang="en-US" b="1" dirty="0" smtClean="0">
                  <a:solidFill>
                    <a:srgbClr val="0000FF"/>
                  </a:solidFill>
                </a:rPr>
                <a:t>source domain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5949" y="3411325"/>
            <a:ext cx="3709150" cy="1171977"/>
            <a:chOff x="595949" y="3411325"/>
            <a:chExt cx="3709150" cy="11719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011475" y="3571005"/>
                  <a:ext cx="129362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𝑐𝑜𝑠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475" y="3571005"/>
                  <a:ext cx="1293624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3774" r="-5189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3011475" y="4084014"/>
                  <a:ext cx="12712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000" b="0" dirty="0" smtClean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475" y="4084014"/>
                  <a:ext cx="1271245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435" r="-5263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Left Brace 9"/>
            <p:cNvSpPr/>
            <p:nvPr/>
          </p:nvSpPr>
          <p:spPr>
            <a:xfrm>
              <a:off x="2735553" y="3411325"/>
              <a:ext cx="275922" cy="1171977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5949" y="3571533"/>
              <a:ext cx="199525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Polar coordinate in </a:t>
              </a:r>
              <a:r>
                <a:rPr lang="en-US" b="1" dirty="0" smtClean="0">
                  <a:solidFill>
                    <a:srgbClr val="0000FF"/>
                  </a:solidFill>
                </a:rPr>
                <a:t>target domain</a:t>
              </a:r>
              <a:endParaRPr lang="en-US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041802" y="2395662"/>
            <a:ext cx="37518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rgbClr val="C00000"/>
                </a:solidFill>
              </a:rPr>
              <a:t>Instead of working in the Cartesian coordinate, we are working in the polar coordinate</a:t>
            </a:r>
            <a:endParaRPr lang="en-US" sz="2000" i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2401756" y="5035515"/>
                <a:ext cx="242002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1756" y="5035515"/>
                <a:ext cx="242002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008" r="-3526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889696" y="5004737"/>
            <a:ext cx="1407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If we have</a:t>
            </a:r>
            <a:endParaRPr lang="en-US" sz="2000" b="1" u="sng" dirty="0"/>
          </a:p>
        </p:txBody>
      </p:sp>
      <p:grpSp>
        <p:nvGrpSpPr>
          <p:cNvPr id="19" name="Group 18"/>
          <p:cNvGrpSpPr/>
          <p:nvPr/>
        </p:nvGrpSpPr>
        <p:grpSpPr>
          <a:xfrm>
            <a:off x="889696" y="5779306"/>
            <a:ext cx="5273987" cy="423989"/>
            <a:chOff x="889696" y="5779306"/>
            <a:chExt cx="5273987" cy="423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2401756" y="5833963"/>
                  <a:ext cx="376192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756" y="5833963"/>
                  <a:ext cx="3761927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486" r="-2107" b="-377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/>
            <p:cNvSpPr txBox="1"/>
            <p:nvPr/>
          </p:nvSpPr>
          <p:spPr>
            <a:xfrm>
              <a:off x="889696" y="5779306"/>
              <a:ext cx="9396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 smtClean="0"/>
                <a:t>Then, </a:t>
              </a:r>
              <a:endParaRPr lang="en-US" sz="20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1559044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1209"/>
          </a:xfrm>
        </p:spPr>
        <p:txBody>
          <a:bodyPr/>
          <a:lstStyle/>
          <a:p>
            <a:r>
              <a:rPr lang="en-US" dirty="0" smtClean="0"/>
              <a:t>Let there be two images of different size</a:t>
            </a:r>
            <a:endParaRPr lang="en-US" dirty="0"/>
          </a:p>
        </p:txBody>
      </p:sp>
      <p:grpSp>
        <p:nvGrpSpPr>
          <p:cNvPr id="32" name="Group 31"/>
          <p:cNvGrpSpPr/>
          <p:nvPr/>
        </p:nvGrpSpPr>
        <p:grpSpPr>
          <a:xfrm>
            <a:off x="0" y="2491770"/>
            <a:ext cx="4657994" cy="3035259"/>
            <a:chOff x="628650" y="2509534"/>
            <a:chExt cx="4657994" cy="3035259"/>
          </a:xfrm>
        </p:grpSpPr>
        <p:grpSp>
          <p:nvGrpSpPr>
            <p:cNvPr id="28" name="Group 27"/>
            <p:cNvGrpSpPr/>
            <p:nvPr/>
          </p:nvGrpSpPr>
          <p:grpSpPr>
            <a:xfrm>
              <a:off x="628650" y="2509534"/>
              <a:ext cx="4657994" cy="3035259"/>
              <a:chOff x="2243003" y="2491770"/>
              <a:chExt cx="4657994" cy="3035259"/>
            </a:xfrm>
          </p:grpSpPr>
          <p:cxnSp>
            <p:nvCxnSpPr>
              <p:cNvPr id="5" name="Straight Arrow Connector 4"/>
              <p:cNvCxnSpPr/>
              <p:nvPr/>
            </p:nvCxnSpPr>
            <p:spPr>
              <a:xfrm flipV="1">
                <a:off x="3385064" y="2491770"/>
                <a:ext cx="0" cy="266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/>
              <p:cNvCxnSpPr/>
              <p:nvPr/>
            </p:nvCxnSpPr>
            <p:spPr>
              <a:xfrm>
                <a:off x="3217639" y="5106181"/>
                <a:ext cx="3683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Rectangle 7"/>
              <p:cNvSpPr/>
              <p:nvPr/>
            </p:nvSpPr>
            <p:spPr>
              <a:xfrm>
                <a:off x="3385064" y="3483444"/>
                <a:ext cx="1622738" cy="16227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2838368" y="5157697"/>
                    <a:ext cx="75854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(0,0)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368" y="5157697"/>
                    <a:ext cx="758541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4498271" y="5157697"/>
                    <a:ext cx="10190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8271" y="5157697"/>
                    <a:ext cx="1019062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2328837" y="3333052"/>
                    <a:ext cx="101906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8837" y="3333052"/>
                    <a:ext cx="1019062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3385063" y="4559483"/>
                    <a:ext cx="546698" cy="546698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063" y="4559483"/>
                    <a:ext cx="546698" cy="546698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08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3479209" y="5157696"/>
                    <a:ext cx="1047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9209" y="5157696"/>
                    <a:ext cx="104791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1475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243003" y="4374817"/>
                    <a:ext cx="10479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3003" y="4374817"/>
                    <a:ext cx="1047916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5320824" y="3705525"/>
                    <a:ext cx="109773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0824" y="3705525"/>
                    <a:ext cx="1097736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372248" y="4541382"/>
                    <a:ext cx="9948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248" y="4541382"/>
                    <a:ext cx="994888" cy="369332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>
                <a:stCxn id="15" idx="1"/>
                <a:endCxn id="8" idx="3"/>
              </p:cNvCxnSpPr>
              <p:nvPr/>
            </p:nvCxnSpPr>
            <p:spPr>
              <a:xfrm flipH="1">
                <a:off x="5007802" y="3890191"/>
                <a:ext cx="313022" cy="4046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16" idx="1"/>
                <a:endCxn id="12" idx="3"/>
              </p:cNvCxnSpPr>
              <p:nvPr/>
            </p:nvCxnSpPr>
            <p:spPr>
              <a:xfrm flipH="1">
                <a:off x="3931761" y="4726048"/>
                <a:ext cx="1440487" cy="1067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418560" y="5069536"/>
                    <a:ext cx="44672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560" y="5069536"/>
                    <a:ext cx="446725" cy="369332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3347899" y="2569514"/>
                    <a:ext cx="3858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99" y="2569514"/>
                    <a:ext cx="385811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1810028" y="3735585"/>
                  <a:ext cx="132683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0028" y="3735585"/>
                  <a:ext cx="1326838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700558" y="2938846"/>
                <a:ext cx="4353459" cy="118391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eqAr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0558" y="2938846"/>
                <a:ext cx="4353459" cy="1183914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4978754" y="4742148"/>
                <a:ext cx="379706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8754" y="4742148"/>
                <a:ext cx="3797065" cy="307777"/>
              </a:xfrm>
              <a:prstGeom prst="rect">
                <a:avLst/>
              </a:prstGeom>
              <a:blipFill rotWithShape="0">
                <a:blip r:embed="rId14"/>
                <a:stretch>
                  <a:fillRect l="-963" r="-1766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186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1" grpId="0" animBg="1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/>
          <p:cNvGrpSpPr/>
          <p:nvPr/>
        </p:nvGrpSpPr>
        <p:grpSpPr>
          <a:xfrm>
            <a:off x="4868767" y="3500797"/>
            <a:ext cx="3441516" cy="3210681"/>
            <a:chOff x="3794228" y="3500797"/>
            <a:chExt cx="3441516" cy="3210681"/>
          </a:xfrm>
        </p:grpSpPr>
        <p:sp>
          <p:nvSpPr>
            <p:cNvPr id="27" name="Rectangle 26"/>
            <p:cNvSpPr/>
            <p:nvPr/>
          </p:nvSpPr>
          <p:spPr>
            <a:xfrm>
              <a:off x="4256316" y="4209050"/>
              <a:ext cx="1975204" cy="2016511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 flipV="1">
              <a:off x="4256316" y="3500797"/>
              <a:ext cx="0" cy="31381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flipV="1">
              <a:off x="3833596" y="6225561"/>
              <a:ext cx="30965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6624633" y="6252524"/>
                  <a:ext cx="611111" cy="458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4633" y="6252524"/>
                  <a:ext cx="611111" cy="45895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794228" y="4564665"/>
                  <a:ext cx="536965" cy="458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4228" y="4564665"/>
                  <a:ext cx="536965" cy="45895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/>
          <p:cNvSpPr/>
          <p:nvPr/>
        </p:nvSpPr>
        <p:spPr>
          <a:xfrm>
            <a:off x="5337676" y="5542803"/>
            <a:ext cx="665443" cy="67936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Symmetry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10676" y="1386313"/>
            <a:ext cx="3825025" cy="2176275"/>
            <a:chOff x="628650" y="2509534"/>
            <a:chExt cx="4657994" cy="3105056"/>
          </a:xfrm>
        </p:grpSpPr>
        <p:grpSp>
          <p:nvGrpSpPr>
            <p:cNvPr id="5" name="Group 4"/>
            <p:cNvGrpSpPr/>
            <p:nvPr/>
          </p:nvGrpSpPr>
          <p:grpSpPr>
            <a:xfrm>
              <a:off x="628650" y="2509534"/>
              <a:ext cx="4657994" cy="3105056"/>
              <a:chOff x="2243003" y="2491770"/>
              <a:chExt cx="4657994" cy="3105056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 flipV="1">
                <a:off x="3385064" y="2491770"/>
                <a:ext cx="0" cy="26659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3217639" y="5106181"/>
                <a:ext cx="3683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3385064" y="3483444"/>
                <a:ext cx="1622738" cy="1622738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/>
                  <p:cNvSpPr txBox="1"/>
                  <p:nvPr/>
                </p:nvSpPr>
                <p:spPr>
                  <a:xfrm>
                    <a:off x="2838367" y="5157697"/>
                    <a:ext cx="751944" cy="439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(0,0)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0" name="TextBox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38367" y="5157697"/>
                    <a:ext cx="751944" cy="43912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498271" y="5157697"/>
                    <a:ext cx="1012509" cy="439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8271" y="5157697"/>
                    <a:ext cx="1012509" cy="439129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2328837" y="3333053"/>
                    <a:ext cx="1012509" cy="439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28837" y="3333053"/>
                    <a:ext cx="1012509" cy="439129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3385063" y="4559483"/>
                    <a:ext cx="546698" cy="546698"/>
                  </a:xfrm>
                  <a:prstGeom prst="rect">
                    <a:avLst/>
                  </a:prstGeom>
                  <a:solidFill>
                    <a:srgbClr val="00B050"/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oMath>
                      </m:oMathPara>
                    </a14:m>
                    <a:endParaRPr lang="en-US" sz="1400" b="1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5063" y="4559483"/>
                    <a:ext cx="546698" cy="546698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3479209" y="5157697"/>
                    <a:ext cx="1037886" cy="439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4" name="TextBox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79209" y="5157697"/>
                    <a:ext cx="1037886" cy="43912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2243003" y="4374817"/>
                    <a:ext cx="1037886" cy="439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5" name="TextBox 1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3003" y="4374817"/>
                    <a:ext cx="1037886" cy="439129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5320825" y="3705525"/>
                    <a:ext cx="1082939" cy="439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6" name="TextBox 1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0825" y="3705525"/>
                    <a:ext cx="1082939" cy="439129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5372248" y="4541383"/>
                    <a:ext cx="987054" cy="439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7" name="TextBox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72248" y="4541383"/>
                    <a:ext cx="987054" cy="439129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b="-78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Straight Arrow Connector 17"/>
              <p:cNvCxnSpPr>
                <a:stCxn id="16" idx="1"/>
                <a:endCxn id="9" idx="3"/>
              </p:cNvCxnSpPr>
              <p:nvPr/>
            </p:nvCxnSpPr>
            <p:spPr>
              <a:xfrm flipH="1">
                <a:off x="5007802" y="3925090"/>
                <a:ext cx="313022" cy="36972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17" idx="1"/>
                <a:endCxn id="13" idx="3"/>
              </p:cNvCxnSpPr>
              <p:nvPr/>
            </p:nvCxnSpPr>
            <p:spPr>
              <a:xfrm flipH="1">
                <a:off x="3931760" y="4760948"/>
                <a:ext cx="1440488" cy="7188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/>
                  <p:cNvSpPr txBox="1"/>
                  <p:nvPr/>
                </p:nvSpPr>
                <p:spPr>
                  <a:xfrm>
                    <a:off x="6418560" y="5069535"/>
                    <a:ext cx="472640" cy="439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0" name="TextBox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18560" y="5069535"/>
                    <a:ext cx="472640" cy="439129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3347899" y="2569514"/>
                    <a:ext cx="414077" cy="43912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21" name="TextBox 2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7899" y="2569514"/>
                    <a:ext cx="414077" cy="43912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820395" y="3735585"/>
                  <a:ext cx="1306103" cy="43912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𝒉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4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e>
                        </m:d>
                        <m:r>
                          <a:rPr lang="en-US" sz="1400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400" b="1" i="1">
                            <a:latin typeface="Cambria Math" panose="02040503050406030204" pitchFamily="18" charset="0"/>
                          </a:rPr>
                          <m:t>𝟎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0395" y="3735585"/>
                  <a:ext cx="1306103" cy="439129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3" name="Group 62"/>
          <p:cNvGrpSpPr/>
          <p:nvPr/>
        </p:nvGrpSpPr>
        <p:grpSpPr>
          <a:xfrm>
            <a:off x="7306059" y="4485021"/>
            <a:ext cx="1851890" cy="732285"/>
            <a:chOff x="6231520" y="4485021"/>
            <a:chExt cx="1851890" cy="7322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6612531" y="4485021"/>
                  <a:ext cx="1470879" cy="4589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12531" y="4485021"/>
                  <a:ext cx="1470879" cy="458954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/>
            <p:cNvCxnSpPr>
              <a:stCxn id="34" idx="1"/>
              <a:endCxn id="27" idx="3"/>
            </p:cNvCxnSpPr>
            <p:nvPr/>
          </p:nvCxnSpPr>
          <p:spPr>
            <a:xfrm flipH="1">
              <a:off x="6231520" y="4714498"/>
              <a:ext cx="381011" cy="5028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5110240" y="6218765"/>
            <a:ext cx="231851" cy="253423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7084221" y="3776318"/>
            <a:ext cx="665443" cy="686155"/>
            <a:chOff x="6009682" y="3776318"/>
            <a:chExt cx="665443" cy="686155"/>
          </a:xfrm>
        </p:grpSpPr>
        <p:sp>
          <p:nvSpPr>
            <p:cNvPr id="47" name="Rectangle 46"/>
            <p:cNvSpPr/>
            <p:nvPr/>
          </p:nvSpPr>
          <p:spPr>
            <a:xfrm>
              <a:off x="6009682" y="3776318"/>
              <a:ext cx="665443" cy="6793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09682" y="4209050"/>
              <a:ext cx="228660" cy="253423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Rectangle 52"/>
          <p:cNvSpPr/>
          <p:nvPr/>
        </p:nvSpPr>
        <p:spPr>
          <a:xfrm>
            <a:off x="5110240" y="5799624"/>
            <a:ext cx="220614" cy="419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/>
          <p:cNvGrpSpPr/>
          <p:nvPr/>
        </p:nvGrpSpPr>
        <p:grpSpPr>
          <a:xfrm>
            <a:off x="5102196" y="3776318"/>
            <a:ext cx="665443" cy="686155"/>
            <a:chOff x="4027657" y="3776318"/>
            <a:chExt cx="665443" cy="686155"/>
          </a:xfrm>
        </p:grpSpPr>
        <p:sp>
          <p:nvSpPr>
            <p:cNvPr id="46" name="Rectangle 45"/>
            <p:cNvSpPr/>
            <p:nvPr/>
          </p:nvSpPr>
          <p:spPr>
            <a:xfrm>
              <a:off x="4027657" y="3776318"/>
              <a:ext cx="665443" cy="6793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4249494" y="4209050"/>
              <a:ext cx="436784" cy="253423"/>
            </a:xfrm>
            <a:prstGeom prst="rect">
              <a:avLst/>
            </a:prstGeom>
            <a:solidFill>
              <a:srgbClr val="00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084221" y="5802641"/>
            <a:ext cx="665443" cy="679360"/>
            <a:chOff x="6009682" y="5802641"/>
            <a:chExt cx="665443" cy="679360"/>
          </a:xfrm>
        </p:grpSpPr>
        <p:sp>
          <p:nvSpPr>
            <p:cNvPr id="48" name="Rectangle 47"/>
            <p:cNvSpPr/>
            <p:nvPr/>
          </p:nvSpPr>
          <p:spPr>
            <a:xfrm>
              <a:off x="6009682" y="5802641"/>
              <a:ext cx="665443" cy="679360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010907" y="5806419"/>
              <a:ext cx="220614" cy="419141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Rectangle 55"/>
          <p:cNvSpPr/>
          <p:nvPr/>
        </p:nvSpPr>
        <p:spPr>
          <a:xfrm>
            <a:off x="5330855" y="6218765"/>
            <a:ext cx="436784" cy="253423"/>
          </a:xfrm>
          <a:prstGeom prst="rect">
            <a:avLst/>
          </a:prstGeom>
          <a:solidFill>
            <a:srgbClr val="0000F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4502384" y="2807048"/>
                <a:ext cx="28455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𝒉</m:t>
                      </m:r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𝒄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384" y="2807048"/>
                <a:ext cx="2845586" cy="461665"/>
              </a:xfrm>
              <a:prstGeom prst="rect">
                <a:avLst/>
              </a:prstGeom>
              <a:blipFill rotWithShape="0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281161" y="4392156"/>
                <a:ext cx="4353459" cy="118391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23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eqArr>
                                <m:eqArr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</m:e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≤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−1 </m:t>
                                  </m:r>
                                </m:e>
                              </m:eqArr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61" y="4392156"/>
                <a:ext cx="4353459" cy="1183914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/>
          <p:cNvSpPr txBox="1"/>
          <p:nvPr/>
        </p:nvSpPr>
        <p:spPr>
          <a:xfrm>
            <a:off x="606261" y="5920171"/>
            <a:ext cx="37032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FF"/>
                </a:solidFill>
              </a:rPr>
              <a:t>Computational complexity??</a:t>
            </a:r>
            <a:endParaRPr lang="en-US" sz="20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75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1.11111E-6 L -0.025 0.0368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" y="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1" grpId="1" animBg="1"/>
      <p:bldP spid="51" grpId="0" animBg="1"/>
      <p:bldP spid="53" grpId="0" animBg="1"/>
      <p:bldP spid="56" grpId="0" animBg="1"/>
      <p:bldP spid="57" grpId="0"/>
      <p:bldP spid="64" grpId="0" animBg="1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2D DFT for h in frequency domain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628650" y="1879769"/>
                <a:ext cx="3287823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h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879769"/>
                <a:ext cx="3287823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610962" y="2614411"/>
                <a:ext cx="3941977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𝑛𝑙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962" y="2614411"/>
                <a:ext cx="3941977" cy="86575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290107" y="3814693"/>
                <a:ext cx="6563785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p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+(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107" y="3814693"/>
                <a:ext cx="6563785" cy="86575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0850" y="5039452"/>
                <a:ext cx="31596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0" dirty="0" smtClean="0"/>
                  <a:t>Let,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50" y="5039452"/>
                <a:ext cx="3159648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4440" t="-28889" r="-1931" b="-5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0850" y="5604165"/>
                <a:ext cx="4682564" cy="8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𝑞𝑙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850" y="5604165"/>
                <a:ext cx="4682564" cy="89928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165154" y="5675461"/>
                <a:ext cx="3978846" cy="8992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nary>
                        <m:naryPr>
                          <m:chr m:val="∑"/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𝑝𝑘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𝑞𝑙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154" y="5675461"/>
                <a:ext cx="3978846" cy="89928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2933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DFT of Convolution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190048" y="2244676"/>
                <a:ext cx="67639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𝐷𝐹𝑇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)}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048" y="2244676"/>
                <a:ext cx="6763903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28650" y="3721995"/>
            <a:ext cx="79873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/>
              <a:t>DFT of a two dimensional circular convolution of two arrays is the product of their DFTs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5009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b="1" dirty="0" err="1" smtClean="0">
                <a:solidFill>
                  <a:schemeClr val="bg2">
                    <a:lumMod val="50000"/>
                  </a:schemeClr>
                </a:solidFill>
              </a:rPr>
              <a:t>Hadamard</a:t>
            </a:r>
            <a:r>
              <a:rPr lang="en-GB" sz="2400" b="1" dirty="0" smtClean="0">
                <a:solidFill>
                  <a:schemeClr val="bg2">
                    <a:lumMod val="50000"/>
                  </a:schemeClr>
                </a:solidFill>
              </a:rPr>
              <a:t> Transform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00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Introduction to DFT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1D and 2D DFT - Unitary</a:t>
            </a:r>
          </a:p>
          <a:p>
            <a:pPr>
              <a:lnSpc>
                <a:spcPct val="150000"/>
              </a:lnSpc>
            </a:pPr>
            <a:r>
              <a:rPr lang="en-US" dirty="0" err="1" smtClean="0"/>
              <a:t>Separability</a:t>
            </a:r>
            <a:r>
              <a:rPr lang="en-US" dirty="0" smtClean="0"/>
              <a:t> of DFT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Computational complexity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Improvement in computational complexity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53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Properties of DFT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Translation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Periodicity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Conjugate symmetry</a:t>
            </a:r>
          </a:p>
          <a:p>
            <a:pPr>
              <a:lnSpc>
                <a:spcPct val="150000"/>
              </a:lnSpc>
            </a:pPr>
            <a:r>
              <a:rPr lang="en-GB" dirty="0" err="1" smtClean="0"/>
              <a:t>Distributivity</a:t>
            </a:r>
            <a:endParaRPr lang="en-GB" dirty="0" smtClean="0"/>
          </a:p>
          <a:p>
            <a:pPr>
              <a:lnSpc>
                <a:spcPct val="150000"/>
              </a:lnSpc>
            </a:pPr>
            <a:r>
              <a:rPr lang="en-GB" dirty="0" smtClean="0"/>
              <a:t>Scaling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Average value</a:t>
            </a:r>
          </a:p>
          <a:p>
            <a:pPr>
              <a:lnSpc>
                <a:spcPct val="150000"/>
              </a:lnSpc>
            </a:pPr>
            <a:r>
              <a:rPr lang="en-GB" dirty="0" smtClean="0"/>
              <a:t>Convolution</a:t>
            </a:r>
          </a:p>
          <a:p>
            <a:pPr>
              <a:lnSpc>
                <a:spcPct val="150000"/>
              </a:lnSpc>
            </a:pPr>
            <a:endParaRPr lang="en-GB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337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Numerical example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523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4×4</m:t>
                    </m:r>
                  </m:oMath>
                </a14:m>
                <a:r>
                  <a:rPr lang="en-US" dirty="0" smtClean="0"/>
                  <a:t> DFT transformation matrix can be written as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52354"/>
              </a:xfrm>
              <a:blipFill rotWithShape="0">
                <a:blip r:embed="rId2"/>
                <a:stretch>
                  <a:fillRect l="-927" t="-16000" b="-9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77556" y="2533247"/>
                <a:ext cx="3455048" cy="14142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56" y="2533247"/>
                <a:ext cx="3455048" cy="141429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596253" y="2573515"/>
                <a:ext cx="2531719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6253" y="2573515"/>
                <a:ext cx="2531719" cy="1360629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81111" y="4790103"/>
                <a:ext cx="2981778" cy="13606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111" y="4790103"/>
                <a:ext cx="2981778" cy="136062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28650" y="4425071"/>
                <a:ext cx="131709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𝑽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𝑨𝑼𝑨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425071"/>
                <a:ext cx="131709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4167" r="-41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92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property of DFT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261530"/>
              </a:xfrm>
            </p:spPr>
            <p:txBody>
              <a:bodyPr/>
              <a:lstStyle/>
              <a:p>
                <a:r>
                  <a:rPr lang="en-US" dirty="0" smtClean="0"/>
                  <a:t>Let, the input image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is translated to a location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endParaRPr lang="en-US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𝑘𝑚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𝑛𝑙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261530"/>
              </a:xfrm>
              <a:blipFill rotWithShape="0">
                <a:blip r:embed="rId2"/>
                <a:stretch>
                  <a:fillRect l="-773" t="-2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2370" y="3650030"/>
                <a:ext cx="8239260" cy="958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70" y="3650030"/>
                <a:ext cx="8239260" cy="958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718477" y="4740818"/>
                <a:ext cx="7284430" cy="9580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477" y="4740818"/>
                <a:ext cx="7284430" cy="9580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1221657" y="4671408"/>
            <a:ext cx="4404575" cy="122349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/>
              <p:cNvSpPr/>
              <p:nvPr/>
            </p:nvSpPr>
            <p:spPr>
              <a:xfrm>
                <a:off x="990796" y="5958196"/>
                <a:ext cx="4446282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796" y="5958196"/>
                <a:ext cx="4446282" cy="777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993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Translation property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3271713" y="1587658"/>
                <a:ext cx="4446282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1713" y="1587658"/>
                <a:ext cx="4446282" cy="77726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74510" y="1791624"/>
            <a:ext cx="2655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DFT of translated image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74510" y="3043760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Inverse DFT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2597826" y="2839794"/>
                <a:ext cx="5563190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826" y="2839794"/>
                <a:ext cx="5563190" cy="77726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1544699" y="4295896"/>
                <a:ext cx="5606471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699" y="4295896"/>
                <a:ext cx="5606471" cy="777264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1544699" y="5363366"/>
                <a:ext cx="5943935" cy="77726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↔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699" y="5363366"/>
                <a:ext cx="5943935" cy="77726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022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Periodicity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2260" y="1632458"/>
                <a:ext cx="745947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260" y="1632458"/>
                <a:ext cx="7459478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735" b="-3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589065" y="2651641"/>
                <a:ext cx="5827690" cy="958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𝑛𝑙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9065" y="2651641"/>
                <a:ext cx="5827690" cy="95808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048017" y="4080822"/>
                <a:ext cx="7047963" cy="12587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0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d>
                                        <m:dPr>
                                          <m:ctrlP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</m:d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017" y="4080822"/>
                <a:ext cx="7047963" cy="12587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81216" y="5688756"/>
                <a:ext cx="6181564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𝑛𝑙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216" y="5688756"/>
                <a:ext cx="6181564" cy="87145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416755" y="2103556"/>
                <a:ext cx="67922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755" y="2103556"/>
                <a:ext cx="67922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8108" r="-8108"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8364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</a:t>
            </a:r>
            <a:r>
              <a:rPr lang="en-US" dirty="0"/>
              <a:t>symmetry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036523" y="2192235"/>
            <a:ext cx="7447164" cy="699294"/>
            <a:chOff x="1036523" y="2192235"/>
            <a:chExt cx="7447164" cy="6992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036523" y="2192235"/>
                  <a:ext cx="4877361" cy="69929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±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∓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523" y="2192235"/>
                  <a:ext cx="4877361" cy="6992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6255448" y="2192235"/>
                  <a:ext cx="2228239" cy="6890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5448" y="2192235"/>
                  <a:ext cx="2228239" cy="68903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/>
          <p:cNvGrpSpPr/>
          <p:nvPr/>
        </p:nvGrpSpPr>
        <p:grpSpPr>
          <a:xfrm>
            <a:off x="534276" y="3335627"/>
            <a:ext cx="3316507" cy="3159951"/>
            <a:chOff x="534276" y="3335627"/>
            <a:chExt cx="3316507" cy="3159951"/>
          </a:xfrm>
        </p:grpSpPr>
        <p:grpSp>
          <p:nvGrpSpPr>
            <p:cNvPr id="19" name="Group 18"/>
            <p:cNvGrpSpPr/>
            <p:nvPr/>
          </p:nvGrpSpPr>
          <p:grpSpPr>
            <a:xfrm>
              <a:off x="534276" y="3335627"/>
              <a:ext cx="3316507" cy="2489394"/>
              <a:chOff x="469882" y="2627289"/>
              <a:chExt cx="3316507" cy="2489394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875763" y="2627289"/>
                <a:ext cx="0" cy="188031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/>
              <p:nvPr/>
            </p:nvCxnSpPr>
            <p:spPr>
              <a:xfrm>
                <a:off x="476518" y="4327301"/>
                <a:ext cx="330987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/>
                  <p:cNvSpPr txBox="1"/>
                  <p:nvPr/>
                </p:nvSpPr>
                <p:spPr>
                  <a:xfrm>
                    <a:off x="469882" y="4507606"/>
                    <a:ext cx="81176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882" y="4507606"/>
                    <a:ext cx="811761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3199439" y="4507606"/>
                    <a:ext cx="42274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9439" y="4507606"/>
                    <a:ext cx="422743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2020737" y="4507606"/>
                    <a:ext cx="422743" cy="6090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20737" y="4507606"/>
                    <a:ext cx="422743" cy="6090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Straight Connector 14"/>
              <p:cNvCxnSpPr>
                <a:stCxn id="13" idx="0"/>
              </p:cNvCxnSpPr>
              <p:nvPr/>
            </p:nvCxnSpPr>
            <p:spPr>
              <a:xfrm flipH="1" flipV="1">
                <a:off x="2232108" y="2914387"/>
                <a:ext cx="1" cy="1593219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2232108" y="4031087"/>
                <a:ext cx="504847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/>
              <p:nvPr/>
            </p:nvCxnSpPr>
            <p:spPr>
              <a:xfrm>
                <a:off x="1727261" y="4031087"/>
                <a:ext cx="504847" cy="0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headEnd type="triangle" w="med" len="med"/>
                <a:tailEnd type="none" w="med" len="med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31" name="TextBox 30"/>
            <p:cNvSpPr txBox="1"/>
            <p:nvPr/>
          </p:nvSpPr>
          <p:spPr>
            <a:xfrm>
              <a:off x="1360787" y="609546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 smtClean="0">
                  <a:solidFill>
                    <a:srgbClr val="0000FF"/>
                  </a:solidFill>
                </a:rPr>
                <a:t>1-D Example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5434885" y="3622725"/>
            <a:ext cx="2472743" cy="2950128"/>
            <a:chOff x="5434885" y="3622725"/>
            <a:chExt cx="2472743" cy="2950128"/>
          </a:xfrm>
        </p:grpSpPr>
        <p:grpSp>
          <p:nvGrpSpPr>
            <p:cNvPr id="30" name="Group 29"/>
            <p:cNvGrpSpPr/>
            <p:nvPr/>
          </p:nvGrpSpPr>
          <p:grpSpPr>
            <a:xfrm>
              <a:off x="5434885" y="3622725"/>
              <a:ext cx="2472743" cy="2472743"/>
              <a:chOff x="5434885" y="3622725"/>
              <a:chExt cx="2472743" cy="2472743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5434885" y="3622725"/>
                <a:ext cx="2472743" cy="247274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/>
              <p:cNvCxnSpPr>
                <a:stCxn id="20" idx="2"/>
                <a:endCxn id="20" idx="0"/>
              </p:cNvCxnSpPr>
              <p:nvPr/>
            </p:nvCxnSpPr>
            <p:spPr>
              <a:xfrm flipV="1">
                <a:off x="6671257" y="3622725"/>
                <a:ext cx="0" cy="2472743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20" idx="3"/>
                <a:endCxn id="20" idx="1"/>
              </p:cNvCxnSpPr>
              <p:nvPr/>
            </p:nvCxnSpPr>
            <p:spPr>
              <a:xfrm flipH="1">
                <a:off x="5434885" y="4859097"/>
                <a:ext cx="247274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6679811" y="4911405"/>
                    <a:ext cx="949875" cy="6167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num>
                                <m:den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79811" y="4911405"/>
                    <a:ext cx="949875" cy="61677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2" name="TextBox 31"/>
            <p:cNvSpPr txBox="1"/>
            <p:nvPr/>
          </p:nvSpPr>
          <p:spPr>
            <a:xfrm>
              <a:off x="5809481" y="6172743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000" b="1" dirty="0">
                  <a:solidFill>
                    <a:srgbClr val="0000FF"/>
                  </a:solidFill>
                </a:rPr>
                <a:t>2</a:t>
              </a:r>
              <a:r>
                <a:rPr lang="en-GB" sz="2000" b="1" dirty="0" smtClean="0">
                  <a:solidFill>
                    <a:srgbClr val="0000FF"/>
                  </a:solidFill>
                </a:rPr>
                <a:t>-D Example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86959" y="1637275"/>
                <a:ext cx="232788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GB" sz="2000" b="0" dirty="0" smtClean="0"/>
                  <a:t>When 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 smtClean="0"/>
                  <a:t> is real</a:t>
                </a:r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959" y="1637275"/>
                <a:ext cx="2327881" cy="307777"/>
              </a:xfrm>
              <a:prstGeom prst="rect">
                <a:avLst/>
              </a:prstGeom>
              <a:blipFill rotWithShape="0">
                <a:blip r:embed="rId8"/>
                <a:stretch>
                  <a:fillRect l="-6806" t="-24000" r="-5497" b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83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Conjugate symmetry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1383003" y="1600079"/>
                <a:ext cx="5827690" cy="9580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𝑘𝑚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𝑛𝑙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3003" y="1600079"/>
                <a:ext cx="5827690" cy="95808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986137" y="2789612"/>
                <a:ext cx="2263055" cy="6090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6137" y="2789612"/>
                <a:ext cx="2263055" cy="609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542246" y="3793115"/>
                <a:ext cx="5827690" cy="15281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d>
                                        <m:dPr>
                                          <m:ctrlPr>
                                            <a:rPr lang="en-US" sz="20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GB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e>
                                          </m:d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𝑁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en-US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den>
                                              </m:f>
                                              <m:r>
                                                <a:rPr lang="en-GB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r>
                                                <a:rPr lang="en-US" sz="20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  <m:r>
                                                <m:rPr>
                                                  <m:nor/>
                                                </m:rPr>
                                                <a:rPr lang="en-US" sz="2000" dirty="0"/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GB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246" y="3793115"/>
                <a:ext cx="5827690" cy="1528175"/>
              </a:xfrm>
              <a:prstGeom prst="rect">
                <a:avLst/>
              </a:prstGeom>
              <a:blipFill rotWithShape="0">
                <a:blip r:embed="rId4"/>
                <a:stretch>
                  <a:fillRect r="-9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927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</TotalTime>
  <Words>395</Words>
  <Application>Microsoft Office PowerPoint</Application>
  <PresentationFormat>On-screen Show (4:3)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Cambria Math</vt:lpstr>
      <vt:lpstr>Office Theme</vt:lpstr>
      <vt:lpstr>CS654: Digital Image Analysis</vt:lpstr>
      <vt:lpstr>Recap of Lecture 13</vt:lpstr>
      <vt:lpstr>Outline of Lecture 14</vt:lpstr>
      <vt:lpstr>Numerical example</vt:lpstr>
      <vt:lpstr>Translation property of DFT</vt:lpstr>
      <vt:lpstr>Translation property</vt:lpstr>
      <vt:lpstr>Periodicity</vt:lpstr>
      <vt:lpstr>Conjugate symmetry</vt:lpstr>
      <vt:lpstr>Conjugate symmetry</vt:lpstr>
      <vt:lpstr>Distributivity</vt:lpstr>
      <vt:lpstr>Average value</vt:lpstr>
      <vt:lpstr>Rotation</vt:lpstr>
      <vt:lpstr>Convolution</vt:lpstr>
      <vt:lpstr>Circular Symmetry</vt:lpstr>
      <vt:lpstr>2D DFT for h in frequency domain</vt:lpstr>
      <vt:lpstr>DFT of Convolution Function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39</cp:revision>
  <dcterms:created xsi:type="dcterms:W3CDTF">2015-07-15T04:13:21Z</dcterms:created>
  <dcterms:modified xsi:type="dcterms:W3CDTF">2015-08-26T11:00:52Z</dcterms:modified>
</cp:coreProperties>
</file>