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  <p:sldId id="267" r:id="rId13"/>
    <p:sldId id="268" r:id="rId14"/>
    <p:sldId id="274" r:id="rId15"/>
    <p:sldId id="269" r:id="rId16"/>
    <p:sldId id="270" r:id="rId17"/>
    <p:sldId id="27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49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5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0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0.png"/><Relationship Id="rId9" Type="http://schemas.openxmlformats.org/officeDocument/2006/relationships/image" Target="../media/image6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93185" y="1419957"/>
            <a:ext cx="9530366" cy="2387600"/>
          </a:xfrm>
        </p:spPr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8" y="4207346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</a:t>
            </a:r>
            <a:r>
              <a:rPr lang="en-GB" sz="3200" dirty="0"/>
              <a:t>15: </a:t>
            </a:r>
            <a:r>
              <a:rPr lang="en-GB" sz="3200" dirty="0" smtClean="0"/>
              <a:t>Image Transforms with Real Basis Functions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Haar</a:t>
            </a:r>
            <a:r>
              <a:rPr lang="en-GB" dirty="0" smtClean="0"/>
              <a:t>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1548640"/>
              </a:xfrm>
            </p:spPr>
            <p:txBody>
              <a:bodyPr/>
              <a:lstStyle/>
              <a:p>
                <a:r>
                  <a:rPr lang="en-US" dirty="0" smtClean="0"/>
                  <a:t>Haar</a:t>
                </a:r>
                <a:r>
                  <a:rPr lang="en-US" dirty="0"/>
                  <a:t>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is defined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GB" dirty="0"/>
                  <a:t>The order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of the function is uniquely decomposed into two integers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1548640"/>
              </a:xfrm>
              <a:blipFill rotWithShape="0">
                <a:blip r:embed="rId2"/>
                <a:stretch>
                  <a:fillRect l="-773" t="-4706" b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38479" y="3374265"/>
                <a:ext cx="20670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8479" y="3374265"/>
                <a:ext cx="206704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647" r="-264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43097" y="3990356"/>
                <a:ext cx="276242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 smtClean="0"/>
                  <a:t>Where,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097" y="3990356"/>
                <a:ext cx="276242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507" t="-6667" r="-2863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84149" y="5523606"/>
                <a:ext cx="392801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149" y="5523606"/>
                <a:ext cx="392801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795" t="-6557" b="-393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320342" y="4676682"/>
                <a:ext cx="25033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=0, 1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000" dirty="0"/>
                  <a:t>for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342" y="4676682"/>
                <a:ext cx="250331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732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198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Haar</a:t>
            </a:r>
            <a:r>
              <a:rPr lang="en-US" dirty="0" smtClean="0"/>
              <a:t>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544088"/>
              </a:xfrm>
            </p:spPr>
            <p:txBody>
              <a:bodyPr/>
              <a:lstStyle/>
              <a:p>
                <a:r>
                  <a:rPr lang="en-US" dirty="0" smtClean="0"/>
                  <a:t>Representing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the </a:t>
                </a:r>
                <a:r>
                  <a:rPr lang="en-US" dirty="0" err="1" smtClean="0"/>
                  <a:t>Haar</a:t>
                </a:r>
                <a:r>
                  <a:rPr lang="en-US" dirty="0" smtClean="0"/>
                  <a:t> functions are defined as: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544088"/>
              </a:xfrm>
              <a:blipFill rotWithShape="0">
                <a:blip r:embed="rId2"/>
                <a:stretch>
                  <a:fillRect l="-773" t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07973" y="2504649"/>
                <a:ext cx="3591240" cy="619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973" y="2504649"/>
                <a:ext cx="3591240" cy="61908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65539" y="3610085"/>
                <a:ext cx="6239813" cy="19059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{"/>
                          <m:endChr m:val="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type m:val="skw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∈[0,1]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539" y="3610085"/>
                <a:ext cx="6239813" cy="190590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37653" y="5886437"/>
                <a:ext cx="6825908" cy="5831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 b="1" dirty="0" smtClean="0">
                    <a:solidFill>
                      <a:srgbClr val="C00000"/>
                    </a:solidFill>
                  </a:rPr>
                  <a:t> takes discrete values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num>
                      <m:den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den>
                    </m:f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7653" y="5886437"/>
                <a:ext cx="6825908" cy="583173"/>
              </a:xfrm>
              <a:prstGeom prst="rect">
                <a:avLst/>
              </a:prstGeom>
              <a:blipFill rotWithShape="0">
                <a:blip r:embed="rId5"/>
                <a:stretch>
                  <a:fillRect t="-105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20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Haar</a:t>
            </a:r>
            <a:r>
              <a:rPr lang="en-US" dirty="0" smtClean="0"/>
              <a:t> Basis Function Computation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8650" y="1674321"/>
            <a:ext cx="27238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Determine the order of 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28650" y="2487033"/>
                <a:ext cx="241617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Determine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487033"/>
                <a:ext cx="241617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1759" t="-7937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8650" y="3283377"/>
                <a:ext cx="165462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Determine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283377"/>
                <a:ext cx="165462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555"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8650" y="4079721"/>
                <a:ext cx="2786276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Determine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079721"/>
                <a:ext cx="278627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525" t="-634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8650" y="4892433"/>
                <a:ext cx="308507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Determine the sequence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892433"/>
                <a:ext cx="3085075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378" t="-806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28650" y="5721112"/>
            <a:ext cx="29674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Calculate the </a:t>
            </a:r>
            <a:r>
              <a:rPr lang="en-US" dirty="0" err="1" smtClean="0"/>
              <a:t>Haar</a:t>
            </a:r>
            <a:r>
              <a:rPr lang="en-US" dirty="0" smtClean="0"/>
              <a:t> function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5" idx="2"/>
          </p:cNvCxnSpPr>
          <p:nvPr/>
        </p:nvCxnSpPr>
        <p:spPr>
          <a:xfrm>
            <a:off x="1990562" y="2043653"/>
            <a:ext cx="0" cy="443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1990562" y="2856365"/>
            <a:ext cx="0" cy="42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990562" y="3652709"/>
            <a:ext cx="0" cy="42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1990562" y="4449053"/>
            <a:ext cx="0" cy="42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990562" y="5261765"/>
            <a:ext cx="0" cy="427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999662" y="1641616"/>
                <a:ext cx="37317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0000FF"/>
                    </a:solidFill>
                  </a:rPr>
                  <a:t>Example: </a:t>
                </a:r>
                <a:r>
                  <a:rPr lang="en-US" sz="2000" dirty="0" err="1" smtClean="0"/>
                  <a:t>Haar</a:t>
                </a:r>
                <a:r>
                  <a:rPr lang="en-US" sz="2000" dirty="0" smtClean="0"/>
                  <a:t> basis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662" y="1641616"/>
                <a:ext cx="3731791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1634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99662" y="2455293"/>
                <a:ext cx="186628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func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662" y="2455293"/>
                <a:ext cx="1866280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999662" y="3142942"/>
                <a:ext cx="21864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=0;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 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662" y="3142942"/>
                <a:ext cx="2186431" cy="400110"/>
              </a:xfrm>
              <a:prstGeom prst="rect">
                <a:avLst/>
              </a:prstGeom>
              <a:blipFill rotWithShape="0">
                <a:blip r:embed="rId8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1853466"/>
                  </p:ext>
                </p:extLst>
              </p:nvPr>
            </p:nvGraphicFramePr>
            <p:xfrm>
              <a:off x="4198217" y="3715747"/>
              <a:ext cx="2525484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1828"/>
                    <a:gridCol w="841828"/>
                    <a:gridCol w="841828"/>
                  </a:tblGrid>
                  <a:tr h="3464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en-US" sz="1800" b="1" dirty="0"/>
                        </a:p>
                      </a:txBody>
                      <a:tcPr/>
                    </a:tc>
                  </a:tr>
                  <a:tr h="3464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464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0" name="Table 3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1853466"/>
                  </p:ext>
                </p:extLst>
              </p:nvPr>
            </p:nvGraphicFramePr>
            <p:xfrm>
              <a:off x="4198217" y="3715747"/>
              <a:ext cx="2525484" cy="10972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1828"/>
                    <a:gridCol w="841828"/>
                    <a:gridCol w="841828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725" t="-1667" r="-20289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100000" t="-1667" r="-101439" b="-2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201449" t="-1667" r="-2174" b="-205000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725" t="-100000" r="-20289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100000" t="-100000" r="-101439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725" t="-203333" r="-20289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9"/>
                          <a:stretch>
                            <a:fillRect l="-100000" t="-203333" r="-101439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4198217" y="5002463"/>
                <a:ext cx="999056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217" y="5002463"/>
                <a:ext cx="999056" cy="57618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4758680"/>
                  </p:ext>
                </p:extLst>
              </p:nvPr>
            </p:nvGraphicFramePr>
            <p:xfrm>
              <a:off x="5865557" y="4078729"/>
              <a:ext cx="841828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1828"/>
                  </a:tblGrid>
                  <a:tr h="3464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3464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4758680"/>
                  </p:ext>
                </p:extLst>
              </p:nvPr>
            </p:nvGraphicFramePr>
            <p:xfrm>
              <a:off x="5865557" y="4078729"/>
              <a:ext cx="841828" cy="731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841828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b="-98361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 rotWithShape="0">
                          <a:blip r:embed="rId11"/>
                          <a:stretch>
                            <a:fillRect t="-101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936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36" grpId="0"/>
      <p:bldP spid="37" grpId="0"/>
      <p:bldP spid="38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Basis Function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88128" y="1876989"/>
                <a:ext cx="14651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</a:rPr>
                  <a:t>Case 1: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28" y="1876989"/>
                <a:ext cx="1465145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9544" t="-28889" r="-4979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87575" y="2348882"/>
                <a:ext cx="4071436" cy="7734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√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75" y="2348882"/>
                <a:ext cx="4071436" cy="7734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7589878"/>
                  </p:ext>
                </p:extLst>
              </p:nvPr>
            </p:nvGraphicFramePr>
            <p:xfrm>
              <a:off x="5992181" y="1690689"/>
              <a:ext cx="1438929" cy="17347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5892"/>
                    <a:gridCol w="463640"/>
                    <a:gridCol w="48939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7589878"/>
                  </p:ext>
                </p:extLst>
              </p:nvPr>
            </p:nvGraphicFramePr>
            <p:xfrm>
              <a:off x="5992181" y="1690689"/>
              <a:ext cx="1438929" cy="173475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5892"/>
                    <a:gridCol w="463640"/>
                    <a:gridCol w="48939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5195" t="-1639" r="-107792" b="-3704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95062" t="-1639" r="-2469" b="-370492"/>
                          </a:stretch>
                        </a:blipFill>
                      </a:tcPr>
                    </a:tc>
                  </a:tr>
                  <a:tr h="5164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50" t="-72941" r="-200000" b="-16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5195" t="-72941" r="-107792" b="-16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95062" t="-72941" r="-2469" b="-165882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50" t="-240984" r="-200000" b="-1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5195" t="-240984" r="-107792" b="-131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95062" t="-240984" r="-2469" b="-131148"/>
                          </a:stretch>
                        </a:blipFill>
                      </a:tcPr>
                    </a:tc>
                  </a:tr>
                  <a:tr h="4766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250" t="-266667" r="-200000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05195" t="-266667" r="-107792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95062" t="-266667" r="-2469" b="-2564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628650" y="3639488"/>
                <a:ext cx="29835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smtClean="0">
                    <a:solidFill>
                      <a:srgbClr val="0000FF"/>
                    </a:solidFill>
                  </a:rPr>
                  <a:t>Case 2: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39488"/>
                <a:ext cx="298350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3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687575" y="4161485"/>
                <a:ext cx="4152612" cy="6434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√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√2</m:t>
                        </m:r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75" y="4161485"/>
                <a:ext cx="4152612" cy="643446"/>
              </a:xfrm>
              <a:prstGeom prst="rect">
                <a:avLst/>
              </a:prstGeom>
              <a:blipFill rotWithShape="0">
                <a:blip r:embed="rId6"/>
                <a:stretch>
                  <a:fillRect l="-1909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628650" y="4957596"/>
                <a:ext cx="4677306" cy="655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200" dirty="0" smtClean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√2</m:t>
                        </m:r>
                      </m:den>
                    </m:f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957596"/>
                <a:ext cx="4677306" cy="655564"/>
              </a:xfrm>
              <a:prstGeom prst="rect">
                <a:avLst/>
              </a:prstGeom>
              <a:blipFill rotWithShape="0">
                <a:blip r:embed="rId7"/>
                <a:stretch>
                  <a:fillRect l="-1695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1713163"/>
                  </p:ext>
                </p:extLst>
              </p:nvPr>
            </p:nvGraphicFramePr>
            <p:xfrm>
              <a:off x="6247611" y="3962773"/>
              <a:ext cx="1840411" cy="18383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5892"/>
                    <a:gridCol w="560832"/>
                    <a:gridCol w="793687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31713163"/>
                  </p:ext>
                </p:extLst>
              </p:nvPr>
            </p:nvGraphicFramePr>
            <p:xfrm>
              <a:off x="6247611" y="3962773"/>
              <a:ext cx="1840411" cy="1838326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85892"/>
                    <a:gridCol w="560832"/>
                    <a:gridCol w="793687"/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88043" t="-1538" r="-144565" b="-36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32061" t="-1538" r="-1527" b="-367692"/>
                          </a:stretch>
                        </a:blipFill>
                      </a:tcPr>
                    </a:tc>
                  </a:tr>
                  <a:tr h="7210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250" t="-55462" r="-281250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88043" t="-55462" r="-144565" b="-10084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32061" t="-55462" r="-1527" b="-100840"/>
                          </a:stretch>
                        </a:blipFill>
                      </a:tcPr>
                    </a:tc>
                  </a:tr>
                  <a:tr h="72104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250" t="-156780" r="-281250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88043" t="-156780" r="-144565" b="-16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8"/>
                          <a:stretch>
                            <a:fillRect l="-132061" t="-156780" r="-1527" b="-169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842140" y="4881936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2140" y="4881936"/>
                <a:ext cx="382156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167816" y="3593441"/>
                <a:ext cx="385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816" y="3593441"/>
                <a:ext cx="385811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649234" y="2336066"/>
                <a:ext cx="3821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9234" y="2336066"/>
                <a:ext cx="382156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18739" y="1321357"/>
                <a:ext cx="3858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739" y="1321357"/>
                <a:ext cx="385811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5949271" y="1595512"/>
            <a:ext cx="590900" cy="526479"/>
            <a:chOff x="5949271" y="1595512"/>
            <a:chExt cx="590900" cy="5264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949271" y="1752659"/>
                  <a:ext cx="3821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271" y="1752659"/>
                  <a:ext cx="38215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6154360" y="1595512"/>
                  <a:ext cx="3858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4360" y="1595512"/>
                  <a:ext cx="385811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1119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9" grpId="0"/>
      <p:bldP spid="10" grpId="0"/>
      <p:bldP spid="14" grpId="0"/>
      <p:bldP spid="15" grpId="0"/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Haar</a:t>
            </a:r>
            <a:r>
              <a:rPr lang="en-US" dirty="0" smtClean="0"/>
              <a:t> basis for N=2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449" y="1916000"/>
            <a:ext cx="5946754" cy="456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33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KL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Exploits the statistical properties of an image</a:t>
            </a:r>
          </a:p>
          <a:p>
            <a:endParaRPr lang="en-US" dirty="0"/>
          </a:p>
          <a:p>
            <a:r>
              <a:rPr lang="en-US" dirty="0" smtClean="0"/>
              <a:t>Basis functions are orthogonal Eigen vectors of the covariance matrix</a:t>
            </a:r>
          </a:p>
          <a:p>
            <a:endParaRPr lang="en-US" dirty="0" smtClean="0"/>
          </a:p>
          <a:p>
            <a:r>
              <a:rPr lang="en-US" dirty="0" smtClean="0"/>
              <a:t>Optimally de-correlates the input data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Energy compaction</a:t>
            </a:r>
          </a:p>
          <a:p>
            <a:endParaRPr lang="en-US" dirty="0"/>
          </a:p>
          <a:p>
            <a:r>
              <a:rPr lang="en-US" dirty="0" smtClean="0"/>
              <a:t>Input dependent, and high computational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816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28650" y="1690689"/>
                <a:ext cx="50127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b="0" dirty="0" smtClean="0"/>
                  <a:t>Let,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sz="2000" dirty="0" smtClean="0"/>
                  <a:t> be a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z="2000" dirty="0" smtClean="0"/>
                  <a:t> vector of random variables</a:t>
                </a:r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690689"/>
                <a:ext cx="5012783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3041" t="-23529" r="-2433" b="-50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628650" y="2432341"/>
            <a:ext cx="4766717" cy="461665"/>
            <a:chOff x="628650" y="2432341"/>
            <a:chExt cx="4766717" cy="461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628650" y="2432341"/>
                  <a:ext cx="360701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b="1" dirty="0" smtClean="0">
                      <a:solidFill>
                        <a:srgbClr val="C00000"/>
                      </a:solidFill>
                    </a:rPr>
                    <a:t>Auto-correlation matrix</a:t>
                  </a:r>
                  <a:r>
                    <a:rPr lang="en-US" sz="2000" dirty="0" smtClean="0"/>
                    <a:t> </a:t>
                  </a:r>
                  <a14:m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50" y="2432341"/>
                  <a:ext cx="3607013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689"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256465" y="2456267"/>
                  <a:ext cx="113890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⃗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465" y="2456267"/>
                  <a:ext cx="1138902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813" r="-9091" b="-360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726176" y="3127826"/>
            <a:ext cx="2524345" cy="910929"/>
            <a:chOff x="726176" y="3127826"/>
            <a:chExt cx="2524345" cy="9109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726176" y="3127826"/>
                  <a:ext cx="23993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: Eigen values of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76" y="3127826"/>
                  <a:ext cx="2399311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3807" t="-23529" r="-2538" b="-509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26176" y="3730978"/>
                  <a:ext cx="25243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: Eigen vectors of 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76" y="3730978"/>
                  <a:ext cx="2524345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4589" t="-23529" r="-2657" b="-509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692541" y="4546866"/>
            <a:ext cx="5117628" cy="390416"/>
            <a:chOff x="692541" y="4546866"/>
            <a:chExt cx="5117628" cy="390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92541" y="4567950"/>
                  <a:ext cx="35639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>
                      <a:solidFill>
                        <a:srgbClr val="0000FF"/>
                      </a:solidFill>
                    </a:rPr>
                    <a:t>KL Transform </a:t>
                  </a:r>
                  <a:r>
                    <a:rPr lang="en-US" dirty="0" smtClean="0"/>
                    <a:t>of </a:t>
                  </a:r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a14:m>
                  <a:r>
                    <a:rPr lang="en-US" dirty="0" smtClean="0"/>
                    <a:t> is defined as: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541" y="4567950"/>
                  <a:ext cx="3563924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541" t="-8197" r="-6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409657" y="4546866"/>
                  <a:ext cx="1400512" cy="3758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0" smtClean="0">
                                <a:latin typeface="Cambria Math" panose="02040503050406030204" pitchFamily="18" charset="0"/>
                              </a:rPr>
                              <m:t>𝚽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p>
                        <m:acc>
                          <m:accPr>
                            <m:chr m:val="⃗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657" y="4546866"/>
                  <a:ext cx="1400512" cy="37587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2174" r="-2174" b="-806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/>
          <p:cNvGrpSpPr/>
          <p:nvPr/>
        </p:nvGrpSpPr>
        <p:grpSpPr>
          <a:xfrm>
            <a:off x="626918" y="4975199"/>
            <a:ext cx="6802224" cy="1047466"/>
            <a:chOff x="626918" y="4975199"/>
            <a:chExt cx="6802224" cy="1047466"/>
          </a:xfrm>
        </p:grpSpPr>
        <p:sp>
          <p:nvSpPr>
            <p:cNvPr id="12" name="TextBox 11"/>
            <p:cNvSpPr txBox="1"/>
            <p:nvPr/>
          </p:nvSpPr>
          <p:spPr>
            <a:xfrm>
              <a:off x="626918" y="5314266"/>
              <a:ext cx="3608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Inverse Transform </a:t>
              </a:r>
              <a:r>
                <a:rPr lang="en-US" dirty="0" smtClean="0"/>
                <a:t>is defined as: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366445" y="4975199"/>
                  <a:ext cx="3062697" cy="10474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</m:acc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𝚽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d>
                              <m:d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e>
                            </m:d>
                            <m:acc>
                              <m:accPr>
                                <m:chr m:val="⃗"/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𝝓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</m:e>
                            </m:acc>
                          </m:e>
                        </m:nary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6445" y="4975199"/>
                  <a:ext cx="3062697" cy="1047466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4409657" y="3435603"/>
            <a:ext cx="3940571" cy="369332"/>
            <a:chOff x="4409657" y="3435603"/>
            <a:chExt cx="3940571" cy="369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409657" y="3435603"/>
                  <a:ext cx="1735283" cy="369332"/>
                </a:xfrm>
                <a:prstGeom prst="rect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657" y="3435603"/>
                  <a:ext cx="1735283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2414" b="-30769"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6675923" y="3453979"/>
                  <a:ext cx="167430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5923" y="3453979"/>
                  <a:ext cx="1674305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545" r="-2545" b="-1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31290" y="6093596"/>
                <a:ext cx="3402022" cy="3763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p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𝚲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𝑫𝒊𝒂𝒈</m:t>
                      </m:r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290" y="6093596"/>
                <a:ext cx="3402022" cy="376385"/>
              </a:xfrm>
              <a:prstGeom prst="rect">
                <a:avLst/>
              </a:prstGeom>
              <a:blipFill rotWithShape="0">
                <a:blip r:embed="rId12"/>
                <a:stretch>
                  <a:fillRect l="-1434" r="-2509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22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</a:rPr>
              <a:t>Next Lecture: </a:t>
            </a:r>
            <a:r>
              <a:rPr lang="en-GB" sz="2400" dirty="0" smtClean="0"/>
              <a:t>Convolution and Correlation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484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Recap of Lecture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 smtClean="0"/>
              <a:t>Discrete </a:t>
            </a:r>
            <a:r>
              <a:rPr lang="en-GB" dirty="0" smtClean="0"/>
              <a:t>Fourier Transform</a:t>
            </a:r>
            <a:endParaRPr lang="en-GB" dirty="0" smtClean="0"/>
          </a:p>
          <a:p>
            <a:pPr>
              <a:lnSpc>
                <a:spcPct val="200000"/>
              </a:lnSpc>
            </a:pPr>
            <a:r>
              <a:rPr lang="en-GB" dirty="0" smtClean="0"/>
              <a:t>Orthogonal sinusoidal waveform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Computational complexity is high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Involves complex multiplication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Outline of Lecture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 smtClean="0"/>
              <a:t>Basis function with real (Integer) values</a:t>
            </a:r>
          </a:p>
          <a:p>
            <a:pPr>
              <a:lnSpc>
                <a:spcPct val="200000"/>
              </a:lnSpc>
            </a:pPr>
            <a:r>
              <a:rPr lang="en-GB" dirty="0" err="1" smtClean="0"/>
              <a:t>Hadamard</a:t>
            </a:r>
            <a:r>
              <a:rPr lang="en-GB" dirty="0" smtClean="0"/>
              <a:t> Transform</a:t>
            </a:r>
          </a:p>
          <a:p>
            <a:pPr>
              <a:lnSpc>
                <a:spcPct val="200000"/>
              </a:lnSpc>
            </a:pPr>
            <a:r>
              <a:rPr lang="en-GB" dirty="0" err="1" smtClean="0"/>
              <a:t>Haar</a:t>
            </a:r>
            <a:r>
              <a:rPr lang="en-GB" dirty="0" smtClean="0"/>
              <a:t> Transform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KL Transform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76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Hadamard</a:t>
            </a:r>
            <a:r>
              <a:rPr lang="en-GB" dirty="0" smtClean="0"/>
              <a:t> Transform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 smtClean="0"/>
                  <a:t>Real, orthogonal, symmetric</a:t>
                </a:r>
              </a:p>
              <a:p>
                <a:endParaRPr lang="en-GB" dirty="0"/>
              </a:p>
              <a:p>
                <a:r>
                  <a:rPr lang="en-GB" dirty="0" smtClean="0"/>
                  <a:t>Elements of the basis vectors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err="1" smtClean="0"/>
                  <a:t>Hadamard</a:t>
                </a:r>
                <a:r>
                  <a:rPr lang="en-US" dirty="0" smtClean="0"/>
                  <a:t> transformation matrix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69335" y="4172755"/>
                <a:ext cx="2746586" cy="8666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√2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9335" y="4172755"/>
                <a:ext cx="2746586" cy="86664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19218" y="5331183"/>
                <a:ext cx="27773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=1, 2,3,…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218" y="5331183"/>
                <a:ext cx="277736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97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664837" y="4406024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Core matrix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86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Generation of transformation matrix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Using </a:t>
            </a:r>
            <a:r>
              <a:rPr lang="en-US" dirty="0" err="1" smtClean="0"/>
              <a:t>Kronecker</a:t>
            </a:r>
            <a:r>
              <a:rPr lang="en-US" dirty="0" smtClean="0"/>
              <a:t> product recursion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75418" y="2395470"/>
                <a:ext cx="219316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418" y="2395470"/>
                <a:ext cx="2193164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222" b="-19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28650" y="3631962"/>
                <a:ext cx="17856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631962"/>
                <a:ext cx="1785617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072" r="-341" b="-2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28650" y="3022332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Example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8650" y="4411119"/>
                <a:ext cx="3306674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11119"/>
                <a:ext cx="3306674" cy="69147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8650" y="5299163"/>
                <a:ext cx="3784113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  <m:m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5299163"/>
                <a:ext cx="3784113" cy="13606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956077" y="4616091"/>
                <a:ext cx="3371949" cy="74296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√2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077" y="4616091"/>
                <a:ext cx="3371949" cy="74296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956077" y="5640524"/>
                <a:ext cx="16900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077" y="5640524"/>
                <a:ext cx="1690014" cy="461665"/>
              </a:xfrm>
              <a:prstGeom prst="rect">
                <a:avLst/>
              </a:prstGeom>
              <a:blipFill rotWithShape="0"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50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Unitary </a:t>
            </a:r>
            <a:r>
              <a:rPr lang="en-US" dirty="0" err="1" smtClean="0"/>
              <a:t>Hadamard</a:t>
            </a:r>
            <a:r>
              <a:rPr lang="en-US" dirty="0" smtClean="0"/>
              <a:t>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241" y="1720999"/>
            <a:ext cx="7886700" cy="453936"/>
          </a:xfrm>
        </p:spPr>
        <p:txBody>
          <a:bodyPr>
            <a:noAutofit/>
          </a:bodyPr>
          <a:lstStyle/>
          <a:p>
            <a:r>
              <a:rPr lang="en-US" sz="2400" dirty="0" smtClean="0"/>
              <a:t>General unitary transformation equation</a:t>
            </a:r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r>
              <a:rPr lang="en-US" sz="2400" dirty="0" smtClean="0"/>
              <a:t>Using </a:t>
            </a:r>
            <a:r>
              <a:rPr lang="en-US" sz="2400" dirty="0" err="1" smtClean="0"/>
              <a:t>Hadamard</a:t>
            </a:r>
            <a:r>
              <a:rPr lang="en-US" sz="2400" dirty="0" smtClean="0"/>
              <a:t> transform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00833" y="2414497"/>
                <a:ext cx="1040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𝐴𝑢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833" y="2414497"/>
                <a:ext cx="104060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924" r="-5263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26591" y="2918765"/>
                <a:ext cx="130401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591" y="2918765"/>
                <a:ext cx="130401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347" r="-234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712890" y="2414497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Forward transformation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12890" y="2918765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Inverse transformation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712890" y="4408576"/>
            <a:ext cx="4958967" cy="873600"/>
            <a:chOff x="1712890" y="4408576"/>
            <a:chExt cx="4958967" cy="873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4500833" y="4408576"/>
                  <a:ext cx="10694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𝐻𝑢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0833" y="4408576"/>
                  <a:ext cx="106946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841" r="-4545"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4526591" y="4912844"/>
                  <a:ext cx="214526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𝐻𝑣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6591" y="4912844"/>
                  <a:ext cx="2145266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140" r="-85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/>
            <p:cNvSpPr txBox="1"/>
            <p:nvPr/>
          </p:nvSpPr>
          <p:spPr>
            <a:xfrm>
              <a:off x="1712890" y="4408576"/>
              <a:ext cx="2787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Forward transformation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712890" y="4912844"/>
              <a:ext cx="2685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</a:rPr>
                <a:t>Inverse transformation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46975" y="5602310"/>
                <a:ext cx="281897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Dimension 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000" b="1" dirty="0" smtClean="0"/>
                  <a:t> ?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75" y="5602310"/>
                <a:ext cx="2818977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2381" t="-6061" r="-1515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46975" y="6161681"/>
            <a:ext cx="4301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What happens in case of images?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8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  <p:bldP spid="6" grpId="0"/>
      <p:bldP spid="7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 expression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43009" y="1596980"/>
                <a:ext cx="5234253" cy="865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,0≤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009" y="1596980"/>
                <a:ext cx="5234253" cy="8657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82400" y="1876654"/>
            <a:ext cx="3074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Forward transformation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82400" y="2934237"/>
            <a:ext cx="8332950" cy="865750"/>
            <a:chOff x="182400" y="2934237"/>
            <a:chExt cx="8332950" cy="8657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243009" y="2934237"/>
                  <a:ext cx="5272341" cy="8657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,0≤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nary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009" y="2934237"/>
                  <a:ext cx="5272341" cy="86575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TextBox 6"/>
            <p:cNvSpPr txBox="1"/>
            <p:nvPr/>
          </p:nvSpPr>
          <p:spPr>
            <a:xfrm>
              <a:off x="182400" y="3167057"/>
              <a:ext cx="2961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C00000"/>
                  </a:solidFill>
                </a:rPr>
                <a:t>Inverse transformation</a:t>
              </a:r>
              <a:endParaRPr lang="en-US" sz="20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31581" y="4121239"/>
            <a:ext cx="6617516" cy="1184857"/>
            <a:chOff x="931581" y="4121239"/>
            <a:chExt cx="6617516" cy="11848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931581" y="4252002"/>
                  <a:ext cx="1763006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smtClean="0"/>
                    <a:t>Binary representation of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581" y="4252002"/>
                  <a:ext cx="1763006" cy="92333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114"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460440" y="4290762"/>
                  <a:ext cx="375859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440" y="4290762"/>
                  <a:ext cx="3758593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974" r="-16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3362566" y="4781489"/>
                  <a:ext cx="418653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2566" y="4781489"/>
                  <a:ext cx="4186531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Left Brace 10"/>
            <p:cNvSpPr/>
            <p:nvPr/>
          </p:nvSpPr>
          <p:spPr>
            <a:xfrm>
              <a:off x="2897746" y="4121239"/>
              <a:ext cx="359535" cy="1184857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654382" y="4183040"/>
            <a:ext cx="1283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LSB, MSB ?</a:t>
            </a:r>
            <a:endParaRPr lang="en-US" sz="24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077513" y="5551844"/>
                <a:ext cx="2590517" cy="10378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513" y="5551844"/>
                <a:ext cx="2590517" cy="103784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73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</a:t>
            </a:r>
            <a:r>
              <a:rPr lang="en-US" dirty="0" err="1" smtClean="0"/>
              <a:t>Hadamard</a:t>
            </a:r>
            <a:r>
              <a:rPr lang="en-US" dirty="0" smtClean="0"/>
              <a:t> Transformation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2448" y="2270238"/>
                <a:ext cx="6038961" cy="25467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√8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8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448" y="2270238"/>
                <a:ext cx="6038961" cy="254672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568224" y="1771085"/>
            <a:ext cx="13981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solidFill>
                  <a:srgbClr val="0000FF"/>
                </a:solidFill>
              </a:rPr>
              <a:t>Sequency</a:t>
            </a:r>
            <a:endParaRPr lang="en-US" sz="2000" b="1" dirty="0">
              <a:solidFill>
                <a:srgbClr val="0000FF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99137"/>
              </p:ext>
            </p:extLst>
          </p:nvPr>
        </p:nvGraphicFramePr>
        <p:xfrm>
          <a:off x="7011180" y="2270238"/>
          <a:ext cx="626932" cy="26663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932"/>
              </a:tblGrid>
              <a:tr h="3342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42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2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2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2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2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268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42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596980" y="2171196"/>
            <a:ext cx="4623516" cy="2781282"/>
            <a:chOff x="1596980" y="2171196"/>
            <a:chExt cx="4623516" cy="2781282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1596980" y="3567448"/>
              <a:ext cx="462351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 flipV="1">
              <a:off x="3837904" y="2171196"/>
              <a:ext cx="12879" cy="2781282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818122"/>
              </p:ext>
            </p:extLst>
          </p:nvPr>
        </p:nvGraphicFramePr>
        <p:xfrm>
          <a:off x="7009009" y="2270238"/>
          <a:ext cx="626932" cy="2682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932"/>
              </a:tblGrid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0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7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3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4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1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6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2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5</a:t>
                      </a:r>
                      <a:endParaRPr lang="en-US" sz="16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021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Natural Ordering vs. </a:t>
            </a:r>
            <a:r>
              <a:rPr lang="en-US" dirty="0" err="1" smtClean="0"/>
              <a:t>Sequency</a:t>
            </a:r>
            <a:r>
              <a:rPr lang="en-US" dirty="0" smtClean="0"/>
              <a:t> Ordering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7681449"/>
                  </p:ext>
                </p:extLst>
              </p:nvPr>
            </p:nvGraphicFramePr>
            <p:xfrm>
              <a:off x="628650" y="1690689"/>
              <a:ext cx="7886700" cy="388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7340"/>
                    <a:gridCol w="1577340"/>
                    <a:gridCol w="1577340"/>
                    <a:gridCol w="1577340"/>
                    <a:gridCol w="157734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Natural Order (h)</a:t>
                          </a:r>
                          <a:endParaRPr lang="en-US" sz="18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Binary</a:t>
                          </a:r>
                          <a:r>
                            <a:rPr lang="en-US" sz="1800" b="1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baseline="0" smtClean="0">
                                      <a:latin typeface="Cambria Math" panose="02040503050406030204" pitchFamily="18" charset="0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en-US" sz="1800" b="1" baseline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baseline="0" smtClean="0">
                                      <a:latin typeface="Cambria Math" panose="02040503050406030204" pitchFamily="18" charset="0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en-US" sz="1800" b="1" baseline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baseline="0" smtClean="0">
                                      <a:latin typeface="Cambria Math" panose="02040503050406030204" pitchFamily="18" charset="0"/>
                                    </a:rPr>
                                    <m:t>𝐡</m:t>
                                  </m:r>
                                </m:e>
                                <m:sub>
                                  <m:r>
                                    <a:rPr lang="en-US" sz="1800" b="1" baseline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800" b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/>
                            <a:t>Gray of s</a:t>
                          </a:r>
                          <a:r>
                            <a:rPr lang="en-US" sz="1800" b="1" baseline="0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baseline="0" smtClean="0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</m:e>
                                <m:sub>
                                  <m:r>
                                    <a:rPr lang="en-US" sz="1800" b="1" baseline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baseline="0" smtClean="0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</m:e>
                                <m:sub>
                                  <m:r>
                                    <a:rPr lang="en-US" sz="1800" b="1" baseline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baseline="0" smtClean="0">
                                      <a:latin typeface="Cambria Math" panose="02040503050406030204" pitchFamily="18" charset="0"/>
                                    </a:rPr>
                                    <m:t>𝐠</m:t>
                                  </m:r>
                                </m:e>
                                <m:sub>
                                  <m:r>
                                    <a:rPr lang="en-US" sz="1800" b="1" baseline="0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  <m:r>
                                <a:rPr lang="en-US" sz="1800" b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/>
                            <a:t>Sequency Binary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baseline="0" smtClean="0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sz="1800" b="1" baseline="0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1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baseline="0" smtClean="0">
                                      <a:latin typeface="Cambria Math" panose="02040503050406030204" pitchFamily="18" charset="0"/>
                                    </a:rPr>
                                    <m:t>𝐛</m:t>
                                  </m:r>
                                </m:e>
                                <m:sub>
                                  <m:r>
                                    <a:rPr lang="en-US" sz="1800" b="1" baseline="0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1800" b="1" i="1" baseline="0" smtClean="0">
                                  <a:latin typeface="Cambria Math" panose="02040503050406030204" pitchFamily="18" charset="0"/>
                                </a:rPr>
                                <m:t>𝐛</m:t>
                              </m:r>
                              <m:r>
                                <a:rPr lang="en-US" sz="1800" b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 sz="18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/>
                            <a:t>Sequency</a:t>
                          </a:r>
                          <a:r>
                            <a:rPr lang="en-US" sz="1800" b="1" baseline="0" dirty="0" smtClean="0"/>
                            <a:t> (s)</a:t>
                          </a:r>
                          <a:endParaRPr lang="en-US" sz="18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000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000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001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111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7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2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010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011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3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3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011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100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4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4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100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001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5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101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110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6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6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110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010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2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7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111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101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5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27681449"/>
                  </p:ext>
                </p:extLst>
              </p:nvPr>
            </p:nvGraphicFramePr>
            <p:xfrm>
              <a:off x="628650" y="1690689"/>
              <a:ext cx="7886700" cy="38811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577340"/>
                    <a:gridCol w="1577340"/>
                    <a:gridCol w="1577340"/>
                    <a:gridCol w="1577340"/>
                    <a:gridCol w="1577340"/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/>
                            <a:t>Natural Order (h)</a:t>
                          </a:r>
                          <a:endParaRPr lang="en-US" sz="18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100386" t="-3333" r="-300386" b="-33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201163" t="-3333" r="-201550" b="-33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0">
                          <a:blip r:embed="rId2"/>
                          <a:stretch>
                            <a:fillRect l="-300000" t="-3333" r="-100772" b="-335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 smtClean="0"/>
                            <a:t>Sequency</a:t>
                          </a:r>
                          <a:r>
                            <a:rPr lang="en-US" sz="1800" b="1" baseline="0" dirty="0" smtClean="0"/>
                            <a:t> (s)</a:t>
                          </a:r>
                          <a:endParaRPr lang="en-US" sz="1800" b="1" dirty="0"/>
                        </a:p>
                      </a:txBody>
                      <a:tcPr anchor="ctr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000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000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001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111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7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2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010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011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3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3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011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100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4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4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100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001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5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101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110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6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6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110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010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2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7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111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101</a:t>
                          </a:r>
                          <a:endParaRPr lang="en-US" sz="18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 smtClean="0"/>
                            <a:t>5</a:t>
                          </a:r>
                          <a:endParaRPr lang="en-US" sz="18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2060620" y="1429555"/>
            <a:ext cx="3400022" cy="4314422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825810"/>
              </p:ext>
            </p:extLst>
          </p:nvPr>
        </p:nvGraphicFramePr>
        <p:xfrm>
          <a:off x="3783330" y="2605089"/>
          <a:ext cx="157734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7734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000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010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110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001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011</a:t>
                      </a:r>
                      <a:endParaRPr lang="en-US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111</a:t>
                      </a:r>
                      <a:endParaRPr lang="en-US" sz="1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28033" y="6005111"/>
            <a:ext cx="7778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0000FF"/>
                </a:solidFill>
              </a:rPr>
              <a:t>Natural order of the </a:t>
            </a:r>
            <a:r>
              <a:rPr lang="en-US" b="1" i="1" dirty="0" err="1" smtClean="0">
                <a:solidFill>
                  <a:srgbClr val="0000FF"/>
                </a:solidFill>
              </a:rPr>
              <a:t>Hadamard</a:t>
            </a:r>
            <a:r>
              <a:rPr lang="en-US" b="1" i="1" dirty="0" smtClean="0">
                <a:solidFill>
                  <a:srgbClr val="0000FF"/>
                </a:solidFill>
              </a:rPr>
              <a:t> transform coefficients = bit reversed gray code representation of its </a:t>
            </a:r>
            <a:r>
              <a:rPr lang="en-US" b="1" i="1" dirty="0" err="1" smtClean="0">
                <a:solidFill>
                  <a:srgbClr val="0000FF"/>
                </a:solidFill>
              </a:rPr>
              <a:t>sequency</a:t>
            </a:r>
            <a:endParaRPr lang="en-US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873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1980</TotalTime>
  <Words>504</Words>
  <Application>Microsoft Office PowerPoint</Application>
  <PresentationFormat>On-screen Show (4:3)</PresentationFormat>
  <Paragraphs>205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Cambria Math</vt:lpstr>
      <vt:lpstr>Office Theme</vt:lpstr>
      <vt:lpstr>CS654: Digital Image Analysis</vt:lpstr>
      <vt:lpstr>Recap of Lecture 14</vt:lpstr>
      <vt:lpstr>Outline of Lecture 15</vt:lpstr>
      <vt:lpstr>Hadamard Transform</vt:lpstr>
      <vt:lpstr>Generation of transformation matrix</vt:lpstr>
      <vt:lpstr>Unitary Hadamard Transform</vt:lpstr>
      <vt:lpstr>Summation expression</vt:lpstr>
      <vt:lpstr>Properties of Hadamard Transformation</vt:lpstr>
      <vt:lpstr>Natural Ordering vs. Sequency Ordering</vt:lpstr>
      <vt:lpstr>Haar Transform</vt:lpstr>
      <vt:lpstr>Haar Function</vt:lpstr>
      <vt:lpstr>Haar Basis Function Computation</vt:lpstr>
      <vt:lpstr>Haar Basis Function Computation</vt:lpstr>
      <vt:lpstr>Haar basis for N=2</vt:lpstr>
      <vt:lpstr>KL Transform</vt:lpstr>
      <vt:lpstr>Eigen analysis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52</cp:revision>
  <dcterms:created xsi:type="dcterms:W3CDTF">2015-07-15T04:13:21Z</dcterms:created>
  <dcterms:modified xsi:type="dcterms:W3CDTF">2015-09-07T11:07:48Z</dcterms:modified>
</cp:coreProperties>
</file>