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65" r:id="rId5"/>
    <p:sldId id="266" r:id="rId6"/>
    <p:sldId id="261" r:id="rId7"/>
    <p:sldId id="262" r:id="rId8"/>
    <p:sldId id="268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29273440"/>
        <c:axId val="-1829254944"/>
      </c:barChart>
      <c:catAx>
        <c:axId val="-182927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9254944"/>
        <c:crosses val="autoZero"/>
        <c:auto val="1"/>
        <c:lblAlgn val="ctr"/>
        <c:lblOffset val="100"/>
        <c:noMultiLvlLbl val="0"/>
      </c:catAx>
      <c:valAx>
        <c:axId val="-182925494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9273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046238289983389E-2"/>
          <c:y val="4.8663641381634717E-2"/>
          <c:w val="0.85241061393341866"/>
          <c:h val="0.717713049593925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29244608"/>
        <c:axId val="-1829231008"/>
      </c:barChart>
      <c:catAx>
        <c:axId val="-182924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9231008"/>
        <c:crosses val="autoZero"/>
        <c:auto val="1"/>
        <c:lblAlgn val="ctr"/>
        <c:lblOffset val="100"/>
        <c:noMultiLvlLbl val="0"/>
      </c:catAx>
      <c:valAx>
        <c:axId val="-182923100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924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hart" Target="../charts/char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8.png"/><Relationship Id="rId10" Type="http://schemas.openxmlformats.org/officeDocument/2006/relationships/image" Target="../media/image10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0154" y="1326757"/>
            <a:ext cx="9324304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919" y="4293019"/>
            <a:ext cx="8516157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16</a:t>
            </a:r>
            <a:r>
              <a:rPr lang="en-GB" sz="3200" dirty="0"/>
              <a:t>: </a:t>
            </a:r>
            <a:r>
              <a:rPr lang="en-GB" sz="3200" dirty="0" smtClean="0"/>
              <a:t>Convolution and Correlation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care of the boundaries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82941"/>
              </p:ext>
            </p:extLst>
          </p:nvPr>
        </p:nvGraphicFramePr>
        <p:xfrm>
          <a:off x="1420969" y="2223594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29428"/>
              </p:ext>
            </p:extLst>
          </p:nvPr>
        </p:nvGraphicFramePr>
        <p:xfrm>
          <a:off x="1420969" y="1561899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36163"/>
                  </p:ext>
                </p:extLst>
              </p:nvPr>
            </p:nvGraphicFramePr>
            <p:xfrm>
              <a:off x="1949003" y="2741455"/>
              <a:ext cx="1476777" cy="5495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254"/>
                    <a:gridCol w="471126"/>
                    <a:gridCol w="489397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36163"/>
                  </p:ext>
                </p:extLst>
              </p:nvPr>
            </p:nvGraphicFramePr>
            <p:xfrm>
              <a:off x="1949003" y="2741455"/>
              <a:ext cx="1476777" cy="5495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254"/>
                    <a:gridCol w="471126"/>
                    <a:gridCol w="489397"/>
                  </a:tblGrid>
                  <a:tr h="5495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76" t="-1099" r="-189412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1688" t="-1099" r="-109091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235" t="-1099" r="-3704" b="-219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89551"/>
              </p:ext>
            </p:extLst>
          </p:nvPr>
        </p:nvGraphicFramePr>
        <p:xfrm>
          <a:off x="1949003" y="3998954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1265"/>
              </p:ext>
            </p:extLst>
          </p:nvPr>
        </p:nvGraphicFramePr>
        <p:xfrm>
          <a:off x="1949003" y="3466049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9855" y="4012408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Case 1:</a:t>
            </a:r>
            <a:endParaRPr lang="en-US" sz="20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5672"/>
              </p:ext>
            </p:extLst>
          </p:nvPr>
        </p:nvGraphicFramePr>
        <p:xfrm>
          <a:off x="1949003" y="4979436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9855" y="499289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Case 2:</a:t>
            </a:r>
            <a:endParaRPr lang="en-US" sz="20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24509"/>
              </p:ext>
            </p:extLst>
          </p:nvPr>
        </p:nvGraphicFramePr>
        <p:xfrm>
          <a:off x="1949003" y="5928483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59855" y="5941937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Case 3: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88167" y="444534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Zero-padding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8999" y="53930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Replication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88619" y="634066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Circular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340344"/>
                  </p:ext>
                </p:extLst>
              </p:nvPr>
            </p:nvGraphicFramePr>
            <p:xfrm>
              <a:off x="1420969" y="1965092"/>
              <a:ext cx="6096000" cy="6640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5</a:t>
                          </a:r>
                          <a:endParaRPr lang="en-US" sz="2000" b="1" dirty="0"/>
                        </a:p>
                      </a:txBody>
                      <a:tcPr anchor="ctr">
                        <a:lnL w="12700" cmpd="sng">
                          <a:noFill/>
                        </a:lnL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3</a:t>
                          </a:r>
                          <a:endParaRPr lang="en-US" sz="2000" b="1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4</a:t>
                          </a:r>
                          <a:endParaRPr lang="en-US" sz="2000" b="1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5</a:t>
                          </a:r>
                          <a:endParaRPr lang="en-US" sz="2000" b="1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6</a:t>
                          </a:r>
                          <a:endParaRPr lang="en-US" sz="2000" b="1" dirty="0"/>
                        </a:p>
                      </a:txBody>
                      <a:tcPr anchor="ctr">
                        <a:lnR w="12700" cmpd="sng">
                          <a:noFill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340344"/>
                  </p:ext>
                </p:extLst>
              </p:nvPr>
            </p:nvGraphicFramePr>
            <p:xfrm>
              <a:off x="1420969" y="1965092"/>
              <a:ext cx="6096000" cy="6640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  <a:gridCol w="508000"/>
                  </a:tblGrid>
                  <a:tr h="664083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5</a:t>
                          </a:r>
                          <a:endParaRPr lang="en-US" sz="2000" b="1" dirty="0"/>
                        </a:p>
                      </a:txBody>
                      <a:tcPr anchor="ctr">
                        <a:lnL w="12700" cmpd="sng">
                          <a:noFill/>
                        </a:lnL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1205" t="-909" r="-90481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3</a:t>
                          </a:r>
                          <a:endParaRPr lang="en-US" sz="2000" b="1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4</a:t>
                          </a:r>
                          <a:endParaRPr lang="en-US" sz="2000" b="1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6429" t="-909" r="-595238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03614" t="-909" r="-50241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5</a:t>
                          </a:r>
                          <a:endParaRPr lang="en-US" sz="2000" b="1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94048" t="-909" r="-29761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04819" t="-909" r="-201205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6</a:t>
                          </a:r>
                          <a:endParaRPr lang="en-US" sz="2000" b="1" dirty="0"/>
                        </a:p>
                      </a:txBody>
                      <a:tcPr anchor="ctr">
                        <a:lnR w="12700" cmpd="sng">
                          <a:noFill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803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39618 -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936"/>
          </a:xfrm>
        </p:spPr>
        <p:txBody>
          <a:bodyPr/>
          <a:lstStyle/>
          <a:p>
            <a:r>
              <a:rPr lang="en-US" dirty="0" smtClean="0"/>
              <a:t>Consider the 1-D Gaussian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43566" y="2923503"/>
                <a:ext cx="3076035" cy="802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√2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66" y="2923503"/>
                <a:ext cx="3076035" cy="8024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09" y="2414497"/>
            <a:ext cx="2466975" cy="17049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742309" y="3915177"/>
            <a:ext cx="301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868214" y="2279561"/>
            <a:ext cx="0" cy="204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 flipH="1" flipV="1">
            <a:off x="5975796" y="2414497"/>
            <a:ext cx="1" cy="1704975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050718" y="3915177"/>
                <a:ext cx="280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718" y="3915177"/>
                <a:ext cx="28052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913" r="-23913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5315180" y="4430332"/>
            <a:ext cx="14538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744002" y="4414862"/>
                <a:ext cx="4635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02" y="4414862"/>
                <a:ext cx="463588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74099" y="4074063"/>
                <a:ext cx="2760628" cy="802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√2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99" y="4074063"/>
                <a:ext cx="2760628" cy="8024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94683"/>
              </p:ext>
            </p:extLst>
          </p:nvPr>
        </p:nvGraphicFramePr>
        <p:xfrm>
          <a:off x="3048976" y="5464316"/>
          <a:ext cx="33866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0.053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0.399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077326"/>
              </p:ext>
            </p:extLst>
          </p:nvPr>
        </p:nvGraphicFramePr>
        <p:xfrm>
          <a:off x="3048975" y="4990444"/>
          <a:ext cx="3386665" cy="422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422509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0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0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000" b="0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497347" y="5435046"/>
                <a:ext cx="15141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347" y="5435046"/>
                <a:ext cx="151413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15291"/>
              </p:ext>
            </p:extLst>
          </p:nvPr>
        </p:nvGraphicFramePr>
        <p:xfrm>
          <a:off x="3036096" y="6138417"/>
          <a:ext cx="33866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0.403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562542" y="5930973"/>
                <a:ext cx="1486433" cy="785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542" y="5930973"/>
                <a:ext cx="1486433" cy="7857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34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0.121 0.003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8" grpId="0"/>
      <p:bldP spid="21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3792" y="1791633"/>
                <a:ext cx="7886700" cy="814544"/>
              </a:xfrm>
            </p:spPr>
            <p:txBody>
              <a:bodyPr/>
              <a:lstStyle/>
              <a:p>
                <a:r>
                  <a:rPr lang="en-US" dirty="0" smtClean="0"/>
                  <a:t>Rate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with respect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40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792" y="1791633"/>
                <a:ext cx="7886700" cy="814544"/>
              </a:xfrm>
              <a:blipFill rotWithShape="0"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34842"/>
              </p:ext>
            </p:extLst>
          </p:nvPr>
        </p:nvGraphicFramePr>
        <p:xfrm>
          <a:off x="1742940" y="3006924"/>
          <a:ext cx="6095997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138402" y="3769919"/>
                <a:ext cx="33050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402" y="3769919"/>
                <a:ext cx="330507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768" r="-129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40031"/>
              </p:ext>
            </p:extLst>
          </p:nvPr>
        </p:nvGraphicFramePr>
        <p:xfrm>
          <a:off x="1742940" y="4506006"/>
          <a:ext cx="6095997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31135" y="5269001"/>
                <a:ext cx="6519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35" y="5269001"/>
                <a:ext cx="651960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402" t="-1961" r="-1215"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734445" y="5772694"/>
            <a:ext cx="4120000" cy="691471"/>
            <a:chOff x="2734445" y="5772694"/>
            <a:chExt cx="4120000" cy="6914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734445" y="5772694"/>
                  <a:ext cx="549831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2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445" y="5772694"/>
                  <a:ext cx="549831" cy="69147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585141" y="5772694"/>
                  <a:ext cx="269304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2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141" y="5772694"/>
                  <a:ext cx="269304" cy="69147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65591" y="5772694"/>
                  <a:ext cx="2693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2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5591" y="5772694"/>
                  <a:ext cx="26930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5000" r="-22727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7247948"/>
                  </p:ext>
                </p:extLst>
              </p:nvPr>
            </p:nvGraphicFramePr>
            <p:xfrm>
              <a:off x="5838445" y="1837368"/>
              <a:ext cx="2031999" cy="6620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7333"/>
                    <a:gridCol w="677333"/>
                    <a:gridCol w="67733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7247948"/>
                  </p:ext>
                </p:extLst>
              </p:nvPr>
            </p:nvGraphicFramePr>
            <p:xfrm>
              <a:off x="5838445" y="1837368"/>
              <a:ext cx="2031999" cy="6620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7333"/>
                    <a:gridCol w="677333"/>
                    <a:gridCol w="677333"/>
                  </a:tblGrid>
                  <a:tr h="6620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893" t="-909" r="-200893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200000" t="-909" r="-1786" b="-18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67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with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63795"/>
          </a:xfrm>
        </p:spPr>
        <p:txBody>
          <a:bodyPr/>
          <a:lstStyle/>
          <a:p>
            <a:r>
              <a:rPr lang="en-GB" dirty="0" smtClean="0"/>
              <a:t>Locations </a:t>
            </a:r>
            <a:r>
              <a:rPr lang="en-GB" dirty="0"/>
              <a:t>in an image that are similar to a </a:t>
            </a:r>
            <a:r>
              <a:rPr lang="en-GB" dirty="0" smtClean="0"/>
              <a:t>template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How </a:t>
            </a:r>
            <a:r>
              <a:rPr lang="en-GB" dirty="0"/>
              <a:t>to measure the </a:t>
            </a:r>
            <a:r>
              <a:rPr lang="en-GB" dirty="0" smtClean="0"/>
              <a:t>similarity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Sum </a:t>
            </a:r>
            <a:r>
              <a:rPr lang="en-GB" dirty="0"/>
              <a:t>of the square of the differences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806995" y="4024356"/>
                <a:ext cx="3092129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995" y="4024356"/>
                <a:ext cx="3092129" cy="10384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20994" y="5633262"/>
            <a:ext cx="83010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As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0000FF"/>
                </a:solidFill>
              </a:rPr>
              <a:t>correlation</a:t>
            </a:r>
            <a:r>
              <a:rPr lang="en-US" sz="2000" dirty="0"/>
              <a:t> between the filter and the image </a:t>
            </a:r>
            <a:r>
              <a:rPr lang="en-US" sz="2000" b="1" dirty="0">
                <a:solidFill>
                  <a:srgbClr val="0000FF"/>
                </a:solidFill>
              </a:rPr>
              <a:t>increases</a:t>
            </a:r>
            <a:r>
              <a:rPr lang="en-US" sz="2000" dirty="0"/>
              <a:t>, the </a:t>
            </a:r>
            <a:r>
              <a:rPr lang="en-US" sz="2000" b="1" dirty="0">
                <a:solidFill>
                  <a:srgbClr val="C00000"/>
                </a:solidFill>
              </a:rPr>
              <a:t>Euclidean distance </a:t>
            </a:r>
            <a:r>
              <a:rPr lang="en-US" sz="2000" dirty="0"/>
              <a:t>between them </a:t>
            </a:r>
            <a:r>
              <a:rPr lang="en-US" sz="2000" b="1" dirty="0">
                <a:solidFill>
                  <a:srgbClr val="C00000"/>
                </a:solidFill>
              </a:rPr>
              <a:t>decreases</a:t>
            </a:r>
          </a:p>
        </p:txBody>
      </p:sp>
    </p:spTree>
    <p:extLst>
      <p:ext uri="{BB962C8B-B14F-4D97-AF65-F5344CB8AC3E}">
        <p14:creationId xmlns:p14="http://schemas.microsoft.com/office/powerpoint/2010/main" val="422712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87819"/>
              </p:ext>
            </p:extLst>
          </p:nvPr>
        </p:nvGraphicFramePr>
        <p:xfrm>
          <a:off x="628650" y="1564481"/>
          <a:ext cx="97726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755"/>
                <a:gridCol w="325755"/>
                <a:gridCol w="3257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3978"/>
              </p:ext>
            </p:extLst>
          </p:nvPr>
        </p:nvGraphicFramePr>
        <p:xfrm>
          <a:off x="628650" y="2356538"/>
          <a:ext cx="630428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  <a:gridCol w="394018"/>
                <a:gridCol w="394018"/>
                <a:gridCol w="394018"/>
                <a:gridCol w="394018"/>
                <a:gridCol w="394018"/>
                <a:gridCol w="394018"/>
                <a:gridCol w="394018"/>
                <a:gridCol w="394018"/>
                <a:gridCol w="394018"/>
                <a:gridCol w="394018"/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5915" y="1577935"/>
            <a:ext cx="11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Template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6297" y="23699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Image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58168"/>
              </p:ext>
            </p:extLst>
          </p:nvPr>
        </p:nvGraphicFramePr>
        <p:xfrm>
          <a:off x="218916" y="3418627"/>
          <a:ext cx="870616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676593"/>
                <a:gridCol w="535305"/>
                <a:gridCol w="535305"/>
                <a:gridCol w="5353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85</a:t>
                      </a:r>
                      <a:endParaRPr lang="en-US" sz="20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105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71905"/>
              </p:ext>
            </p:extLst>
          </p:nvPr>
        </p:nvGraphicFramePr>
        <p:xfrm>
          <a:off x="2195532" y="2880856"/>
          <a:ext cx="1182054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09312" y="395639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Correlation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09975"/>
              </p:ext>
            </p:extLst>
          </p:nvPr>
        </p:nvGraphicFramePr>
        <p:xfrm>
          <a:off x="218916" y="4638286"/>
          <a:ext cx="870616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676593"/>
                <a:gridCol w="535305"/>
                <a:gridCol w="535305"/>
                <a:gridCol w="5353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38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29365" y="5128281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Sum of squared difference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25958"/>
              </p:ext>
            </p:extLst>
          </p:nvPr>
        </p:nvGraphicFramePr>
        <p:xfrm>
          <a:off x="218916" y="5957636"/>
          <a:ext cx="870616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535305"/>
                <a:gridCol w="676593"/>
                <a:gridCol w="535305"/>
                <a:gridCol w="535305"/>
                <a:gridCol w="5353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.94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.88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.94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.73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.81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.99</a:t>
                      </a:r>
                      <a:endParaRPr lang="en-US" sz="20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.64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.78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.84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.61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.93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.95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.83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.57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.99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39733" y="642072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Normalized correlation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627208" y="327570"/>
                <a:ext cx="3466205" cy="93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208" y="327570"/>
                <a:ext cx="3466205" cy="9392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2935445" y="427886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Normalized correlation=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30798 -0.003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in 2D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785597" y="1510385"/>
                <a:ext cx="3308278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97" y="1510385"/>
                <a:ext cx="3308278" cy="9578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827116" y="2835948"/>
                <a:ext cx="5889241" cy="1172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116" y="2835948"/>
                <a:ext cx="5889241" cy="1172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5506406"/>
                  </p:ext>
                </p:extLst>
              </p:nvPr>
            </p:nvGraphicFramePr>
            <p:xfrm>
              <a:off x="814597" y="4995258"/>
              <a:ext cx="1476777" cy="5495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254"/>
                    <a:gridCol w="471126"/>
                    <a:gridCol w="489397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5506406"/>
                  </p:ext>
                </p:extLst>
              </p:nvPr>
            </p:nvGraphicFramePr>
            <p:xfrm>
              <a:off x="814597" y="4995258"/>
              <a:ext cx="1476777" cy="5495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254"/>
                    <a:gridCol w="471126"/>
                    <a:gridCol w="489397"/>
                  </a:tblGrid>
                  <a:tr h="5495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76" t="-1099" r="-188235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1688" t="-1099" r="-107792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1235" t="-1099" r="-2469" b="-219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4697157"/>
                  </p:ext>
                </p:extLst>
              </p:nvPr>
            </p:nvGraphicFramePr>
            <p:xfrm>
              <a:off x="3701347" y="4445663"/>
              <a:ext cx="1476777" cy="16487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254"/>
                    <a:gridCol w="471126"/>
                    <a:gridCol w="489397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4697157"/>
                  </p:ext>
                </p:extLst>
              </p:nvPr>
            </p:nvGraphicFramePr>
            <p:xfrm>
              <a:off x="3701347" y="4445663"/>
              <a:ext cx="1476777" cy="16487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254"/>
                    <a:gridCol w="471126"/>
                    <a:gridCol w="489397"/>
                  </a:tblGrid>
                  <a:tr h="5495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76" t="-1111" r="-188235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1688" t="-1111" r="-107792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1235" t="-1111" r="-2469" b="-203333"/>
                          </a:stretch>
                        </a:blipFill>
                      </a:tcPr>
                    </a:tc>
                  </a:tr>
                  <a:tr h="5495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76" t="-100000" r="-188235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1688" t="-100000" r="-107792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1235" t="-100000" r="-2469" b="-101099"/>
                          </a:stretch>
                        </a:blipFill>
                      </a:tcPr>
                    </a:tc>
                  </a:tr>
                  <a:tr h="5495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76" t="-202222" r="-188235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1688" t="-202222" r="-107792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1235" t="-202222" r="-2469" b="-22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665615"/>
                  </p:ext>
                </p:extLst>
              </p:nvPr>
            </p:nvGraphicFramePr>
            <p:xfrm>
              <a:off x="6095787" y="4290004"/>
              <a:ext cx="1622482" cy="1852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7190"/>
                    <a:gridCol w="517609"/>
                    <a:gridCol w="537683"/>
                  </a:tblGrid>
                  <a:tr h="61736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</a:tr>
                  <a:tr h="6173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</a:tr>
                  <a:tr h="6173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665615"/>
                  </p:ext>
                </p:extLst>
              </p:nvPr>
            </p:nvGraphicFramePr>
            <p:xfrm>
              <a:off x="6095787" y="4290004"/>
              <a:ext cx="1622482" cy="1852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7190"/>
                    <a:gridCol w="517609"/>
                    <a:gridCol w="537683"/>
                  </a:tblGrid>
                  <a:tr h="6173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64" t="-980" r="-187234" b="-2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11765" t="-980" r="-107059" b="-2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2247" t="-980" r="-2247" b="-200980"/>
                          </a:stretch>
                        </a:blipFill>
                      </a:tcPr>
                    </a:tc>
                  </a:tr>
                  <a:tr h="6173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64" t="-101980" r="-187234" b="-1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11765" t="-101980" r="-107059" b="-1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2247" t="-101980" r="-2247" b="-102970"/>
                          </a:stretch>
                        </a:blipFill>
                      </a:tcPr>
                    </a:tc>
                  </a:tr>
                  <a:tr h="6173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64" t="-200000" r="-187234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11765" t="-200000" r="-10705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2247" t="-200000" r="-2247" b="-196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ight Arrow 8"/>
          <p:cNvSpPr/>
          <p:nvPr/>
        </p:nvSpPr>
        <p:spPr>
          <a:xfrm>
            <a:off x="2487370" y="50277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3924329" y="4812852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5941402"/>
                  </p:ext>
                </p:extLst>
              </p:nvPr>
            </p:nvGraphicFramePr>
            <p:xfrm>
              <a:off x="3096533" y="1547914"/>
              <a:ext cx="1622482" cy="1852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7190"/>
                    <a:gridCol w="517609"/>
                    <a:gridCol w="537683"/>
                  </a:tblGrid>
                  <a:tr h="6173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6173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6173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5941402"/>
                  </p:ext>
                </p:extLst>
              </p:nvPr>
            </p:nvGraphicFramePr>
            <p:xfrm>
              <a:off x="3096533" y="1547914"/>
              <a:ext cx="1622482" cy="1852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7190"/>
                    <a:gridCol w="517609"/>
                    <a:gridCol w="537683"/>
                  </a:tblGrid>
                  <a:tr h="6173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64" t="-980" r="-187234" b="-2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1765" t="-980" r="-107059" b="-2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2247" t="-980" r="-2247" b="-200980"/>
                          </a:stretch>
                        </a:blipFill>
                      </a:tcPr>
                    </a:tc>
                  </a:tr>
                  <a:tr h="6173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64" t="-101980" r="-187234" b="-1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1765" t="-101980" r="-107059" b="-1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2247" t="-101980" r="-2247" b="-102970"/>
                          </a:stretch>
                        </a:blipFill>
                      </a:tcPr>
                    </a:tc>
                  </a:tr>
                  <a:tr h="6173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64" t="-200000" r="-187234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1765" t="-200000" r="-10705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2247" t="-200000" r="-2247" b="-196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5491497"/>
                  </p:ext>
                </p:extLst>
              </p:nvPr>
            </p:nvGraphicFramePr>
            <p:xfrm>
              <a:off x="3102234" y="1547915"/>
              <a:ext cx="1622482" cy="1852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7190"/>
                    <a:gridCol w="517609"/>
                    <a:gridCol w="537683"/>
                  </a:tblGrid>
                  <a:tr h="6173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6173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6173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5491497"/>
                  </p:ext>
                </p:extLst>
              </p:nvPr>
            </p:nvGraphicFramePr>
            <p:xfrm>
              <a:off x="3102234" y="1547915"/>
              <a:ext cx="1622482" cy="1852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7190"/>
                    <a:gridCol w="517609"/>
                    <a:gridCol w="537683"/>
                  </a:tblGrid>
                  <a:tr h="6173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64" t="-980" r="-187234" b="-2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1765" t="-980" r="-107059" b="-2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2247" t="-980" r="-2247" b="-200980"/>
                          </a:stretch>
                        </a:blipFill>
                      </a:tcPr>
                    </a:tc>
                  </a:tr>
                  <a:tr h="6173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64" t="-101980" r="-187234" b="-1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1765" t="-101980" r="-107059" b="-1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2247" t="-101980" r="-2247" b="-102970"/>
                          </a:stretch>
                        </a:blipFill>
                      </a:tcPr>
                    </a:tc>
                  </a:tr>
                  <a:tr h="6173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64" t="-200000" r="-187234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1765" t="-200000" r="-10705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2247" t="-200000" r="-2247" b="-196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Seperability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20320"/>
              </p:ext>
            </p:extLst>
          </p:nvPr>
        </p:nvGraphicFramePr>
        <p:xfrm>
          <a:off x="1076178" y="1524609"/>
          <a:ext cx="17475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0"/>
                <a:gridCol w="436880"/>
                <a:gridCol w="436880"/>
                <a:gridCol w="436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1150296"/>
                  </p:ext>
                </p:extLst>
              </p:nvPr>
            </p:nvGraphicFramePr>
            <p:xfrm>
              <a:off x="3102234" y="1547916"/>
              <a:ext cx="1622482" cy="1852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7190"/>
                    <a:gridCol w="517609"/>
                    <a:gridCol w="537683"/>
                  </a:tblGrid>
                  <a:tr h="61736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</a:tr>
                  <a:tr h="6173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</a:tr>
                  <a:tr h="6173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1150296"/>
                  </p:ext>
                </p:extLst>
              </p:nvPr>
            </p:nvGraphicFramePr>
            <p:xfrm>
              <a:off x="3102234" y="1547916"/>
              <a:ext cx="1622482" cy="1852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7190"/>
                    <a:gridCol w="517609"/>
                    <a:gridCol w="537683"/>
                  </a:tblGrid>
                  <a:tr h="6173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64" t="-980" r="-187234" b="-2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1765" t="-980" r="-107059" b="-2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47" t="-980" r="-2247" b="-200980"/>
                          </a:stretch>
                        </a:blipFill>
                      </a:tcPr>
                    </a:tc>
                  </a:tr>
                  <a:tr h="6173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64" t="-101980" r="-187234" b="-1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1765" t="-101980" r="-107059" b="-1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47" t="-101980" r="-2247" b="-102970"/>
                          </a:stretch>
                        </a:blipFill>
                      </a:tcPr>
                    </a:tc>
                  </a:tr>
                  <a:tr h="6173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64" t="-200000" r="-187234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1765" t="-200000" r="-10705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47" t="-200000" r="-2247" b="-196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532601" y="340002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Mask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076178" y="1524609"/>
            <a:ext cx="1306414" cy="1360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01438"/>
              </p:ext>
            </p:extLst>
          </p:nvPr>
        </p:nvGraphicFramePr>
        <p:xfrm>
          <a:off x="5567433" y="1565697"/>
          <a:ext cx="255781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950"/>
                <a:gridCol w="888642"/>
                <a:gridCol w="553791"/>
                <a:gridCol w="59242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5.33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09992" y="340002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image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67032" y="3400023"/>
            <a:ext cx="19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Averaged image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763787" y="4672341"/>
                <a:ext cx="144353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787" y="4672341"/>
                <a:ext cx="1443537" cy="6938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09660"/>
              </p:ext>
            </p:extLst>
          </p:nvPr>
        </p:nvGraphicFramePr>
        <p:xfrm>
          <a:off x="6361164" y="4333463"/>
          <a:ext cx="131064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0"/>
                <a:gridCol w="436880"/>
                <a:gridCol w="436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825645" y="4117951"/>
                <a:ext cx="470322" cy="2187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645" y="4117951"/>
                <a:ext cx="470322" cy="21875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485352" y="6332402"/>
            <a:ext cx="4658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Reduced computational complexity?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0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04115 0.4488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" y="2243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-0.29566 0.420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2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  <p:bldP spid="15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Similar to correlation</a:t>
            </a:r>
          </a:p>
          <a:p>
            <a:r>
              <a:rPr lang="en-GB" dirty="0" smtClean="0"/>
              <a:t>Flip </a:t>
            </a:r>
            <a:r>
              <a:rPr lang="en-GB" dirty="0"/>
              <a:t>over </a:t>
            </a:r>
            <a:r>
              <a:rPr lang="en-GB" b="1" dirty="0">
                <a:solidFill>
                  <a:srgbClr val="0000FF"/>
                </a:solidFill>
              </a:rPr>
              <a:t>the filter </a:t>
            </a:r>
            <a:r>
              <a:rPr lang="en-GB" dirty="0"/>
              <a:t>before </a:t>
            </a:r>
            <a:r>
              <a:rPr lang="en-GB" dirty="0" smtClean="0"/>
              <a:t>correlating</a:t>
            </a:r>
          </a:p>
          <a:p>
            <a:endParaRPr lang="en-GB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808561" y="2760907"/>
                <a:ext cx="3317896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61" y="2760907"/>
                <a:ext cx="3317896" cy="9578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8650" y="4786039"/>
                <a:ext cx="7845408" cy="90306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eqArr>
                                <m:eqArr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86039"/>
                <a:ext cx="7845408" cy="9030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60960" y="3898073"/>
            <a:ext cx="8013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 2D convolution we flip the filter both horizontally and vertically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4610" y="5985136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In case of symmetric filters?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1D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26704503"/>
              </p:ext>
            </p:extLst>
          </p:nvPr>
        </p:nvGraphicFramePr>
        <p:xfrm>
          <a:off x="778531" y="1690689"/>
          <a:ext cx="2964556" cy="1744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247992" y="3502786"/>
                <a:ext cx="1665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92" y="3502786"/>
                <a:ext cx="166519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848929" y="3455197"/>
                <a:ext cx="1501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={2,1}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929" y="3455197"/>
                <a:ext cx="150130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249548159"/>
              </p:ext>
            </p:extLst>
          </p:nvPr>
        </p:nvGraphicFramePr>
        <p:xfrm>
          <a:off x="5117305" y="1758157"/>
          <a:ext cx="2964556" cy="1744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8708" b="15896"/>
          <a:stretch/>
        </p:blipFill>
        <p:spPr>
          <a:xfrm>
            <a:off x="3008243" y="4350956"/>
            <a:ext cx="2716036" cy="147157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l="6835" b="22593"/>
          <a:stretch/>
        </p:blipFill>
        <p:spPr>
          <a:xfrm flipH="1">
            <a:off x="697556" y="4409551"/>
            <a:ext cx="2766069" cy="13543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4683" y="6261013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 of the resultant signal = (No. of columns in f + </a:t>
            </a:r>
            <a:r>
              <a:rPr lang="en-US" dirty="0"/>
              <a:t>No. of columns in </a:t>
            </a:r>
            <a:r>
              <a:rPr lang="en-US" dirty="0" smtClean="0"/>
              <a:t>g) - 1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0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5139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39 0.00023 L 0.1401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88 0.00023 L 0.23455 0.0020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55 0.00208 L 0.32656 0.00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56 0.0037 L 0.37396 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097" y="2600227"/>
            <a:ext cx="365792" cy="13351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945" y="1389676"/>
            <a:ext cx="8642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 of the resultant signal = (No. of rows in f + </a:t>
            </a:r>
            <a:r>
              <a:rPr lang="en-US" dirty="0"/>
              <a:t>No. of </a:t>
            </a:r>
            <a:r>
              <a:rPr lang="en-US" dirty="0" smtClean="0"/>
              <a:t>rows in g) - 1 </a:t>
            </a:r>
          </a:p>
          <a:p>
            <a:r>
              <a:rPr lang="en-US" dirty="0"/>
              <a:t>	</a:t>
            </a:r>
            <a:r>
              <a:rPr lang="en-US" dirty="0" smtClean="0"/>
              <a:t>											X</a:t>
            </a:r>
          </a:p>
          <a:p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No. of columns in f + No. of columns in g) - 1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8650" y="2673437"/>
                <a:ext cx="212404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73437"/>
                <a:ext cx="2124043" cy="4675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29518" y="3701501"/>
                <a:ext cx="1355115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18" y="3701501"/>
                <a:ext cx="1355115" cy="730777"/>
              </a:xfrm>
              <a:prstGeom prst="rect">
                <a:avLst/>
              </a:prstGeom>
              <a:blipFill rotWithShape="0">
                <a:blip r:embed="rId4"/>
                <a:stretch>
                  <a:fillRect l="-10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50945" y="4992842"/>
                <a:ext cx="3112262" cy="1171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45" y="4992842"/>
                <a:ext cx="3112262" cy="11717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84167"/>
              </p:ext>
            </p:extLst>
          </p:nvPr>
        </p:nvGraphicFramePr>
        <p:xfrm>
          <a:off x="4831429" y="3850953"/>
          <a:ext cx="1182054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497487" y="4979963"/>
            <a:ext cx="386367" cy="3863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675" y="3424873"/>
            <a:ext cx="365792" cy="1335140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2752693" y="5246012"/>
            <a:ext cx="386367" cy="3863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765" y="3838006"/>
            <a:ext cx="365792" cy="1335140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1532036" y="5501890"/>
            <a:ext cx="386367" cy="3863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241" y="4239532"/>
            <a:ext cx="365792" cy="133514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748184" y="5791085"/>
            <a:ext cx="386367" cy="3863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5337785" y="5101387"/>
                <a:ext cx="3555269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785" y="5101387"/>
                <a:ext cx="3555269" cy="14529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73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1.94444E-6 0.0634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6342 L 0.04375 0.0634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6718 0.0025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4" grpId="0"/>
      <p:bldP spid="10" grpId="0"/>
      <p:bldP spid="22" grpId="0" animBg="1"/>
      <p:bldP spid="22" grpId="1" animBg="1"/>
      <p:bldP spid="22" grpId="2" animBg="1"/>
      <p:bldP spid="25" grpId="0" animBg="1"/>
      <p:bldP spid="25" grpId="1" animBg="1"/>
      <p:bldP spid="27" grpId="0" animBg="1"/>
      <p:bldP spid="27" grpId="1" animBg="1"/>
      <p:bldP spid="29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Lecture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smtClean="0"/>
              <a:t>Transforms</a:t>
            </a:r>
          </a:p>
          <a:p>
            <a:endParaRPr lang="en-US" dirty="0"/>
          </a:p>
          <a:p>
            <a:r>
              <a:rPr lang="en-US" dirty="0" err="1" smtClean="0"/>
              <a:t>Hadamard</a:t>
            </a:r>
            <a:r>
              <a:rPr lang="en-US" dirty="0" smtClean="0"/>
              <a:t> Transform</a:t>
            </a:r>
          </a:p>
          <a:p>
            <a:endParaRPr lang="en-US" dirty="0"/>
          </a:p>
          <a:p>
            <a:r>
              <a:rPr lang="en-US" dirty="0" err="1" smtClean="0"/>
              <a:t>Haar</a:t>
            </a:r>
            <a:r>
              <a:rPr lang="en-US" dirty="0" smtClean="0"/>
              <a:t> Transform</a:t>
            </a:r>
          </a:p>
          <a:p>
            <a:endParaRPr lang="en-US" dirty="0"/>
          </a:p>
          <a:p>
            <a:r>
              <a:rPr lang="en-US" dirty="0" smtClean="0"/>
              <a:t>KL Transform (1-D)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Next lecture: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Image Enhancement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Mask processing</a:t>
            </a:r>
          </a:p>
          <a:p>
            <a:endParaRPr lang="en-US" dirty="0" smtClean="0"/>
          </a:p>
          <a:p>
            <a:r>
              <a:rPr lang="en-US" dirty="0" smtClean="0"/>
              <a:t>Correlation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Convolution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using mask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049317"/>
                  </p:ext>
                </p:extLst>
              </p:nvPr>
            </p:nvGraphicFramePr>
            <p:xfrm>
              <a:off x="1169354" y="2317366"/>
              <a:ext cx="12387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9379"/>
                    <a:gridCol w="619379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049317"/>
                  </p:ext>
                </p:extLst>
              </p:nvPr>
            </p:nvGraphicFramePr>
            <p:xfrm>
              <a:off x="1169354" y="2317366"/>
              <a:ext cx="12387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9379"/>
                    <a:gridCol w="61937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71" t="-1316" r="-100971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961" t="-1316" r="-1961" b="-101316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71" t="-102667" r="-10097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961" t="-102667" r="-1961" b="-2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6310284"/>
                  </p:ext>
                </p:extLst>
              </p:nvPr>
            </p:nvGraphicFramePr>
            <p:xfrm>
              <a:off x="3398712" y="1860166"/>
              <a:ext cx="1238756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9689"/>
                    <a:gridCol w="309689"/>
                    <a:gridCol w="309689"/>
                    <a:gridCol w="30968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6310284"/>
                  </p:ext>
                </p:extLst>
              </p:nvPr>
            </p:nvGraphicFramePr>
            <p:xfrm>
              <a:off x="3398712" y="1860166"/>
              <a:ext cx="1238756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9689"/>
                    <a:gridCol w="309689"/>
                    <a:gridCol w="309689"/>
                    <a:gridCol w="30968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61" t="-1333" r="-303922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961" t="-1333" r="-203922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961" t="-1333" r="-103922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961" t="-1333" r="-3922" b="-3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61" t="-100000" r="-3039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961" t="-100000" r="-2039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961" t="-100000" r="-1039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961" t="-100000" r="-3922" b="-2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61" t="-202667" r="-303922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961" t="-202667" r="-203922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961" t="-202667" r="-103922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961" t="-202667" r="-3922" b="-102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61" t="-302667" r="-30392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961" t="-302667" r="-20392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961" t="-302667" r="-10392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961" t="-302667" r="-3922" b="-2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988194"/>
                  </p:ext>
                </p:extLst>
              </p:nvPr>
            </p:nvGraphicFramePr>
            <p:xfrm>
              <a:off x="5628068" y="1402966"/>
              <a:ext cx="261175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5292"/>
                    <a:gridCol w="435292"/>
                    <a:gridCol w="435292"/>
                    <a:gridCol w="435292"/>
                    <a:gridCol w="435292"/>
                    <a:gridCol w="43529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988194"/>
                  </p:ext>
                </p:extLst>
              </p:nvPr>
            </p:nvGraphicFramePr>
            <p:xfrm>
              <a:off x="5628068" y="1402966"/>
              <a:ext cx="261175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5292"/>
                    <a:gridCol w="435292"/>
                    <a:gridCol w="435292"/>
                    <a:gridCol w="435292"/>
                    <a:gridCol w="435292"/>
                    <a:gridCol w="43529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333" r="-498611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2817" t="-1333" r="-405634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333" r="-30000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4225" t="-1333" r="-204225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8611" t="-1333" r="-101389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5634" t="-1333" r="-2817" b="-5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01333" r="-498611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2817" t="-101333" r="-405634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01333" r="-300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4225" t="-101333" r="-204225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8611" t="-101333" r="-101389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5634" t="-101333" r="-2817" b="-4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98684" r="-498611" b="-2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2817" t="-198684" r="-405634" b="-2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98684" r="-300000" b="-2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4225" t="-198684" r="-204225" b="-2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8611" t="-198684" r="-101389" b="-2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5634" t="-198684" r="-2817" b="-29868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302667" r="-498611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2817" t="-302667" r="-405634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302667" r="-30000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4225" t="-302667" r="-204225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8611" t="-302667" r="-101389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5634" t="-302667" r="-2817" b="-202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402667" r="-498611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2817" t="-402667" r="-405634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402667" r="-30000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4225" t="-402667" r="-204225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8611" t="-402667" r="-101389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5634" t="-402667" r="-2817" b="-102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502667" r="-49861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2817" t="-502667" r="-40563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502667" r="-30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4225" t="-502667" r="-2042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8611" t="-502667" r="-101389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5634" t="-502667" r="-2817" b="-2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1492479"/>
                  </p:ext>
                </p:extLst>
              </p:nvPr>
            </p:nvGraphicFramePr>
            <p:xfrm>
              <a:off x="3398712" y="4852359"/>
              <a:ext cx="1238757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2919"/>
                    <a:gridCol w="412919"/>
                    <a:gridCol w="41291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¼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½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¼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½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½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¼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½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¼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1492479"/>
                  </p:ext>
                </p:extLst>
              </p:nvPr>
            </p:nvGraphicFramePr>
            <p:xfrm>
              <a:off x="3398712" y="4852359"/>
              <a:ext cx="1238757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2919"/>
                    <a:gridCol w="412919"/>
                    <a:gridCol w="412919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¼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1471" t="-8000" r="-102941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1471" t="-8000" r="-2941" b="-205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71" t="-106579" r="-202941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1471" t="-106579" r="-102941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1471" t="-106579" r="-2941" b="-102632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71" t="-209333" r="-202941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1471" t="-209333" r="-102941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1471" t="-209333" r="-2941" b="-4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48065" y="3319634"/>
            <a:ext cx="16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 image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7422" y="3853224"/>
            <a:ext cx="16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Scaled image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28068" y="4222556"/>
            <a:ext cx="261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Zero padded image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5353493"/>
            <a:ext cx="261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Interpolation mask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375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 processing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290956"/>
                  </p:ext>
                </p:extLst>
              </p:nvPr>
            </p:nvGraphicFramePr>
            <p:xfrm>
              <a:off x="1406338" y="2109159"/>
              <a:ext cx="261175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5292"/>
                    <a:gridCol w="435292"/>
                    <a:gridCol w="435292"/>
                    <a:gridCol w="435292"/>
                    <a:gridCol w="435292"/>
                    <a:gridCol w="43529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290956"/>
                  </p:ext>
                </p:extLst>
              </p:nvPr>
            </p:nvGraphicFramePr>
            <p:xfrm>
              <a:off x="1406338" y="2109159"/>
              <a:ext cx="261175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5292"/>
                    <a:gridCol w="435292"/>
                    <a:gridCol w="435292"/>
                    <a:gridCol w="435292"/>
                    <a:gridCol w="435292"/>
                    <a:gridCol w="43529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89" t="-1333" r="-500000" b="-5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2817" t="-1333" r="-407042" b="-5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333" r="-301389" b="-5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1333" r="-201389" b="-5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5634" t="-1333" r="-104225" b="-5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611" t="-1333" r="-2778" b="-505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89" t="-101333" r="-500000" b="-4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2817" t="-101333" r="-407042" b="-4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01333" r="-301389" b="-4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101333" r="-201389" b="-4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5634" t="-101333" r="-104225" b="-4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611" t="-101333" r="-2778" b="-405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89" t="-198684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2817" t="-198684" r="-40704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98684" r="-30138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198684" r="-20138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5634" t="-198684" r="-10422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611" t="-198684" r="-2778" b="-30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89" t="-302667" r="-500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2817" t="-302667" r="-407042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302667" r="-301389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302667" r="-201389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5634" t="-302667" r="-104225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611" t="-302667" r="-2778" b="-2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89" t="-402667" r="-500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2817" t="-402667" r="-407042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402667" r="-301389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402667" r="-201389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5634" t="-402667" r="-104225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611" t="-402667" r="-2778" b="-1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89" t="-502667" r="-500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2817" t="-502667" r="-407042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502667" r="-301389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502667" r="-201389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5634" t="-502667" r="-10422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611" t="-502667" r="-2778" b="-4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0656591"/>
                  </p:ext>
                </p:extLst>
              </p:nvPr>
            </p:nvGraphicFramePr>
            <p:xfrm>
              <a:off x="1406338" y="5122815"/>
              <a:ext cx="1298225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2462"/>
                    <a:gridCol w="425003"/>
                    <a:gridCol w="45076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¼</a:t>
                          </a:r>
                          <a:endParaRPr lang="en-US" sz="2400" dirty="0"/>
                        </a:p>
                      </a:txBody>
                      <a:tcPr>
                        <a:solidFill>
                          <a:srgbClr val="00B050">
                            <a:alpha val="4392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½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50">
                            <a:alpha val="4392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¼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50">
                            <a:alpha val="43922"/>
                          </a:srgb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½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50">
                            <a:alpha val="4392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50">
                            <a:alpha val="4392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½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50">
                            <a:alpha val="43922"/>
                          </a:srgb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¼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50">
                            <a:alpha val="4392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½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50">
                            <a:alpha val="4392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¼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00B050">
                            <a:alpha val="43922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0656591"/>
                  </p:ext>
                </p:extLst>
              </p:nvPr>
            </p:nvGraphicFramePr>
            <p:xfrm>
              <a:off x="1406338" y="5122815"/>
              <a:ext cx="1298225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2462"/>
                    <a:gridCol w="425003"/>
                    <a:gridCol w="45076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¼</a:t>
                          </a:r>
                          <a:endParaRPr lang="en-US" sz="2400" dirty="0"/>
                        </a:p>
                      </a:txBody>
                      <a:tcPr>
                        <a:solidFill>
                          <a:srgbClr val="00B050">
                            <a:alpha val="4392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429" t="-9333" r="-108571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0541" t="-9333" r="-2703" b="-2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29" t="-107895" r="-208571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429" t="-107895" r="-108571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0541" t="-107895" r="-2703" b="-101316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29" t="-210667" r="-20857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429" t="-210667" r="-10857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0541" t="-210667" r="-2703" b="-2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54570"/>
              </p:ext>
            </p:extLst>
          </p:nvPr>
        </p:nvGraphicFramePr>
        <p:xfrm>
          <a:off x="5317664" y="2323805"/>
          <a:ext cx="204905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92"/>
                <a:gridCol w="583450"/>
                <a:gridCol w="476518"/>
                <a:gridCol w="553791"/>
              </a:tblGrid>
              <a:tr h="370840">
                <a:tc>
                  <a:txBody>
                    <a:bodyPr/>
                    <a:lstStyle/>
                    <a:p>
                      <a:pPr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06338" y="2109159"/>
            <a:ext cx="1305876" cy="1371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4219" y="2109159"/>
            <a:ext cx="1305876" cy="1371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78217" y="2109159"/>
            <a:ext cx="1305876" cy="1371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12214" y="2109159"/>
            <a:ext cx="1305876" cy="1371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69180" y="23539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99231" y="2353924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3.5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33976" y="235645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39429" y="2353924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3.5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1413200" y="2553979"/>
            <a:ext cx="1305876" cy="1371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66148" y="2800965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99231" y="2800965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3.75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33976" y="28034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42588" y="28034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1413200" y="2995729"/>
            <a:ext cx="1305876" cy="1371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69180" y="324468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36188" y="324231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33976" y="322145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endParaRPr lang="en-US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1412028" y="3460654"/>
            <a:ext cx="1305876" cy="1371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260255" y="3725524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1.5</a:t>
            </a:r>
            <a:endParaRPr lang="en-US" sz="2000" b="1" dirty="0"/>
          </a:p>
        </p:txBody>
      </p:sp>
      <p:sp>
        <p:nvSpPr>
          <p:cNvPr id="30" name="Rectangle 29"/>
          <p:cNvSpPr/>
          <p:nvPr/>
        </p:nvSpPr>
        <p:spPr>
          <a:xfrm>
            <a:off x="1863336" y="3470707"/>
            <a:ext cx="1305876" cy="1371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852304" y="370116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812826" y="3238205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2.5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313485" y="369886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2.5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741492" y="3716715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21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  <p:bldP spid="13" grpId="0"/>
      <p:bldP spid="14" grpId="0"/>
      <p:bldP spid="15" grpId="0"/>
      <p:bldP spid="16" grpId="0" animBg="1"/>
      <p:bldP spid="16" grpId="1" animBg="1"/>
      <p:bldP spid="17" grpId="0"/>
      <p:bldP spid="18" grpId="0"/>
      <p:bldP spid="19" grpId="0"/>
      <p:bldP spid="20" grpId="0"/>
      <p:bldP spid="24" grpId="0" animBg="1"/>
      <p:bldP spid="24" grpId="1" animBg="1"/>
      <p:bldP spid="25" grpId="0"/>
      <p:bldP spid="26" grpId="0"/>
      <p:bldP spid="27" grpId="0"/>
      <p:bldP spid="28" grpId="0" animBg="1"/>
      <p:bldP spid="28" grpId="1" animBg="1"/>
      <p:bldP spid="29" grpId="0"/>
      <p:bldP spid="30" grpId="0" animBg="1"/>
      <p:bldP spid="31" grpId="0"/>
      <p:bldP spid="32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</a:t>
            </a:r>
            <a:r>
              <a:rPr lang="en-GB" dirty="0"/>
              <a:t>operations </a:t>
            </a:r>
            <a:r>
              <a:rPr lang="en-GB" dirty="0" smtClean="0"/>
              <a:t>to </a:t>
            </a:r>
            <a:r>
              <a:rPr lang="en-GB" dirty="0"/>
              <a:t>extract information from </a:t>
            </a:r>
            <a:r>
              <a:rPr lang="en-GB" dirty="0" smtClean="0"/>
              <a:t>images</a:t>
            </a:r>
          </a:p>
          <a:p>
            <a:endParaRPr lang="en-GB" dirty="0"/>
          </a:p>
          <a:p>
            <a:r>
              <a:rPr lang="en-GB" dirty="0" smtClean="0"/>
              <a:t>The simplest as well as most effective operations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Can </a:t>
            </a:r>
            <a:r>
              <a:rPr lang="en-GB" dirty="0"/>
              <a:t>be </a:t>
            </a:r>
            <a:r>
              <a:rPr lang="en-GB" dirty="0" smtClean="0"/>
              <a:t>analysed </a:t>
            </a:r>
            <a:r>
              <a:rPr lang="en-GB" dirty="0"/>
              <a:t>and understood very </a:t>
            </a:r>
            <a:r>
              <a:rPr lang="en-GB" dirty="0" smtClean="0"/>
              <a:t>well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Easy </a:t>
            </a:r>
            <a:r>
              <a:rPr lang="en-GB" dirty="0"/>
              <a:t>to implement and can be computed very </a:t>
            </a:r>
            <a:r>
              <a:rPr lang="en-GB" dirty="0" smtClean="0"/>
              <a:t>efficiently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39547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Two </a:t>
            </a:r>
            <a:r>
              <a:rPr lang="en-GB" dirty="0"/>
              <a:t>key features: </a:t>
            </a:r>
            <a:r>
              <a:rPr lang="en-GB" dirty="0" smtClean="0"/>
              <a:t>shift-invariant</a:t>
            </a:r>
            <a:r>
              <a:rPr lang="en-GB" dirty="0"/>
              <a:t>, and </a:t>
            </a:r>
            <a:r>
              <a:rPr lang="en-GB" dirty="0" smtClean="0"/>
              <a:t>linear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Linear, Shift-Invariant </a:t>
            </a:r>
            <a:r>
              <a:rPr lang="en-GB" dirty="0" smtClean="0"/>
              <a:t>System (LSI)</a:t>
            </a:r>
            <a:endParaRPr lang="en-GB" dirty="0"/>
          </a:p>
          <a:p>
            <a:endParaRPr lang="en-GB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1227882" y="4030985"/>
            <a:ext cx="2403889" cy="869424"/>
            <a:chOff x="811369" y="3657597"/>
            <a:chExt cx="2403889" cy="8694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11369" y="3657598"/>
                  <a:ext cx="2567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69" y="3657598"/>
                  <a:ext cx="256737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233" r="-4651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1558343" y="3657597"/>
              <a:ext cx="914400" cy="27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910624" y="3657597"/>
                  <a:ext cx="299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624" y="3657597"/>
                  <a:ext cx="29931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367" r="-4082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 flipV="1">
              <a:off x="1068106" y="3796097"/>
              <a:ext cx="4902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2472743" y="3796097"/>
              <a:ext cx="4378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11369" y="4250022"/>
                  <a:ext cx="2620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69" y="4250022"/>
                  <a:ext cx="2620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233" r="-6977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1558343" y="4250021"/>
              <a:ext cx="914400" cy="27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910624" y="4250021"/>
                  <a:ext cx="3046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624" y="4250021"/>
                  <a:ext cx="30463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000" r="-4000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5" idx="3"/>
              <a:endCxn id="16" idx="1"/>
            </p:cNvCxnSpPr>
            <p:nvPr/>
          </p:nvCxnSpPr>
          <p:spPr>
            <a:xfrm flipV="1">
              <a:off x="1073427" y="4388521"/>
              <a:ext cx="4849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  <a:endCxn id="17" idx="1"/>
            </p:cNvCxnSpPr>
            <p:nvPr/>
          </p:nvCxnSpPr>
          <p:spPr>
            <a:xfrm>
              <a:off x="2472743" y="4388521"/>
              <a:ext cx="4378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375157" y="3370176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Linear system</a:t>
            </a:r>
            <a:endParaRPr lang="en-US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643944" y="5405468"/>
            <a:ext cx="3780817" cy="277000"/>
            <a:chOff x="229660" y="3657597"/>
            <a:chExt cx="3780817" cy="277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29660" y="3657597"/>
                  <a:ext cx="10147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60" y="3657597"/>
                  <a:ext cx="101470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10" t="-2222" r="-1205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/>
            <p:cNvSpPr/>
            <p:nvPr/>
          </p:nvSpPr>
          <p:spPr>
            <a:xfrm>
              <a:off x="1558343" y="3657597"/>
              <a:ext cx="914400" cy="27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10624" y="3657597"/>
                  <a:ext cx="1099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624" y="3657597"/>
                  <a:ext cx="109985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210" t="-2222" r="-1105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>
              <a:stCxn id="24" idx="3"/>
              <a:endCxn id="25" idx="1"/>
            </p:cNvCxnSpPr>
            <p:nvPr/>
          </p:nvCxnSpPr>
          <p:spPr>
            <a:xfrm>
              <a:off x="1244360" y="3796097"/>
              <a:ext cx="3139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3"/>
              <a:endCxn id="26" idx="1"/>
            </p:cNvCxnSpPr>
            <p:nvPr/>
          </p:nvCxnSpPr>
          <p:spPr>
            <a:xfrm>
              <a:off x="2472743" y="3796097"/>
              <a:ext cx="4378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154547" y="6089313"/>
            <a:ext cx="4784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Real </a:t>
            </a:r>
            <a:r>
              <a:rPr lang="en-US" dirty="0"/>
              <a:t>systems </a:t>
            </a:r>
            <a:r>
              <a:rPr lang="en-US" b="1" dirty="0" smtClean="0">
                <a:solidFill>
                  <a:srgbClr val="0000FF"/>
                </a:solidFill>
              </a:rPr>
              <a:t>cannot </a:t>
            </a:r>
            <a:r>
              <a:rPr lang="en-US" b="1" dirty="0">
                <a:solidFill>
                  <a:srgbClr val="0000FF"/>
                </a:solidFill>
              </a:rPr>
              <a:t>be strictly linear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565913" y="4038379"/>
            <a:ext cx="3122036" cy="277000"/>
            <a:chOff x="540910" y="3657597"/>
            <a:chExt cx="3122036" cy="277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40910" y="3657598"/>
                  <a:ext cx="7406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10" y="3657598"/>
                  <a:ext cx="74065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836" r="-9836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/>
            <p:cNvSpPr/>
            <p:nvPr/>
          </p:nvSpPr>
          <p:spPr>
            <a:xfrm>
              <a:off x="1558343" y="3657597"/>
              <a:ext cx="914400" cy="27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910624" y="3657597"/>
                  <a:ext cx="7523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624" y="3657597"/>
                  <a:ext cx="752322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504" r="-10569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7" idx="3"/>
              <a:endCxn id="38" idx="1"/>
            </p:cNvCxnSpPr>
            <p:nvPr/>
          </p:nvCxnSpPr>
          <p:spPr>
            <a:xfrm flipV="1">
              <a:off x="1281562" y="3796097"/>
              <a:ext cx="2767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3"/>
              <a:endCxn id="39" idx="1"/>
            </p:cNvCxnSpPr>
            <p:nvPr/>
          </p:nvCxnSpPr>
          <p:spPr>
            <a:xfrm>
              <a:off x="2472743" y="3796097"/>
              <a:ext cx="4378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5603293" y="3411307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Shift Invariant System</a:t>
            </a:r>
            <a:endParaRPr lang="en-US" sz="20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5353705" y="5011586"/>
            <a:ext cx="3373678" cy="553998"/>
            <a:chOff x="381350" y="3519097"/>
            <a:chExt cx="3373678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81350" y="3519097"/>
                  <a:ext cx="86895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50" y="3519097"/>
                  <a:ext cx="868956" cy="55399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b="-175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/>
            <p:cNvSpPr/>
            <p:nvPr/>
          </p:nvSpPr>
          <p:spPr>
            <a:xfrm>
              <a:off x="1558343" y="3657597"/>
              <a:ext cx="914400" cy="27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874402" y="3519097"/>
                  <a:ext cx="88062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402" y="3519097"/>
                  <a:ext cx="880626" cy="55399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207" b="-175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9" idx="3"/>
              <a:endCxn id="50" idx="1"/>
            </p:cNvCxnSpPr>
            <p:nvPr/>
          </p:nvCxnSpPr>
          <p:spPr>
            <a:xfrm>
              <a:off x="1250306" y="3796096"/>
              <a:ext cx="3080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3"/>
              <a:endCxn id="51" idx="1"/>
            </p:cNvCxnSpPr>
            <p:nvPr/>
          </p:nvCxnSpPr>
          <p:spPr>
            <a:xfrm flipV="1">
              <a:off x="2472743" y="3796096"/>
              <a:ext cx="40165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4983145" y="6039434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Only holds for </a:t>
            </a:r>
            <a:r>
              <a:rPr lang="en-US" b="1" dirty="0">
                <a:solidFill>
                  <a:srgbClr val="C00000"/>
                </a:solidFill>
              </a:rPr>
              <a:t>limited displacements</a:t>
            </a:r>
          </a:p>
        </p:txBody>
      </p:sp>
    </p:spTree>
    <p:extLst>
      <p:ext uri="{BB962C8B-B14F-4D97-AF65-F5344CB8AC3E}">
        <p14:creationId xmlns:p14="http://schemas.microsoft.com/office/powerpoint/2010/main" val="26700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understanding LSI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Understanding </a:t>
            </a:r>
            <a:r>
              <a:rPr lang="en-GB" dirty="0"/>
              <a:t>the properties of image-forming </a:t>
            </a:r>
            <a:r>
              <a:rPr lang="en-GB" dirty="0" smtClean="0"/>
              <a:t>systems</a:t>
            </a:r>
          </a:p>
          <a:p>
            <a:endParaRPr lang="en-GB" dirty="0"/>
          </a:p>
          <a:p>
            <a:r>
              <a:rPr lang="en-GB" dirty="0"/>
              <a:t>System shortcomings can often be </a:t>
            </a:r>
            <a:r>
              <a:rPr lang="en-GB" dirty="0" smtClean="0"/>
              <a:t>discussed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Transform </a:t>
            </a:r>
            <a:r>
              <a:rPr lang="en-GB" dirty="0"/>
              <a:t>the ideal image into the one actually </a:t>
            </a:r>
            <a:r>
              <a:rPr lang="en-GB" dirty="0" smtClean="0"/>
              <a:t>observed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 </a:t>
            </a:r>
            <a:r>
              <a:rPr lang="en-GB" b="1" dirty="0" smtClean="0">
                <a:solidFill>
                  <a:srgbClr val="0000FF"/>
                </a:solidFill>
              </a:rPr>
              <a:t>Linear:  </a:t>
            </a:r>
            <a:r>
              <a:rPr lang="en-GB" dirty="0"/>
              <a:t>replace every pixel with a linear combination of its </a:t>
            </a:r>
            <a:r>
              <a:rPr lang="en-GB" dirty="0" smtClean="0"/>
              <a:t>neighbours</a:t>
            </a:r>
          </a:p>
          <a:p>
            <a:endParaRPr lang="en-GB" dirty="0"/>
          </a:p>
          <a:p>
            <a:r>
              <a:rPr lang="en-GB" b="1" dirty="0">
                <a:solidFill>
                  <a:srgbClr val="0000FF"/>
                </a:solidFill>
              </a:rPr>
              <a:t>Shift-invariance:  </a:t>
            </a:r>
            <a:r>
              <a:rPr lang="en-GB" dirty="0" smtClean="0"/>
              <a:t>same </a:t>
            </a:r>
            <a:r>
              <a:rPr lang="en-GB" dirty="0"/>
              <a:t>operation at every point in the image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 smtClean="0">
                <a:solidFill>
                  <a:srgbClr val="C00000"/>
                </a:solidFill>
              </a:rPr>
              <a:t>Linear-spatial filtering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35761"/>
          </a:xfrm>
        </p:spPr>
        <p:txBody>
          <a:bodyPr>
            <a:normAutofit/>
          </a:bodyPr>
          <a:lstStyle/>
          <a:p>
            <a:r>
              <a:rPr lang="en-US" dirty="0" smtClean="0"/>
              <a:t>The relationship of pixels with respect to its </a:t>
            </a:r>
            <a:r>
              <a:rPr lang="en-US" b="1" dirty="0" smtClean="0">
                <a:solidFill>
                  <a:srgbClr val="0000FF"/>
                </a:solidFill>
              </a:rPr>
              <a:t>neighborhood</a:t>
            </a:r>
            <a:endParaRPr lang="en-US" b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6672"/>
              </p:ext>
            </p:extLst>
          </p:nvPr>
        </p:nvGraphicFramePr>
        <p:xfrm>
          <a:off x="1524000" y="2681750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38427"/>
              </p:ext>
            </p:extLst>
          </p:nvPr>
        </p:nvGraphicFramePr>
        <p:xfrm>
          <a:off x="1524000" y="2238998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0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374265" y="3184154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625356" y="3761268"/>
                <a:ext cx="2961645" cy="597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(5)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56" y="3761268"/>
                <a:ext cx="2961645" cy="5973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44777" y="4497842"/>
                <a:ext cx="3034549" cy="597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77" y="4497842"/>
                <a:ext cx="3034549" cy="5973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404836" y="4497842"/>
                <a:ext cx="3011657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(3)+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(4)+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836" y="4497842"/>
                <a:ext cx="3011657" cy="5782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44777" y="5240009"/>
                <a:ext cx="6519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77" y="5240009"/>
                <a:ext cx="651960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403" t="-4000" r="-1310" b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320627" y="5784391"/>
                <a:ext cx="2537553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627" y="5784391"/>
                <a:ext cx="2537553" cy="8717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340507" y="5778428"/>
                <a:ext cx="3174843" cy="87767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07" y="5778428"/>
                <a:ext cx="3174843" cy="8776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2241717"/>
                  </p:ext>
                </p:extLst>
              </p:nvPr>
            </p:nvGraphicFramePr>
            <p:xfrm>
              <a:off x="3171382" y="3250910"/>
              <a:ext cx="223456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6455"/>
                    <a:gridCol w="694055"/>
                    <a:gridCol w="694055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/>
                                  <m:t>𝐰</m:t>
                                </m:r>
                                <m:r>
                                  <a:rPr lang="en-US" sz="1600" b="1" smtClean="0"/>
                                  <m:t>(−</m:t>
                                </m:r>
                                <m:r>
                                  <a:rPr lang="en-US" sz="1600" b="1" i="1" smtClean="0"/>
                                  <m:t>𝟏</m:t>
                                </m:r>
                                <m:r>
                                  <a:rPr lang="en-US" sz="1600" b="1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/>
                                  <m:t>𝐰</m:t>
                                </m:r>
                                <m:r>
                                  <a:rPr lang="en-US" sz="1600" b="1" smtClean="0"/>
                                  <m:t>(</m:t>
                                </m:r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600" b="1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/>
                                  <m:t>𝐰</m:t>
                                </m:r>
                                <m:r>
                                  <a:rPr lang="en-US" sz="1600" b="1" smtClean="0"/>
                                  <m:t>(</m:t>
                                </m:r>
                                <m:r>
                                  <a:rPr lang="en-US" sz="1600" b="1" i="1" smtClean="0"/>
                                  <m:t>𝟏</m:t>
                                </m:r>
                                <m:r>
                                  <a:rPr lang="en-US" sz="1600" b="1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2241717"/>
                  </p:ext>
                </p:extLst>
              </p:nvPr>
            </p:nvGraphicFramePr>
            <p:xfrm>
              <a:off x="3171382" y="3250910"/>
              <a:ext cx="223456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6455"/>
                    <a:gridCol w="694055"/>
                    <a:gridCol w="69405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719" t="-1613" r="-16546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22807" t="-1613" r="-10175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22807" t="-1613" r="-1754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780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2793</TotalTime>
  <Words>924</Words>
  <Application>Microsoft Office PowerPoint</Application>
  <PresentationFormat>On-screen Show (4:3)</PresentationFormat>
  <Paragraphs>551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Cambria Math</vt:lpstr>
      <vt:lpstr>Office Theme</vt:lpstr>
      <vt:lpstr>CS654: Digital Image Analysis</vt:lpstr>
      <vt:lpstr>Recap of Lecture 15</vt:lpstr>
      <vt:lpstr>Outline of Lecture 16</vt:lpstr>
      <vt:lpstr>Interpolation using mask</vt:lpstr>
      <vt:lpstr>Mask processing</vt:lpstr>
      <vt:lpstr>Introduction</vt:lpstr>
      <vt:lpstr>Key Features</vt:lpstr>
      <vt:lpstr>Advantage of understanding LSI systems</vt:lpstr>
      <vt:lpstr>Correlation</vt:lpstr>
      <vt:lpstr>Taking care of the boundaries</vt:lpstr>
      <vt:lpstr>Constructing a filter</vt:lpstr>
      <vt:lpstr>Derivative</vt:lpstr>
      <vt:lpstr>Matching with correlation</vt:lpstr>
      <vt:lpstr>Example</vt:lpstr>
      <vt:lpstr>Correlation in 2D</vt:lpstr>
      <vt:lpstr>Seperability</vt:lpstr>
      <vt:lpstr>Convolution</vt:lpstr>
      <vt:lpstr>Example: 1D</vt:lpstr>
      <vt:lpstr>Example: 2D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55</cp:revision>
  <dcterms:created xsi:type="dcterms:W3CDTF">2015-07-15T04:13:21Z</dcterms:created>
  <dcterms:modified xsi:type="dcterms:W3CDTF">2015-09-08T11:04:08Z</dcterms:modified>
</cp:coreProperties>
</file>