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72" r:id="rId9"/>
    <p:sldId id="263" r:id="rId10"/>
    <p:sldId id="264" r:id="rId11"/>
    <p:sldId id="273" r:id="rId12"/>
    <p:sldId id="265" r:id="rId13"/>
    <p:sldId id="274" r:id="rId14"/>
    <p:sldId id="271" r:id="rId15"/>
    <p:sldId id="266" r:id="rId16"/>
    <p:sldId id="267" r:id="rId17"/>
    <p:sldId id="269" r:id="rId18"/>
    <p:sldId id="268" r:id="rId19"/>
    <p:sldId id="270" r:id="rId20"/>
    <p:sldId id="275" r:id="rId21"/>
    <p:sldId id="276" r:id="rId22"/>
    <p:sldId id="277" r:id="rId23"/>
    <p:sldId id="280" r:id="rId24"/>
    <p:sldId id="281" r:id="rId25"/>
    <p:sldId id="279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110000"/>
                    <a:satMod val="105000"/>
                    <a:tint val="67000"/>
                  </a:schemeClr>
                </a:gs>
                <a:gs pos="50000">
                  <a:schemeClr val="accent1">
                    <a:lumMod val="105000"/>
                    <a:satMod val="103000"/>
                    <a:tint val="73000"/>
                  </a:schemeClr>
                </a:gs>
                <a:gs pos="100000">
                  <a:schemeClr val="accent1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0.19</c:v>
                </c:pt>
                <c:pt idx="1">
                  <c:v>0.25</c:v>
                </c:pt>
                <c:pt idx="2">
                  <c:v>0.21</c:v>
                </c:pt>
                <c:pt idx="3">
                  <c:v>0.16</c:v>
                </c:pt>
                <c:pt idx="4">
                  <c:v>0.08</c:v>
                </c:pt>
                <c:pt idx="5">
                  <c:v>0.06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Specified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110000"/>
                    <a:satMod val="105000"/>
                    <a:tint val="67000"/>
                  </a:schemeClr>
                </a:gs>
                <a:gs pos="50000">
                  <a:schemeClr val="accent2">
                    <a:lumMod val="105000"/>
                    <a:satMod val="103000"/>
                    <a:tint val="73000"/>
                  </a:schemeClr>
                </a:gs>
                <a:gs pos="100000">
                  <a:schemeClr val="accent2">
                    <a:lumMod val="105000"/>
                    <a:satMod val="109000"/>
                    <a:tint val="81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2">
                  <a:shade val="95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</c:v>
                </c:pt>
                <c:pt idx="4">
                  <c:v>0.2</c:v>
                </c:pt>
                <c:pt idx="5">
                  <c:v>0.3</c:v>
                </c:pt>
                <c:pt idx="6">
                  <c:v>0.2</c:v>
                </c:pt>
                <c:pt idx="7">
                  <c:v>0.15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848381008"/>
        <c:axId val="848382640"/>
      </c:barChart>
      <c:catAx>
        <c:axId val="848381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82640"/>
        <c:crosses val="autoZero"/>
        <c:auto val="1"/>
        <c:lblAlgn val="ctr"/>
        <c:lblOffset val="100"/>
        <c:noMultiLvlLbl val="0"/>
      </c:catAx>
      <c:valAx>
        <c:axId val="848382640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81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400" b="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noFill/>
            <a:ln w="9525" cap="flat" cmpd="sng" algn="ctr">
              <a:solidFill>
                <a:srgbClr val="0000FF"/>
              </a:solidFill>
              <a:round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0.19</c:v>
                </c:pt>
                <c:pt idx="1">
                  <c:v>0.25</c:v>
                </c:pt>
                <c:pt idx="2">
                  <c:v>0.21</c:v>
                </c:pt>
                <c:pt idx="3">
                  <c:v>0.16</c:v>
                </c:pt>
                <c:pt idx="4">
                  <c:v>0.08</c:v>
                </c:pt>
                <c:pt idx="5">
                  <c:v>0.06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Specified</c:v>
                </c:pt>
              </c:strCache>
            </c:strRef>
          </c:tx>
          <c:spPr>
            <a:noFill/>
            <a:ln w="9525" cap="flat" cmpd="sng" algn="ctr">
              <a:solidFill>
                <a:srgbClr val="C00000"/>
              </a:solidFill>
              <a:round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</c:v>
                </c:pt>
                <c:pt idx="4">
                  <c:v>0.2</c:v>
                </c:pt>
                <c:pt idx="5">
                  <c:v>0.3</c:v>
                </c:pt>
                <c:pt idx="6">
                  <c:v>0.2</c:v>
                </c:pt>
                <c:pt idx="7">
                  <c:v>0.15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Resultant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solidFill>
                <a:schemeClr val="tx1"/>
              </a:solidFill>
              <a:round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48386992"/>
        <c:axId val="848392976"/>
      </c:barChart>
      <c:catAx>
        <c:axId val="848386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92976"/>
        <c:crosses val="autoZero"/>
        <c:auto val="1"/>
        <c:lblAlgn val="ctr"/>
        <c:lblOffset val="100"/>
        <c:noMultiLvlLbl val="0"/>
      </c:catAx>
      <c:valAx>
        <c:axId val="848392976"/>
        <c:scaling>
          <c:orientation val="minMax"/>
          <c:max val="0.30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869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15963801584846"/>
          <c:y val="0.90627500002891015"/>
          <c:w val="0.74965998124886413"/>
          <c:h val="7.610138895795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Input</c:v>
                </c:pt>
              </c:strCache>
            </c:strRef>
          </c:tx>
          <c:spPr>
            <a:noFill/>
            <a:ln w="9525" cap="flat" cmpd="sng" algn="ctr">
              <a:solidFill>
                <a:srgbClr val="0000FF"/>
              </a:solidFill>
              <a:round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0.19</c:v>
                </c:pt>
                <c:pt idx="1">
                  <c:v>0.25</c:v>
                </c:pt>
                <c:pt idx="2">
                  <c:v>0.21</c:v>
                </c:pt>
                <c:pt idx="3">
                  <c:v>0.16</c:v>
                </c:pt>
                <c:pt idx="4">
                  <c:v>0.08</c:v>
                </c:pt>
                <c:pt idx="5">
                  <c:v>0.06</c:v>
                </c:pt>
                <c:pt idx="6">
                  <c:v>0.03</c:v>
                </c:pt>
                <c:pt idx="7">
                  <c:v>0.02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Specified</c:v>
                </c:pt>
              </c:strCache>
            </c:strRef>
          </c:tx>
          <c:spPr>
            <a:noFill/>
            <a:ln w="9525" cap="flat" cmpd="sng" algn="ctr">
              <a:solidFill>
                <a:srgbClr val="C00000"/>
              </a:solidFill>
              <a:round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Sheet1!$C$2:$C$9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0.15</c:v>
                </c:pt>
                <c:pt idx="4">
                  <c:v>0.2</c:v>
                </c:pt>
                <c:pt idx="5">
                  <c:v>0.3</c:v>
                </c:pt>
                <c:pt idx="6">
                  <c:v>0.2</c:v>
                </c:pt>
                <c:pt idx="7">
                  <c:v>0.15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Resultant</c:v>
                </c:pt>
              </c:strCache>
            </c:strRef>
          </c:tx>
          <c:spPr>
            <a:solidFill>
              <a:srgbClr val="FFC000"/>
            </a:solidFill>
            <a:ln w="9525" cap="flat" cmpd="sng" algn="ctr">
              <a:solidFill>
                <a:schemeClr val="tx1"/>
              </a:solidFill>
              <a:round/>
            </a:ln>
            <a:effectLst/>
          </c:spPr>
          <c:invertIfNegative val="0"/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</c:numCache>
            </c:numRef>
          </c:cat>
          <c:val>
            <c:numRef>
              <c:f>Sheet1!$D$2:$D$9</c:f>
              <c:numCache>
                <c:formatCode>General</c:formatCode>
                <c:ptCount val="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0.19287109375</c:v>
                </c:pt>
                <c:pt idx="4">
                  <c:v>0.249755859375</c:v>
                </c:pt>
                <c:pt idx="5">
                  <c:v>0.20751953125</c:v>
                </c:pt>
                <c:pt idx="6">
                  <c:v>0.240478515625</c:v>
                </c:pt>
                <c:pt idx="7">
                  <c:v>0.109375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848394608"/>
        <c:axId val="848393520"/>
      </c:barChart>
      <c:catAx>
        <c:axId val="84839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93520"/>
        <c:crosses val="autoZero"/>
        <c:auto val="1"/>
        <c:lblAlgn val="ctr"/>
        <c:lblOffset val="100"/>
        <c:noMultiLvlLbl val="0"/>
      </c:catAx>
      <c:valAx>
        <c:axId val="848393520"/>
        <c:scaling>
          <c:orientation val="minMax"/>
          <c:max val="0.30000000000000004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48394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0515963801584846"/>
          <c:y val="0.90627500002891015"/>
          <c:w val="0.74965998124886413"/>
          <c:h val="7.61013889579519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8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06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>
  <cs:dataPoint3D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158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2">
      <cs:styleClr val="auto"/>
    </cs:fillRef>
    <cs:effectRef idx="1"/>
    <cs:fontRef idx="minor">
      <a:schemeClr val="dk1"/>
    </cs:fontRef>
    <cs:spPr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4"/>
  <cs:dataPointWirefram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kern="1200" cap="none" spc="20" baseline="0"/>
  </cs:title>
  <cs:trendline>
    <cs:lnRef idx="0">
      <cs:styleClr val="auto"/>
    </cs:lnRef>
    <cs:fillRef idx="2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9/20/2015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651" y="1611760"/>
            <a:ext cx="8538693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54219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18</a:t>
            </a:r>
            <a:r>
              <a:rPr lang="en-GB" sz="3200" dirty="0"/>
              <a:t>: Image Enhancement in Spatial Domain </a:t>
            </a:r>
            <a:r>
              <a:rPr lang="en-GB" sz="3200" dirty="0" smtClean="0"/>
              <a:t>(Histogram)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PMF and CDF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PMF: Probability </a:t>
            </a:r>
            <a:r>
              <a:rPr lang="en-GB" dirty="0"/>
              <a:t>of each number in the data set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The </a:t>
            </a:r>
            <a:r>
              <a:rPr lang="en-GB" dirty="0"/>
              <a:t>count or frequency of each element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b="1" dirty="0" smtClean="0">
                <a:solidFill>
                  <a:srgbClr val="0000FF"/>
                </a:solidFill>
              </a:rPr>
              <a:t>Monotonically increasing function</a:t>
            </a:r>
          </a:p>
          <a:p>
            <a:endParaRPr lang="en-GB" dirty="0"/>
          </a:p>
          <a:p>
            <a:r>
              <a:rPr lang="en-GB" dirty="0"/>
              <a:t>CDF: cumulative sum of all the values that are calculated by </a:t>
            </a:r>
            <a:r>
              <a:rPr lang="en-GB" dirty="0" smtClean="0"/>
              <a:t>PMF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5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functions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469" y="2113876"/>
            <a:ext cx="7267062" cy="36944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09859" y="604689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Monotonically increasing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17584" y="6046893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Strictly Monotonically increasing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762939" y="31828"/>
            <a:ext cx="328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Images: Gonzalez &amp; Woods, 3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edition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72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 Equalization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Histogram equalization is used to enhance contrast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Not </a:t>
            </a:r>
            <a:r>
              <a:rPr lang="en-GB" dirty="0"/>
              <a:t>necessary that contrast will always be </a:t>
            </a:r>
            <a:r>
              <a:rPr lang="en-GB" dirty="0" smtClean="0"/>
              <a:t>increase</a:t>
            </a:r>
            <a:endParaRPr lang="en-US" dirty="0"/>
          </a:p>
          <a:p>
            <a:endParaRPr lang="en-GB" dirty="0" smtClean="0"/>
          </a:p>
          <a:p>
            <a:r>
              <a:rPr lang="en-GB" dirty="0" smtClean="0"/>
              <a:t>Some </a:t>
            </a:r>
            <a:r>
              <a:rPr lang="en-GB" dirty="0"/>
              <a:t>cases were histogram equalization can be </a:t>
            </a:r>
            <a:r>
              <a:rPr lang="en-GB" dirty="0" smtClean="0"/>
              <a:t>worse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25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Uniform PDF generation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2602347"/>
            <a:ext cx="7998645" cy="3249450"/>
          </a:xfrm>
          <a:prstGeom prst="rect">
            <a:avLst/>
          </a:prstGeom>
        </p:spPr>
      </p:pic>
      <p:sp>
        <p:nvSpPr>
          <p:cNvPr id="4" name="TextBox 8"/>
          <p:cNvSpPr txBox="1"/>
          <p:nvPr/>
        </p:nvSpPr>
        <p:spPr>
          <a:xfrm>
            <a:off x="5762939" y="31828"/>
            <a:ext cx="328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Images: Gonzalez &amp; Woods, 3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edition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67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43008"/>
                <a:ext cx="7886700" cy="505097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For an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GB" i="1" dirty="0" err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 smtClean="0"/>
                  <a:t> </a:t>
                </a:r>
                <a:r>
                  <a:rPr lang="en-GB" dirty="0"/>
                  <a:t>image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dirty="0"/>
                  <a:t> </a:t>
                </a:r>
                <a:r>
                  <a:rPr lang="en-GB" dirty="0" err="1"/>
                  <a:t>gray</a:t>
                </a:r>
                <a:r>
                  <a:rPr lang="en-GB" dirty="0"/>
                  <a:t>-levels (often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256</m:t>
                    </m:r>
                  </m:oMath>
                </a14:m>
                <a:r>
                  <a:rPr lang="en-GB" dirty="0"/>
                  <a:t>), create an array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 of length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 smtClean="0"/>
                  <a:t>initialized </a:t>
                </a:r>
                <a:r>
                  <a:rPr lang="en-GB" dirty="0"/>
                  <a:t>with 0 values. </a:t>
                </a: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sz="11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Scan </a:t>
                </a:r>
                <a:r>
                  <a:rPr lang="en-GB" dirty="0"/>
                  <a:t>every pixel and increment the relevant member </a:t>
                </a:r>
                <a:r>
                  <a:rPr lang="en-GB" dirty="0" smtClean="0"/>
                  <a:t>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dirty="0"/>
                  <a:t>—if pixel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has intensity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GB" dirty="0"/>
                  <a:t>, perform </a:t>
                </a: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GB" sz="1050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Form the cumulative image histogram </a:t>
                </a: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𝑟𝑜𝑢𝑛𝑑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−1)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GB" dirty="0" smtClean="0"/>
                  <a:t>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Rescan the image and write an output image with </a:t>
                </a:r>
                <a:r>
                  <a:rPr lang="en-GB" dirty="0" err="1"/>
                  <a:t>gray</a:t>
                </a:r>
                <a:r>
                  <a:rPr lang="en-GB" dirty="0"/>
                  <a:t>-levels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GB" dirty="0"/>
                  <a:t>,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43008"/>
                <a:ext cx="7886700" cy="5050973"/>
              </a:xfrm>
              <a:blipFill rotWithShape="0">
                <a:blip r:embed="rId2"/>
                <a:stretch>
                  <a:fillRect l="-773" t="-1448" r="-1314" b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17879" y="3263853"/>
                <a:ext cx="2261966" cy="353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7879" y="3263853"/>
                <a:ext cx="2261966" cy="353558"/>
              </a:xfrm>
              <a:prstGeom prst="rect">
                <a:avLst/>
              </a:prstGeom>
              <a:blipFill rotWithShape="0">
                <a:blip r:embed="rId3"/>
                <a:stretch>
                  <a:fillRect l="-2156" r="-1617" b="-18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/>
          <p:cNvGrpSpPr/>
          <p:nvPr/>
        </p:nvGrpSpPr>
        <p:grpSpPr>
          <a:xfrm>
            <a:off x="1915919" y="4330320"/>
            <a:ext cx="6599431" cy="307778"/>
            <a:chOff x="1915919" y="4330320"/>
            <a:chExt cx="6599431" cy="3077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915919" y="4330320"/>
                  <a:ext cx="1592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5919" y="4330320"/>
                  <a:ext cx="1592038" cy="30777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82" b="-137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919027" y="4330321"/>
                  <a:ext cx="459632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;1≤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9027" y="4330321"/>
                  <a:ext cx="4596323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96" r="-531" b="-274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133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 Equalization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Calculate </a:t>
            </a:r>
            <a:r>
              <a:rPr lang="en-US" dirty="0"/>
              <a:t>the </a:t>
            </a:r>
            <a:r>
              <a:rPr lang="en-US" dirty="0" smtClean="0"/>
              <a:t>PMF of the given image 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Calculation </a:t>
            </a:r>
            <a:r>
              <a:rPr lang="en-US" dirty="0"/>
              <a:t>of </a:t>
            </a:r>
            <a:r>
              <a:rPr lang="en-US" dirty="0" smtClean="0"/>
              <a:t>CDF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Multiply </a:t>
            </a:r>
            <a:r>
              <a:rPr lang="en-GB" dirty="0"/>
              <a:t>the CDF value with (</a:t>
            </a:r>
            <a:r>
              <a:rPr lang="en-GB" dirty="0" smtClean="0"/>
              <a:t>Grey levels </a:t>
            </a:r>
            <a:r>
              <a:rPr lang="en-GB" dirty="0"/>
              <a:t>(minus) 1</a:t>
            </a:r>
            <a:r>
              <a:rPr lang="en-GB" dirty="0" smtClean="0"/>
              <a:t>)</a:t>
            </a:r>
          </a:p>
          <a:p>
            <a:pPr marL="457200" indent="-457200">
              <a:buFont typeface="+mj-lt"/>
              <a:buAutoNum type="arabicPeriod"/>
            </a:pP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 smtClean="0"/>
              <a:t>Map </a:t>
            </a:r>
            <a:r>
              <a:rPr lang="en-GB" dirty="0"/>
              <a:t>the new </a:t>
            </a:r>
            <a:r>
              <a:rPr lang="en-GB" dirty="0" smtClean="0"/>
              <a:t>grey level </a:t>
            </a:r>
            <a:r>
              <a:rPr lang="en-GB" dirty="0"/>
              <a:t>values into number of pixels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65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12299"/>
              </p:ext>
            </p:extLst>
          </p:nvPr>
        </p:nvGraphicFramePr>
        <p:xfrm>
          <a:off x="628650" y="1690689"/>
          <a:ext cx="197009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6490912"/>
              </p:ext>
            </p:extLst>
          </p:nvPr>
        </p:nvGraphicFramePr>
        <p:xfrm>
          <a:off x="3293898" y="2068470"/>
          <a:ext cx="5209911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84"/>
                <a:gridCol w="646430"/>
                <a:gridCol w="789305"/>
                <a:gridCol w="776605"/>
                <a:gridCol w="1003319"/>
                <a:gridCol w="479913"/>
                <a:gridCol w="12274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F(I)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PMF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CDF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CDF * (L-1)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~L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Mapping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62512"/>
              </p:ext>
            </p:extLst>
          </p:nvPr>
        </p:nvGraphicFramePr>
        <p:xfrm>
          <a:off x="3587215" y="2769510"/>
          <a:ext cx="63106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339701"/>
              </p:ext>
            </p:extLst>
          </p:nvPr>
        </p:nvGraphicFramePr>
        <p:xfrm>
          <a:off x="5007585" y="2769510"/>
          <a:ext cx="77660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0.24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0.80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451236"/>
              </p:ext>
            </p:extLst>
          </p:nvPr>
        </p:nvGraphicFramePr>
        <p:xfrm>
          <a:off x="4218280" y="2769510"/>
          <a:ext cx="78930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30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0.24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0.56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0.2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133609"/>
              </p:ext>
            </p:extLst>
          </p:nvPr>
        </p:nvGraphicFramePr>
        <p:xfrm>
          <a:off x="6795789" y="2769510"/>
          <a:ext cx="48766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32209"/>
              </p:ext>
            </p:extLst>
          </p:nvPr>
        </p:nvGraphicFramePr>
        <p:xfrm>
          <a:off x="7287895" y="2769510"/>
          <a:ext cx="122745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5301667"/>
              </p:ext>
            </p:extLst>
          </p:nvPr>
        </p:nvGraphicFramePr>
        <p:xfrm>
          <a:off x="5788026" y="2769510"/>
          <a:ext cx="1003319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1.68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5.6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910600"/>
              </p:ext>
            </p:extLst>
          </p:nvPr>
        </p:nvGraphicFramePr>
        <p:xfrm>
          <a:off x="628650" y="4354470"/>
          <a:ext cx="197009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8633" y="36438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564" y="630762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Equalized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023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Alternate method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59912299"/>
              </p:ext>
            </p:extLst>
          </p:nvPr>
        </p:nvGraphicFramePr>
        <p:xfrm>
          <a:off x="628650" y="1690689"/>
          <a:ext cx="197009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48659"/>
              </p:ext>
            </p:extLst>
          </p:nvPr>
        </p:nvGraphicFramePr>
        <p:xfrm>
          <a:off x="3293898" y="2068470"/>
          <a:ext cx="5209911" cy="3870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884"/>
                <a:gridCol w="646430"/>
                <a:gridCol w="789305"/>
                <a:gridCol w="776605"/>
                <a:gridCol w="1003319"/>
                <a:gridCol w="479913"/>
                <a:gridCol w="122745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I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F(I)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CDF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F(Id)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CDF</a:t>
                      </a:r>
                      <a:r>
                        <a:rPr lang="en-US" sz="2000" baseline="0" dirty="0" smtClean="0"/>
                        <a:t> (Id)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~L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Mapping</a:t>
                      </a:r>
                      <a:endParaRPr lang="en-US" sz="2000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9962512"/>
              </p:ext>
            </p:extLst>
          </p:nvPr>
        </p:nvGraphicFramePr>
        <p:xfrm>
          <a:off x="3587215" y="2769510"/>
          <a:ext cx="63106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06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018180"/>
              </p:ext>
            </p:extLst>
          </p:nvPr>
        </p:nvGraphicFramePr>
        <p:xfrm>
          <a:off x="5007585" y="2769510"/>
          <a:ext cx="77660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60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014838"/>
              </p:ext>
            </p:extLst>
          </p:nvPr>
        </p:nvGraphicFramePr>
        <p:xfrm>
          <a:off x="4218280" y="2769510"/>
          <a:ext cx="78930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305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25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240555"/>
              </p:ext>
            </p:extLst>
          </p:nvPr>
        </p:nvGraphicFramePr>
        <p:xfrm>
          <a:off x="6795789" y="2769510"/>
          <a:ext cx="487662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766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32209"/>
              </p:ext>
            </p:extLst>
          </p:nvPr>
        </p:nvGraphicFramePr>
        <p:xfrm>
          <a:off x="7287895" y="2769510"/>
          <a:ext cx="1227455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745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14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5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665238"/>
              </p:ext>
            </p:extLst>
          </p:nvPr>
        </p:nvGraphicFramePr>
        <p:xfrm>
          <a:off x="5788026" y="2769510"/>
          <a:ext cx="1003319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331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3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9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12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16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19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22</a:t>
                      </a:r>
                      <a:endParaRPr lang="en-US" sz="20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000" dirty="0" smtClean="0"/>
                        <a:t>25</a:t>
                      </a:r>
                      <a:endParaRPr lang="en-US" sz="20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4910600"/>
              </p:ext>
            </p:extLst>
          </p:nvPr>
        </p:nvGraphicFramePr>
        <p:xfrm>
          <a:off x="628650" y="4354470"/>
          <a:ext cx="197009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4018"/>
                <a:gridCol w="394018"/>
                <a:gridCol w="394018"/>
                <a:gridCol w="394018"/>
                <a:gridCol w="394018"/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7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dirty="0" smtClean="0"/>
                        <a:t>5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918633" y="364384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Input image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68564" y="6307629"/>
            <a:ext cx="18902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Equalized image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493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 Specification/ Matching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2669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Histogram equalization produces (</a:t>
            </a:r>
            <a:r>
              <a:rPr lang="en-US" b="1" dirty="0" smtClean="0">
                <a:solidFill>
                  <a:srgbClr val="C00000"/>
                </a:solidFill>
              </a:rPr>
              <a:t>in theory</a:t>
            </a:r>
            <a:r>
              <a:rPr lang="en-US" dirty="0" smtClean="0"/>
              <a:t>) image with uniform distribution of pixel intensities</a:t>
            </a:r>
          </a:p>
          <a:p>
            <a:endParaRPr lang="en-US" dirty="0"/>
          </a:p>
          <a:p>
            <a:r>
              <a:rPr lang="en-US" dirty="0" smtClean="0"/>
              <a:t>To enhance image based on a specified histogram: </a:t>
            </a:r>
            <a:r>
              <a:rPr lang="en-US" b="1" dirty="0" smtClean="0">
                <a:solidFill>
                  <a:srgbClr val="0000FF"/>
                </a:solidFill>
              </a:rPr>
              <a:t>Histogram Specification</a:t>
            </a:r>
          </a:p>
          <a:p>
            <a:endParaRPr lang="en-US" b="1" dirty="0">
              <a:solidFill>
                <a:srgbClr val="0000FF"/>
              </a:solidFill>
            </a:endParaRP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  <a:r>
              <a:rPr lang="en-US" b="1" dirty="0" smtClean="0">
                <a:solidFill>
                  <a:srgbClr val="0000FF"/>
                </a:solidFill>
              </a:rPr>
              <a:t>Histogram matching: </a:t>
            </a:r>
            <a:r>
              <a:rPr lang="en-GB" b="1" dirty="0">
                <a:solidFill>
                  <a:srgbClr val="C00000"/>
                </a:solidFill>
              </a:rPr>
              <a:t>transform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dirty="0" smtClean="0"/>
              <a:t>a given </a:t>
            </a:r>
            <a:r>
              <a:rPr lang="en-GB" b="1" dirty="0" smtClean="0">
                <a:solidFill>
                  <a:srgbClr val="006600"/>
                </a:solidFill>
              </a:rPr>
              <a:t>image into </a:t>
            </a:r>
            <a:r>
              <a:rPr lang="en-GB" b="1" dirty="0">
                <a:solidFill>
                  <a:srgbClr val="006600"/>
                </a:solidFill>
              </a:rPr>
              <a:t>a similar image </a:t>
            </a:r>
            <a:r>
              <a:rPr lang="en-GB" dirty="0"/>
              <a:t>that has </a:t>
            </a:r>
            <a:r>
              <a:rPr lang="en-GB" dirty="0" smtClean="0"/>
              <a:t>a pre-defined histogram</a:t>
            </a:r>
            <a:endParaRPr lang="en-GB" dirty="0"/>
          </a:p>
          <a:p>
            <a:endParaRPr lang="en-US" b="1" dirty="0" smtClean="0">
              <a:solidFill>
                <a:srgbClr val="0000FF"/>
              </a:solidFill>
            </a:endParaRPr>
          </a:p>
          <a:p>
            <a:r>
              <a:rPr lang="en-GB" b="1" dirty="0">
                <a:solidFill>
                  <a:srgbClr val="0000FF"/>
                </a:solidFill>
              </a:rPr>
              <a:t> </a:t>
            </a:r>
            <a:r>
              <a:rPr lang="en-GB" dirty="0"/>
              <a:t>A desired histogram can be speciﬁed according to various </a:t>
            </a:r>
            <a:r>
              <a:rPr lang="en-GB" dirty="0" smtClean="0"/>
              <a:t>needs</a:t>
            </a:r>
          </a:p>
          <a:p>
            <a:endParaRPr lang="en-GB" dirty="0"/>
          </a:p>
          <a:p>
            <a:r>
              <a:rPr lang="en-GB" dirty="0" smtClean="0"/>
              <a:t>Allows </a:t>
            </a:r>
            <a:r>
              <a:rPr lang="en-GB" b="1" dirty="0" smtClean="0">
                <a:solidFill>
                  <a:srgbClr val="FF0000"/>
                </a:solidFill>
              </a:rPr>
              <a:t>interactive image enhancement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26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Steps of Histogram Specification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3944110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 </a:t>
                </a:r>
                <a:r>
                  <a:rPr lang="en-GB" dirty="0"/>
                  <a:t>Find histogram of input </a:t>
                </a:r>
                <a:r>
                  <a:rPr lang="en-GB" dirty="0" smtClean="0"/>
                  <a:t>image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, and its cumulative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 smtClean="0"/>
                  <a:t>Specify </a:t>
                </a:r>
                <a:r>
                  <a:rPr lang="en-GB" dirty="0"/>
                  <a:t>the desired </a:t>
                </a:r>
                <a:r>
                  <a:rPr lang="en-GB" dirty="0" smtClean="0"/>
                  <a:t>histogram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 smtClean="0"/>
                  <a:t> and </a:t>
                </a:r>
                <a:r>
                  <a:rPr lang="en-GB" dirty="0"/>
                  <a:t>its cumulative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dirty="0" err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 smtClean="0"/>
              </a:p>
              <a:p>
                <a:pPr marL="457200" indent="-457200">
                  <a:buFont typeface="+mj-lt"/>
                  <a:buAutoNum type="arabicPeriod"/>
                </a:pPr>
                <a:endParaRPr lang="en-GB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GB" dirty="0"/>
                  <a:t>Apply the inverse transformation function to the levels obtained in step 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3944110"/>
              </a:xfrm>
              <a:blipFill rotWithShape="0">
                <a:blip r:embed="rId2"/>
                <a:stretch>
                  <a:fillRect l="-773" t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589006" y="2318198"/>
                <a:ext cx="1965987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9006" y="2318198"/>
                <a:ext cx="1965987" cy="87645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445192" y="3797680"/>
                <a:ext cx="2009781" cy="8764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192" y="3797680"/>
                <a:ext cx="2009781" cy="87645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15766" y="5904671"/>
                <a:ext cx="4298036" cy="4006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766" y="5904671"/>
                <a:ext cx="4298036" cy="400622"/>
              </a:xfrm>
              <a:prstGeom prst="rect">
                <a:avLst/>
              </a:prstGeom>
              <a:blipFill rotWithShape="0"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44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enhancement</a:t>
            </a:r>
          </a:p>
          <a:p>
            <a:endParaRPr lang="en-US" dirty="0"/>
          </a:p>
          <a:p>
            <a:r>
              <a:rPr lang="en-US" dirty="0" smtClean="0"/>
              <a:t>Dynamic range</a:t>
            </a:r>
          </a:p>
          <a:p>
            <a:endParaRPr lang="en-US" dirty="0"/>
          </a:p>
          <a:p>
            <a:r>
              <a:rPr lang="en-US" dirty="0" smtClean="0"/>
              <a:t>Point processing</a:t>
            </a:r>
          </a:p>
          <a:p>
            <a:pPr>
              <a:lnSpc>
                <a:spcPct val="200000"/>
              </a:lnSpc>
            </a:pPr>
            <a:r>
              <a:rPr lang="en-GB" smtClean="0"/>
              <a:t>Contrast </a:t>
            </a:r>
            <a:r>
              <a:rPr lang="en-GB" dirty="0"/>
              <a:t>stretching</a:t>
            </a:r>
          </a:p>
          <a:p>
            <a:pPr>
              <a:lnSpc>
                <a:spcPct val="200000"/>
              </a:lnSpc>
            </a:pPr>
            <a:r>
              <a:rPr lang="en-GB" dirty="0"/>
              <a:t>Intensity level slicing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6" name="Chart 5"/>
          <p:cNvGraphicFramePr/>
          <p:nvPr>
            <p:extLst>
              <p:ext uri="{D42A27DB-BD31-4B8C-83A1-F6EECF244321}">
                <p14:modId xmlns:p14="http://schemas.microsoft.com/office/powerpoint/2010/main" val="3787434600"/>
              </p:ext>
            </p:extLst>
          </p:nvPr>
        </p:nvGraphicFramePr>
        <p:xfrm>
          <a:off x="476518" y="1690689"/>
          <a:ext cx="7933386" cy="432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6332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280704" y="4984128"/>
            <a:ext cx="1306458" cy="502276"/>
          </a:xfrm>
          <a:prstGeom prst="rect">
            <a:avLst/>
          </a:prstGeom>
          <a:solidFill>
            <a:srgbClr val="00B0F0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269983" y="4984128"/>
            <a:ext cx="1306458" cy="502276"/>
          </a:xfrm>
          <a:prstGeom prst="rect">
            <a:avLst/>
          </a:prstGeom>
          <a:solidFill>
            <a:srgbClr val="FFFF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80704" y="3726466"/>
            <a:ext cx="1306458" cy="525192"/>
          </a:xfrm>
          <a:prstGeom prst="rect">
            <a:avLst/>
          </a:prstGeom>
          <a:solidFill>
            <a:srgbClr val="00B0F0"/>
          </a:solidFill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269983" y="3726466"/>
            <a:ext cx="1306458" cy="525192"/>
          </a:xfrm>
          <a:prstGeom prst="rect">
            <a:avLst/>
          </a:prstGeom>
          <a:solidFill>
            <a:srgbClr val="FFFF00"/>
          </a:solidFill>
          <a:ln w="38100"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741731"/>
              </p:ext>
            </p:extLst>
          </p:nvPr>
        </p:nvGraphicFramePr>
        <p:xfrm>
          <a:off x="1337910" y="1690689"/>
          <a:ext cx="7177440" cy="418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240"/>
                <a:gridCol w="1196240"/>
                <a:gridCol w="1196240"/>
                <a:gridCol w="1196240"/>
                <a:gridCol w="1196240"/>
                <a:gridCol w="1196240"/>
              </a:tblGrid>
              <a:tr h="418208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Gray-level</a:t>
                      </a:r>
                      <a:endParaRPr 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Input Image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Mapping</a:t>
                      </a:r>
                      <a:endParaRPr lang="en-US" sz="18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Specified Image</a:t>
                      </a:r>
                      <a:endParaRPr lang="en-US" sz="18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PDF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CDF</a:t>
                      </a:r>
                      <a:endParaRPr lang="en-US" sz="18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PDF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CDF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0.30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0.20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0.02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0.15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0911495"/>
              </p:ext>
            </p:extLst>
          </p:nvPr>
        </p:nvGraphicFramePr>
        <p:xfrm>
          <a:off x="3733381" y="2527105"/>
          <a:ext cx="1196240" cy="334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240"/>
              </a:tblGrid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0.19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0.44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0.81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0.89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0.98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4447085"/>
              </p:ext>
            </p:extLst>
          </p:nvPr>
        </p:nvGraphicFramePr>
        <p:xfrm>
          <a:off x="7325092" y="2527105"/>
          <a:ext cx="1196240" cy="334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240"/>
              </a:tblGrid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0.0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0.15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0.35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0.65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0.85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1.0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674679" y="2465302"/>
            <a:ext cx="1306458" cy="525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269983" y="2465302"/>
            <a:ext cx="1306458" cy="52519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40742" y="254323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3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361083" y="4210592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6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871944"/>
              </p:ext>
            </p:extLst>
          </p:nvPr>
        </p:nvGraphicFramePr>
        <p:xfrm>
          <a:off x="4938594" y="2524881"/>
          <a:ext cx="1196240" cy="33456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6240"/>
              </a:tblGrid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</a:tr>
              <a:tr h="418208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8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3.05556E-6 0.24444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4.81481E-6 L -3.88889E-6 0.24467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81481E-6 L -3.05556E-6 0.428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43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2" grpId="0" animBg="1"/>
      <p:bldP spid="12" grpId="1" animBg="1"/>
      <p:bldP spid="10" grpId="0" animBg="1"/>
      <p:bldP spid="10" grpId="1" animBg="1"/>
      <p:bldP spid="9" grpId="0" animBg="1"/>
      <p:bldP spid="9" grpId="1" animBg="1"/>
      <p:bldP spid="7" grpId="0" animBg="1"/>
      <p:bldP spid="7" grpId="1" animBg="1"/>
      <p:bldP spid="7" grpId="2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11" grpId="0"/>
      <p:bldP spid="11" grpId="1"/>
      <p:bldP spid="14" grpId="0"/>
      <p:bldP spid="14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Final result</a:t>
            </a:r>
            <a:endParaRPr lang="en-US" dirty="0"/>
          </a:p>
        </p:txBody>
      </p:sp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1457407220"/>
              </p:ext>
            </p:extLst>
          </p:nvPr>
        </p:nvGraphicFramePr>
        <p:xfrm>
          <a:off x="581964" y="1999782"/>
          <a:ext cx="7933386" cy="432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245342526"/>
              </p:ext>
            </p:extLst>
          </p:nvPr>
        </p:nvGraphicFramePr>
        <p:xfrm>
          <a:off x="581964" y="1999782"/>
          <a:ext cx="7933386" cy="4323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465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quality metrics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81237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be the original image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is the processed image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Mean Square Error (MSE)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smtClean="0"/>
                  <a:t>Peak Signal to Noise Ratio (PSNR)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81237"/>
              </a:xfrm>
              <a:blipFill rotWithShape="0">
                <a:blip r:embed="rId2"/>
                <a:stretch>
                  <a:fillRect l="-773" t="-15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285013" y="2569701"/>
                <a:ext cx="25739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5013" y="2569701"/>
                <a:ext cx="2573974" cy="307777"/>
              </a:xfrm>
              <a:prstGeom prst="rect">
                <a:avLst/>
              </a:prstGeom>
              <a:blipFill rotWithShape="0">
                <a:blip r:embed="rId3"/>
                <a:stretch>
                  <a:fillRect l="-1659" r="-3081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808495" y="3841858"/>
                <a:ext cx="3785780" cy="9003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  <m:d>
                                        <m:dPr>
                                          <m:ctrlPr>
                                            <a:rPr lang="en-US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495" y="3841858"/>
                <a:ext cx="3785780" cy="900311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808495" y="5706549"/>
                <a:ext cx="2035622" cy="6176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=10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8495" y="5706549"/>
                <a:ext cx="2035622" cy="617670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934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6636" y="426157"/>
            <a:ext cx="1933575" cy="19716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825" y="2377929"/>
            <a:ext cx="6610350" cy="20097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3975" y="4658457"/>
            <a:ext cx="6553200" cy="1943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17584" y="428912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MSE=309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998487" y="428912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MSE=306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6279390" y="4289125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MSE=313</a:t>
            </a:r>
            <a:endParaRPr lang="en-US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1717584" y="648866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MSE=309</a:t>
            </a:r>
            <a:endParaRPr lang="en-US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998487" y="648866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MSE=308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6279390" y="6488668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MSE=309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12097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Next lecture: </a:t>
            </a:r>
            <a:r>
              <a:rPr lang="en-US" sz="2800" b="1" dirty="0" smtClean="0">
                <a:solidFill>
                  <a:schemeClr val="bg1">
                    <a:lumMod val="50000"/>
                  </a:schemeClr>
                </a:solidFill>
              </a:rPr>
              <a:t>Image Enhancement: Spatial Filters</a:t>
            </a:r>
            <a:endParaRPr lang="en-US" sz="2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636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Image histogram</a:t>
            </a:r>
          </a:p>
          <a:p>
            <a:endParaRPr lang="en-US" dirty="0"/>
          </a:p>
          <a:p>
            <a:r>
              <a:rPr lang="en-US" dirty="0" smtClean="0"/>
              <a:t>Histogram stretching</a:t>
            </a:r>
          </a:p>
          <a:p>
            <a:endParaRPr lang="en-US" dirty="0"/>
          </a:p>
          <a:p>
            <a:r>
              <a:rPr lang="en-US" dirty="0" smtClean="0"/>
              <a:t>Histogram equalization</a:t>
            </a:r>
          </a:p>
          <a:p>
            <a:endParaRPr lang="en-US" dirty="0"/>
          </a:p>
          <a:p>
            <a:r>
              <a:rPr lang="en-US" dirty="0" smtClean="0"/>
              <a:t>Histogram specification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768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</a:t>
            </a:r>
            <a:r>
              <a:rPr lang="en-US" dirty="0" smtClean="0"/>
              <a:t>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It is </a:t>
            </a:r>
            <a:r>
              <a:rPr lang="en-US" dirty="0"/>
              <a:t>a graphical representation of the </a:t>
            </a:r>
            <a:r>
              <a:rPr lang="en-US" b="1" i="1" dirty="0">
                <a:solidFill>
                  <a:srgbClr val="C00000"/>
                </a:solidFill>
              </a:rPr>
              <a:t>distribution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of numerical data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GB" dirty="0"/>
              <a:t>It is an estimate of the </a:t>
            </a:r>
            <a:r>
              <a:rPr lang="en-GB" b="1" dirty="0">
                <a:solidFill>
                  <a:srgbClr val="0000FF"/>
                </a:solidFill>
              </a:rPr>
              <a:t>probability distribution </a:t>
            </a:r>
            <a:r>
              <a:rPr lang="en-GB" dirty="0"/>
              <a:t>of a continuous </a:t>
            </a:r>
            <a:r>
              <a:rPr lang="en-GB" dirty="0" smtClean="0"/>
              <a:t>variable</a:t>
            </a:r>
          </a:p>
          <a:p>
            <a:endParaRPr lang="en-GB" dirty="0"/>
          </a:p>
          <a:p>
            <a:r>
              <a:rPr lang="en-US" dirty="0" smtClean="0"/>
              <a:t>Divide </a:t>
            </a:r>
            <a:r>
              <a:rPr lang="en-US" dirty="0"/>
              <a:t>the entire range of values into a series of </a:t>
            </a:r>
            <a:r>
              <a:rPr lang="en-US" dirty="0" smtClean="0"/>
              <a:t>intervals</a:t>
            </a:r>
          </a:p>
          <a:p>
            <a:endParaRPr lang="en-US" dirty="0"/>
          </a:p>
          <a:p>
            <a:r>
              <a:rPr lang="en-US" dirty="0" smtClean="0"/>
              <a:t>Count </a:t>
            </a:r>
            <a:r>
              <a:rPr lang="en-US" dirty="0"/>
              <a:t>how many values fall into each interval.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6600"/>
                </a:solidFill>
              </a:rPr>
              <a:t>bins</a:t>
            </a:r>
            <a:r>
              <a:rPr lang="en-US" dirty="0">
                <a:solidFill>
                  <a:srgbClr val="006600"/>
                </a:solidFill>
              </a:rPr>
              <a:t> </a:t>
            </a:r>
            <a:r>
              <a:rPr lang="en-US" dirty="0"/>
              <a:t>(intervals) must </a:t>
            </a:r>
            <a:r>
              <a:rPr lang="en-US" dirty="0" smtClean="0"/>
              <a:t>be </a:t>
            </a:r>
            <a:r>
              <a:rPr lang="en-US" b="1" dirty="0" smtClean="0">
                <a:solidFill>
                  <a:srgbClr val="C00000"/>
                </a:solidFill>
              </a:rPr>
              <a:t>adjacent, non-overlapping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and </a:t>
            </a:r>
            <a:r>
              <a:rPr lang="en-US" dirty="0"/>
              <a:t>are </a:t>
            </a:r>
            <a:r>
              <a:rPr lang="en-US" b="1" dirty="0">
                <a:solidFill>
                  <a:srgbClr val="0000FF"/>
                </a:solidFill>
              </a:rPr>
              <a:t>usually equal </a:t>
            </a:r>
            <a:r>
              <a:rPr lang="en-US" b="1" dirty="0" smtClean="0">
                <a:solidFill>
                  <a:srgbClr val="0000FF"/>
                </a:solidFill>
              </a:rPr>
              <a:t>size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66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1506292"/>
            <a:ext cx="5838825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172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Shape of histogram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53" y="1690689"/>
            <a:ext cx="2462997" cy="15180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1465" y="1690689"/>
            <a:ext cx="2566377" cy="151803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7058" y="1690689"/>
            <a:ext cx="2560630" cy="1518036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419" y="4340179"/>
            <a:ext cx="2457831" cy="146819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465" y="4340179"/>
            <a:ext cx="2460217" cy="146819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47058" y="4340180"/>
            <a:ext cx="2434717" cy="146819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345" y="3405120"/>
            <a:ext cx="2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Symmetric, unimodal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28594" y="3405120"/>
            <a:ext cx="2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Skewed, right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6247058" y="3405120"/>
            <a:ext cx="25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Skewed, left</a:t>
            </a:r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27345" y="6004768"/>
            <a:ext cx="2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Bimodal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228594" y="6004768"/>
            <a:ext cx="26868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Multimodal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6247058" y="6004768"/>
            <a:ext cx="2560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Symmetric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32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Intensity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Histogram </a:t>
            </a:r>
            <a:r>
              <a:rPr lang="en-GB" dirty="0"/>
              <a:t>of the pixel intensity values. </a:t>
            </a:r>
            <a:endParaRPr lang="en-GB" dirty="0" smtClean="0"/>
          </a:p>
          <a:p>
            <a:endParaRPr lang="en-GB" dirty="0"/>
          </a:p>
          <a:p>
            <a:r>
              <a:rPr lang="en-GB" b="1" dirty="0" smtClean="0">
                <a:solidFill>
                  <a:srgbClr val="006600"/>
                </a:solidFill>
              </a:rPr>
              <a:t>Number </a:t>
            </a:r>
            <a:r>
              <a:rPr lang="en-GB" b="1" dirty="0">
                <a:solidFill>
                  <a:srgbClr val="006600"/>
                </a:solidFill>
              </a:rPr>
              <a:t>of pixels </a:t>
            </a:r>
            <a:r>
              <a:rPr lang="en-GB" dirty="0"/>
              <a:t>in an image at </a:t>
            </a:r>
            <a:r>
              <a:rPr lang="en-GB" b="1" dirty="0">
                <a:solidFill>
                  <a:srgbClr val="0000FF"/>
                </a:solidFill>
              </a:rPr>
              <a:t>each different intensity </a:t>
            </a:r>
            <a:r>
              <a:rPr lang="en-GB" dirty="0"/>
              <a:t>value </a:t>
            </a:r>
            <a:r>
              <a:rPr lang="en-GB" b="1" dirty="0">
                <a:solidFill>
                  <a:srgbClr val="C00000"/>
                </a:solidFill>
              </a:rPr>
              <a:t>found in that </a:t>
            </a:r>
            <a:r>
              <a:rPr lang="en-GB" b="1" dirty="0" smtClean="0">
                <a:solidFill>
                  <a:srgbClr val="C00000"/>
                </a:solidFill>
              </a:rPr>
              <a:t>image</a:t>
            </a:r>
          </a:p>
          <a:p>
            <a:endParaRPr lang="en-GB" b="1" dirty="0">
              <a:solidFill>
                <a:srgbClr val="C00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047" y="3873499"/>
            <a:ext cx="2438400" cy="2438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6250" y="4311649"/>
            <a:ext cx="3009900" cy="15621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663561" y="6311899"/>
            <a:ext cx="18517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Demonstration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96931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types of images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96" y="1816317"/>
            <a:ext cx="4383404" cy="18350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540" y="1816317"/>
            <a:ext cx="4377307" cy="18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96" y="4159663"/>
            <a:ext cx="4377307" cy="18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0442" y="4159663"/>
            <a:ext cx="4377307" cy="18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/>
          <p:cNvSpPr txBox="1"/>
          <p:nvPr/>
        </p:nvSpPr>
        <p:spPr>
          <a:xfrm>
            <a:off x="2044308" y="3708511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Dark</a:t>
            </a:r>
            <a:endParaRPr lang="en-US" sz="2000" dirty="0"/>
          </a:p>
        </p:txBody>
      </p:sp>
      <p:sp>
        <p:nvSpPr>
          <p:cNvPr id="17" name="TextBox 16"/>
          <p:cNvSpPr txBox="1"/>
          <p:nvPr/>
        </p:nvSpPr>
        <p:spPr>
          <a:xfrm>
            <a:off x="6501951" y="3708511"/>
            <a:ext cx="740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Light</a:t>
            </a:r>
            <a:endParaRPr lang="en-US" sz="2000" dirty="0"/>
          </a:p>
        </p:txBody>
      </p:sp>
      <p:sp>
        <p:nvSpPr>
          <p:cNvPr id="18" name="TextBox 17"/>
          <p:cNvSpPr txBox="1"/>
          <p:nvPr/>
        </p:nvSpPr>
        <p:spPr>
          <a:xfrm>
            <a:off x="1581015" y="6000815"/>
            <a:ext cx="1651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Low-contrast</a:t>
            </a:r>
            <a:endParaRPr lang="en-US" sz="2000" dirty="0"/>
          </a:p>
        </p:txBody>
      </p:sp>
      <p:sp>
        <p:nvSpPr>
          <p:cNvPr id="19" name="TextBox 18"/>
          <p:cNvSpPr txBox="1"/>
          <p:nvPr/>
        </p:nvSpPr>
        <p:spPr>
          <a:xfrm>
            <a:off x="6011747" y="5996398"/>
            <a:ext cx="17091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High-contrast</a:t>
            </a:r>
            <a:endParaRPr lang="en-US" sz="2000" dirty="0"/>
          </a:p>
        </p:txBody>
      </p:sp>
      <p:sp>
        <p:nvSpPr>
          <p:cNvPr id="12" name="TextBox 8"/>
          <p:cNvSpPr txBox="1"/>
          <p:nvPr/>
        </p:nvSpPr>
        <p:spPr>
          <a:xfrm>
            <a:off x="5762939" y="31828"/>
            <a:ext cx="32848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Images: Gonzalez &amp; Woods, 3</a:t>
            </a:r>
            <a:r>
              <a:rPr lang="en-GB" sz="1400" baseline="30000" dirty="0" smtClean="0">
                <a:solidFill>
                  <a:schemeClr val="bg1">
                    <a:lumMod val="50000"/>
                  </a:schemeClr>
                </a:solidFill>
              </a:rPr>
              <a:t>rd</a:t>
            </a:r>
            <a:r>
              <a:rPr lang="en-GB" sz="1400" dirty="0" smtClean="0">
                <a:solidFill>
                  <a:schemeClr val="bg1">
                    <a:lumMod val="50000"/>
                  </a:schemeClr>
                </a:solidFill>
              </a:rPr>
              <a:t> edition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458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Histogram stretching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00933"/>
          </a:xfrm>
        </p:spPr>
        <p:txBody>
          <a:bodyPr>
            <a:noAutofit/>
          </a:bodyPr>
          <a:lstStyle/>
          <a:p>
            <a:r>
              <a:rPr lang="en-GB" dirty="0" smtClean="0"/>
              <a:t>Contrast </a:t>
            </a:r>
            <a:r>
              <a:rPr lang="en-GB" dirty="0"/>
              <a:t>is the difference between maximum and minimum pixel intensity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Histogram stretching increases contrast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  <a:p>
            <a:endParaRPr lang="en-GB" dirty="0" smtClean="0"/>
          </a:p>
          <a:p>
            <a:r>
              <a:rPr lang="en-US" b="1" dirty="0"/>
              <a:t>Failing of histogram </a:t>
            </a:r>
            <a:r>
              <a:rPr lang="en-US" b="1" dirty="0" smtClean="0"/>
              <a:t>stretching</a:t>
            </a:r>
          </a:p>
          <a:p>
            <a:endParaRPr lang="en-US" b="1" dirty="0"/>
          </a:p>
          <a:p>
            <a:r>
              <a:rPr lang="en-US" b="1" dirty="0" smtClean="0"/>
              <a:t>Histogram equalization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435995" y="3702385"/>
                <a:ext cx="5773312" cy="7822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𝑏𝑝𝑝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995" y="3702385"/>
                <a:ext cx="5773312" cy="7822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>
            <a:off x="6663561" y="6311899"/>
            <a:ext cx="185178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0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Demonstration</a:t>
            </a:r>
            <a:endParaRPr lang="en-US" sz="2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2922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1282</TotalTime>
  <Words>808</Words>
  <Application>Microsoft Office PowerPoint</Application>
  <PresentationFormat>On-screen Show (4:3)</PresentationFormat>
  <Paragraphs>442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Cambria Math</vt:lpstr>
      <vt:lpstr>Office Theme</vt:lpstr>
      <vt:lpstr>CS654: Digital Image Analysis</vt:lpstr>
      <vt:lpstr>Recap of Lecture 17</vt:lpstr>
      <vt:lpstr>Outline of Lecture 18</vt:lpstr>
      <vt:lpstr>Histogram</vt:lpstr>
      <vt:lpstr>Example</vt:lpstr>
      <vt:lpstr>Shape of histogram</vt:lpstr>
      <vt:lpstr>Intensity Histogram</vt:lpstr>
      <vt:lpstr>Basic types of images</vt:lpstr>
      <vt:lpstr>Histogram stretching</vt:lpstr>
      <vt:lpstr>PMF and CDF</vt:lpstr>
      <vt:lpstr>Mapping functions</vt:lpstr>
      <vt:lpstr>Histogram Equalization</vt:lpstr>
      <vt:lpstr>Uniform PDF generation</vt:lpstr>
      <vt:lpstr>Algorithm</vt:lpstr>
      <vt:lpstr>Histogram Equalization Process</vt:lpstr>
      <vt:lpstr>Example</vt:lpstr>
      <vt:lpstr>Example: Alternate method</vt:lpstr>
      <vt:lpstr>Histogram Specification/ Matching</vt:lpstr>
      <vt:lpstr>Steps of Histogram Specification</vt:lpstr>
      <vt:lpstr>Example</vt:lpstr>
      <vt:lpstr>Example</vt:lpstr>
      <vt:lpstr>Example: Final result</vt:lpstr>
      <vt:lpstr>Image quality metrics</vt:lpstr>
      <vt:lpstr>Issues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60</cp:revision>
  <dcterms:created xsi:type="dcterms:W3CDTF">2015-07-15T04:13:21Z</dcterms:created>
  <dcterms:modified xsi:type="dcterms:W3CDTF">2015-09-20T13:51:03Z</dcterms:modified>
</cp:coreProperties>
</file>