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876" r:id="rId1"/>
  </p:sldMasterIdLst>
  <p:sldIdLst>
    <p:sldId id="256" r:id="rId2"/>
    <p:sldId id="257" r:id="rId3"/>
    <p:sldId id="258" r:id="rId4"/>
    <p:sldId id="268" r:id="rId5"/>
    <p:sldId id="28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2" r:id="rId18"/>
    <p:sldId id="273" r:id="rId19"/>
    <p:sldId id="274" r:id="rId20"/>
    <p:sldId id="271" r:id="rId21"/>
    <p:sldId id="275" r:id="rId22"/>
    <p:sldId id="276" r:id="rId23"/>
    <p:sldId id="277" r:id="rId24"/>
    <p:sldId id="278" r:id="rId25"/>
    <p:sldId id="279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949" y="1579563"/>
            <a:ext cx="7912098" cy="2387600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8" y="4503738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19: Spatial Operations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Non-local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534" y="1896270"/>
            <a:ext cx="3886200" cy="4351338"/>
          </a:xfrm>
        </p:spPr>
        <p:txBody>
          <a:bodyPr/>
          <a:lstStyle/>
          <a:p>
            <a:r>
              <a:rPr lang="en-US" dirty="0" smtClean="0"/>
              <a:t>Not going to average in a local neighborhood</a:t>
            </a:r>
          </a:p>
          <a:p>
            <a:endParaRPr lang="en-US" dirty="0"/>
          </a:p>
          <a:p>
            <a:r>
              <a:rPr lang="en-US" dirty="0" smtClean="0"/>
              <a:t>Average between very hot and very cold pixels is not good</a:t>
            </a:r>
          </a:p>
          <a:p>
            <a:endParaRPr lang="en-US" dirty="0"/>
          </a:p>
          <a:p>
            <a:r>
              <a:rPr lang="en-US" dirty="0" smtClean="0"/>
              <a:t>It takes </a:t>
            </a:r>
            <a:r>
              <a:rPr lang="en-US" dirty="0"/>
              <a:t>a mean of all pixels in the image, weighted by how similar </a:t>
            </a:r>
            <a:r>
              <a:rPr lang="en-US" b="1" dirty="0">
                <a:solidFill>
                  <a:srgbClr val="0000FF"/>
                </a:solidFill>
              </a:rPr>
              <a:t>these pixels </a:t>
            </a:r>
            <a:r>
              <a:rPr lang="en-US" dirty="0"/>
              <a:t>are to the </a:t>
            </a:r>
            <a:r>
              <a:rPr lang="en-US" b="1" dirty="0"/>
              <a:t>target</a:t>
            </a:r>
            <a:r>
              <a:rPr lang="en-US" dirty="0"/>
              <a:t> pixel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6248746"/>
            <a:ext cx="8248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"A non-local algorithm for image </a:t>
            </a:r>
            <a:r>
              <a:rPr lang="en-US" sz="1400" dirty="0" err="1"/>
              <a:t>denoising</a:t>
            </a:r>
            <a:r>
              <a:rPr lang="en-US" sz="1400" dirty="0"/>
              <a:t>". </a:t>
            </a:r>
            <a:r>
              <a:rPr lang="en-US" sz="1400" i="1" dirty="0"/>
              <a:t>Computer Vision and Pattern Recognition, 2005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551" y="1895132"/>
            <a:ext cx="4517528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0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Filter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25584" y="1883872"/>
            <a:ext cx="8473367" cy="3237765"/>
            <a:chOff x="425584" y="1883872"/>
            <a:chExt cx="8473367" cy="323776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519"/>
            <a:stretch/>
          </p:blipFill>
          <p:spPr bwMode="auto">
            <a:xfrm>
              <a:off x="425584" y="1883872"/>
              <a:ext cx="8473367" cy="2675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107583" y="4752305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Input image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54973" y="4752305"/>
              <a:ext cx="2634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3x3 Mean Filter output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59712" y="4752305"/>
              <a:ext cx="2839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3x3 Median Filter output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9357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 N</a:t>
            </a:r>
            <a:r>
              <a:rPr lang="en-US" altLang="en-US" sz="2400" dirty="0" smtClean="0">
                <a:latin typeface="Arial" panose="020B0604020202020204" pitchFamily="34" charset="0"/>
              </a:rPr>
              <a:t>ormally </a:t>
            </a:r>
            <a:r>
              <a:rPr lang="en-US" altLang="en-US" sz="2400" dirty="0">
                <a:latin typeface="Arial" panose="020B0604020202020204" pitchFamily="34" charset="0"/>
              </a:rPr>
              <a:t>used </a:t>
            </a:r>
            <a:r>
              <a:rPr lang="en-US" altLang="en-US" sz="2400" dirty="0" smtClean="0">
                <a:latin typeface="Arial" panose="020B0604020202020204" pitchFamily="34" charset="0"/>
              </a:rPr>
              <a:t>to reduce </a:t>
            </a:r>
            <a:r>
              <a:rPr lang="en-US" altLang="en-US" sz="2400" dirty="0">
                <a:latin typeface="Arial" panose="020B0604020202020204" pitchFamily="34" charset="0"/>
              </a:rPr>
              <a:t>noise in an </a:t>
            </a:r>
            <a:r>
              <a:rPr lang="en-US" altLang="en-US" sz="2400" dirty="0" smtClean="0">
                <a:latin typeface="Arial" panose="020B0604020202020204" pitchFamily="34" charset="0"/>
              </a:rPr>
              <a:t>image</a:t>
            </a:r>
          </a:p>
          <a:p>
            <a:pPr lvl="0"/>
            <a:endParaRPr lang="en-US" altLang="en-US" sz="2400" dirty="0">
              <a:latin typeface="Arial" panose="020B0604020202020204" pitchFamily="34" charset="0"/>
            </a:endParaRPr>
          </a:p>
          <a:p>
            <a:pPr lvl="0"/>
            <a:r>
              <a:rPr lang="en-GB" sz="2400" dirty="0" smtClean="0"/>
              <a:t>Does not simply replace </a:t>
            </a:r>
            <a:r>
              <a:rPr lang="en-GB" sz="2400" dirty="0"/>
              <a:t>the pixel value with the </a:t>
            </a:r>
            <a:r>
              <a:rPr lang="en-GB" sz="2400" i="1" dirty="0"/>
              <a:t>mean</a:t>
            </a:r>
            <a:r>
              <a:rPr lang="en-GB" sz="2400" dirty="0"/>
              <a:t> of </a:t>
            </a:r>
            <a:r>
              <a:rPr lang="en-GB" sz="2400" dirty="0" smtClean="0"/>
              <a:t>neighbouring </a:t>
            </a:r>
            <a:r>
              <a:rPr lang="en-GB" sz="2400" dirty="0"/>
              <a:t>pixel </a:t>
            </a:r>
            <a:r>
              <a:rPr lang="en-GB" sz="2400" dirty="0" smtClean="0"/>
              <a:t>values</a:t>
            </a:r>
          </a:p>
          <a:p>
            <a:pPr lvl="0"/>
            <a:endParaRPr lang="en-GB" altLang="en-US" sz="2400" dirty="0">
              <a:latin typeface="Arial" panose="020B0604020202020204" pitchFamily="34" charset="0"/>
            </a:endParaRPr>
          </a:p>
          <a:p>
            <a:pPr lvl="0"/>
            <a:r>
              <a:rPr lang="en-GB" sz="2400" dirty="0" smtClean="0"/>
              <a:t>It </a:t>
            </a:r>
            <a:r>
              <a:rPr lang="en-GB" sz="2400" dirty="0"/>
              <a:t>replaces it with the </a:t>
            </a:r>
            <a:r>
              <a:rPr lang="en-GB" sz="2400" i="1" dirty="0"/>
              <a:t>median</a:t>
            </a:r>
            <a:r>
              <a:rPr lang="en-GB" sz="2400" dirty="0"/>
              <a:t> of those </a:t>
            </a:r>
            <a:r>
              <a:rPr lang="en-GB" sz="2400" dirty="0" smtClean="0"/>
              <a:t>values</a:t>
            </a:r>
          </a:p>
          <a:p>
            <a:pPr lvl="0"/>
            <a:endParaRPr lang="en-GB" altLang="en-US" sz="2400" dirty="0">
              <a:latin typeface="Arial" panose="020B0604020202020204" pitchFamily="34" charset="0"/>
            </a:endParaRPr>
          </a:p>
          <a:p>
            <a:pPr lvl="0"/>
            <a:r>
              <a:rPr lang="en-GB" sz="2400" dirty="0" smtClean="0"/>
              <a:t>First sort </a:t>
            </a:r>
            <a:r>
              <a:rPr lang="en-GB" sz="2400" dirty="0"/>
              <a:t>all the pixel values from the surrounding </a:t>
            </a:r>
            <a:r>
              <a:rPr lang="en-GB" sz="2400" dirty="0" smtClean="0"/>
              <a:t>neighbourhood </a:t>
            </a:r>
            <a:r>
              <a:rPr lang="en-GB" sz="2400" dirty="0"/>
              <a:t>into numerical order </a:t>
            </a:r>
            <a:endParaRPr lang="en-GB" sz="2400" dirty="0" smtClean="0"/>
          </a:p>
          <a:p>
            <a:pPr lvl="0"/>
            <a:endParaRPr lang="en-GB" altLang="en-US" sz="2400" dirty="0">
              <a:latin typeface="Arial" panose="020B0604020202020204" pitchFamily="34" charset="0"/>
            </a:endParaRPr>
          </a:p>
          <a:p>
            <a:pPr lvl="0"/>
            <a:r>
              <a:rPr lang="en-GB" sz="2400" dirty="0" smtClean="0"/>
              <a:t>Replace </a:t>
            </a:r>
            <a:r>
              <a:rPr lang="en-GB" sz="2400" dirty="0"/>
              <a:t>the pixel being considered with the middle pixel value.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 lvl="0"/>
            <a:endParaRPr lang="en-US" altLang="en-US" sz="2400" dirty="0">
              <a:latin typeface="Arial" panose="020B0604020202020204" pitchFamily="34" charset="0"/>
            </a:endParaRPr>
          </a:p>
          <a:p>
            <a:pPr lvl="0"/>
            <a:endParaRPr lang="en-US" altLang="en-US" sz="2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028" name="Picture 4" descr="http://homepages.inf.ed.ac.uk/rbf/HIPR2/mo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68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79572" y="4353884"/>
            <a:ext cx="631065" cy="396241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median filtering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18098"/>
              </p:ext>
            </p:extLst>
          </p:nvPr>
        </p:nvGraphicFramePr>
        <p:xfrm>
          <a:off x="2483208" y="2031687"/>
          <a:ext cx="3382965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593"/>
                <a:gridCol w="676593"/>
                <a:gridCol w="676593"/>
                <a:gridCol w="676593"/>
                <a:gridCol w="6765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140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134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129566" y="2421228"/>
            <a:ext cx="2073499" cy="1197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84994"/>
              </p:ext>
            </p:extLst>
          </p:nvPr>
        </p:nvGraphicFramePr>
        <p:xfrm>
          <a:off x="1551904" y="4353885"/>
          <a:ext cx="54864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673171" y="5188714"/>
            <a:ext cx="2306401" cy="1462777"/>
            <a:chOff x="1673171" y="5188714"/>
            <a:chExt cx="2306401" cy="1462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673171" y="5188714"/>
                  <a:ext cx="2306401" cy="8962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171" y="5188714"/>
                  <a:ext cx="2306401" cy="8962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2279560" y="628215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Mean Filter</a:t>
              </a:r>
              <a:endParaRPr lang="en-US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44733" y="5172364"/>
            <a:ext cx="2155205" cy="1393921"/>
            <a:chOff x="5203065" y="5143291"/>
            <a:chExt cx="2155205" cy="1393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203065" y="5143291"/>
                  <a:ext cx="2155205" cy="8962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065" y="5143291"/>
                  <a:ext cx="2155205" cy="8962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5596720" y="6167880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Median Filter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0733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Unsharp</a:t>
            </a:r>
            <a:r>
              <a:rPr lang="en-GB" dirty="0" smtClean="0"/>
              <a:t> 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66082"/>
          </a:xfrm>
        </p:spPr>
        <p:txBody>
          <a:bodyPr>
            <a:normAutofit/>
          </a:bodyPr>
          <a:lstStyle/>
          <a:p>
            <a:r>
              <a:rPr lang="en-GB" dirty="0" smtClean="0"/>
              <a:t>Image </a:t>
            </a:r>
            <a:r>
              <a:rPr lang="en-GB" b="1" dirty="0" smtClean="0">
                <a:solidFill>
                  <a:srgbClr val="0000FF"/>
                </a:solidFill>
              </a:rPr>
              <a:t>sharpening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technique</a:t>
            </a:r>
          </a:p>
          <a:p>
            <a:endParaRPr lang="en-GB" dirty="0"/>
          </a:p>
          <a:p>
            <a:pPr lvl="0"/>
            <a:r>
              <a:rPr lang="en-US" altLang="en-US" dirty="0">
                <a:latin typeface="Arial" panose="020B0604020202020204" pitchFamily="34" charset="0"/>
              </a:rPr>
              <a:t>E</a:t>
            </a:r>
            <a:r>
              <a:rPr lang="en-US" altLang="en-US" dirty="0" smtClean="0">
                <a:latin typeface="Arial" panose="020B0604020202020204" pitchFamily="34" charset="0"/>
              </a:rPr>
              <a:t>nhances 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edges</a:t>
            </a:r>
            <a:r>
              <a:rPr lang="en-US" altLang="en-US" dirty="0">
                <a:latin typeface="Arial" panose="020B0604020202020204" pitchFamily="34" charset="0"/>
              </a:rPr>
              <a:t> (and other high frequency components in an image)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/>
            <a:endParaRPr lang="en-US" altLang="en-US" dirty="0" smtClean="0">
              <a:latin typeface="Arial" panose="020B0604020202020204" pitchFamily="34" charset="0"/>
            </a:endParaRPr>
          </a:p>
          <a:p>
            <a:pPr lvl="0"/>
            <a:r>
              <a:rPr lang="en-US" altLang="en-US" dirty="0">
                <a:latin typeface="Arial" panose="020B0604020202020204" pitchFamily="34" charset="0"/>
              </a:rPr>
              <a:t>S</a:t>
            </a:r>
            <a:r>
              <a:rPr lang="en-US" altLang="en-US" dirty="0" smtClean="0">
                <a:latin typeface="Arial" panose="020B0604020202020204" pitchFamily="34" charset="0"/>
              </a:rPr>
              <a:t>ubtracts </a:t>
            </a:r>
            <a:r>
              <a:rPr lang="en-US" altLang="en-US" dirty="0">
                <a:latin typeface="Arial" panose="020B0604020202020204" pitchFamily="34" charset="0"/>
              </a:rPr>
              <a:t>an 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</a:rPr>
              <a:t>unsharp</a:t>
            </a:r>
            <a:r>
              <a:rPr lang="en-US" altLang="en-US" dirty="0">
                <a:latin typeface="Arial" panose="020B0604020202020204" pitchFamily="34" charset="0"/>
              </a:rPr>
              <a:t>, or 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smoothed</a:t>
            </a:r>
            <a:r>
              <a:rPr lang="en-US" altLang="en-US" dirty="0">
                <a:latin typeface="Arial" panose="020B0604020202020204" pitchFamily="34" charset="0"/>
              </a:rPr>
              <a:t>, version of an image from the original image.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0"/>
            <a:endParaRPr lang="en-GB" altLang="en-US" dirty="0">
              <a:latin typeface="Arial" panose="020B0604020202020204" pitchFamily="34" charset="0"/>
            </a:endParaRPr>
          </a:p>
          <a:p>
            <a:pPr lvl="0"/>
            <a:r>
              <a:rPr lang="en-GB" dirty="0" smtClean="0"/>
              <a:t>Commonly </a:t>
            </a:r>
            <a:r>
              <a:rPr lang="en-GB" dirty="0"/>
              <a:t>used in the photographic and printing industries for </a:t>
            </a:r>
            <a:r>
              <a:rPr lang="en-GB" b="1" dirty="0" err="1">
                <a:solidFill>
                  <a:srgbClr val="0000FF"/>
                </a:solidFill>
              </a:rPr>
              <a:t>crispening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/>
              <a:t>edges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026" name="Picture 2" descr="http://homepages.inf.ed.ac.uk/rbf/HIPR2/mo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12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Unsharp</a:t>
            </a:r>
            <a:r>
              <a:rPr lang="en-GB" dirty="0"/>
              <a:t> </a:t>
            </a:r>
            <a:r>
              <a:rPr lang="en-GB" dirty="0" smtClean="0"/>
              <a:t>masking: how it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412" y="1662968"/>
                <a:ext cx="363894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100" dirty="0" smtClean="0"/>
                  <a:t>Let, </a:t>
                </a:r>
                <a14:m>
                  <m:oMath xmlns:m="http://schemas.openxmlformats.org/officeDocument/2006/math">
                    <m:r>
                      <a:rPr lang="en-GB" sz="21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1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1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1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1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100" dirty="0" smtClean="0"/>
                  <a:t> = the input image</a:t>
                </a:r>
                <a:endParaRPr lang="en-US" sz="2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12" y="1662968"/>
                <a:ext cx="3638945" cy="415498"/>
              </a:xfrm>
              <a:prstGeom prst="rect">
                <a:avLst/>
              </a:prstGeom>
              <a:blipFill rotWithShape="0">
                <a:blip r:embed="rId2"/>
                <a:stretch>
                  <a:fillRect l="-2010" t="-8824" r="-1508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1412" y="2369922"/>
                <a:ext cx="591989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100" b="0" i="1" dirty="0" smtClean="0">
                            <a:latin typeface="Cambria Math" panose="02040503050406030204" pitchFamily="18" charset="0"/>
                          </a:rPr>
                          <m:t>𝑠𝑚𝑜𝑜𝑡h</m:t>
                        </m:r>
                      </m:sub>
                    </m:sSub>
                    <m:r>
                      <a:rPr lang="en-GB" sz="21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1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1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1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1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100" dirty="0"/>
                  <a:t> = the </a:t>
                </a:r>
                <a:r>
                  <a:rPr lang="en-GB" sz="2100" dirty="0" smtClean="0"/>
                  <a:t>smoothened image (</a:t>
                </a:r>
                <a:r>
                  <a:rPr lang="en-GB" sz="2100" dirty="0" err="1" smtClean="0"/>
                  <a:t>unsharp</a:t>
                </a:r>
                <a:r>
                  <a:rPr lang="en-GB" sz="2100" dirty="0" smtClean="0"/>
                  <a:t>)</a:t>
                </a:r>
                <a:endParaRPr lang="en-US" sz="21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12" y="2369922"/>
                <a:ext cx="5919890" cy="415498"/>
              </a:xfrm>
              <a:prstGeom prst="rect">
                <a:avLst/>
              </a:prstGeom>
              <a:blipFill rotWithShape="0">
                <a:blip r:embed="rId3"/>
                <a:stretch>
                  <a:fillRect l="-515" t="-8824" r="-412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838492" y="3254238"/>
            <a:ext cx="8146793" cy="861792"/>
            <a:chOff x="838492" y="3254238"/>
            <a:chExt cx="8146793" cy="861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939947" y="3431750"/>
                  <a:ext cx="4045338" cy="415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1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21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1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1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GB" sz="2100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GB" sz="21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1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100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100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GB" sz="21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2100" b="0" i="1" dirty="0" smtClean="0">
                                <a:latin typeface="Cambria Math" panose="02040503050406030204" pitchFamily="18" charset="0"/>
                              </a:rPr>
                              <m:t>𝑠𝑚𝑜𝑜𝑡h</m:t>
                            </m:r>
                          </m:sub>
                        </m:sSub>
                        <m:r>
                          <a:rPr lang="en-GB" sz="2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1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1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947" y="3431750"/>
                  <a:ext cx="4045338" cy="4154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9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241099" y="3454833"/>
              <a:ext cx="9797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Smooth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838492" y="3454833"/>
                  <a:ext cx="9245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492" y="3454833"/>
                  <a:ext cx="92454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3"/>
              <a:endCxn id="7" idx="1"/>
            </p:cNvCxnSpPr>
            <p:nvPr/>
          </p:nvCxnSpPr>
          <p:spPr>
            <a:xfrm>
              <a:off x="1763040" y="3639499"/>
              <a:ext cx="4780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lowchart: Or 11"/>
            <p:cNvSpPr/>
            <p:nvPr/>
          </p:nvSpPr>
          <p:spPr>
            <a:xfrm>
              <a:off x="3818524" y="3497831"/>
              <a:ext cx="283336" cy="283336"/>
            </a:xfrm>
            <a:prstGeom prst="flowChar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3"/>
              <a:endCxn id="12" idx="2"/>
            </p:cNvCxnSpPr>
            <p:nvPr/>
          </p:nvCxnSpPr>
          <p:spPr>
            <a:xfrm>
              <a:off x="3220854" y="3639499"/>
              <a:ext cx="597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8" idx="3"/>
              <a:endCxn id="12" idx="4"/>
            </p:cNvCxnSpPr>
            <p:nvPr/>
          </p:nvCxnSpPr>
          <p:spPr>
            <a:xfrm>
              <a:off x="1763040" y="3639499"/>
              <a:ext cx="2197152" cy="141668"/>
            </a:xfrm>
            <a:prstGeom prst="bentConnector4">
              <a:avLst>
                <a:gd name="adj1" fmla="val 9848"/>
                <a:gd name="adj2" fmla="val 26136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6"/>
              <a:endCxn id="6" idx="1"/>
            </p:cNvCxnSpPr>
            <p:nvPr/>
          </p:nvCxnSpPr>
          <p:spPr>
            <a:xfrm>
              <a:off x="4101860" y="3639499"/>
              <a:ext cx="8380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06222" y="3254238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-</a:t>
              </a:r>
              <a:endParaRPr 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81178" y="3654365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+</a:t>
              </a:r>
              <a:endParaRPr lang="en-US" sz="24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38492" y="4999333"/>
            <a:ext cx="7557887" cy="874806"/>
            <a:chOff x="838492" y="4999333"/>
            <a:chExt cx="7557887" cy="874806"/>
          </a:xfrm>
        </p:grpSpPr>
        <p:grpSp>
          <p:nvGrpSpPr>
            <p:cNvPr id="40" name="Group 39"/>
            <p:cNvGrpSpPr/>
            <p:nvPr/>
          </p:nvGrpSpPr>
          <p:grpSpPr>
            <a:xfrm>
              <a:off x="838492" y="5202930"/>
              <a:ext cx="7557887" cy="440377"/>
              <a:chOff x="838492" y="5202930"/>
              <a:chExt cx="7557887" cy="440377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241099" y="5261975"/>
                <a:ext cx="97975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Smooth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838492" y="5261975"/>
                    <a:ext cx="9245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 dirty="0" err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 dirty="0" err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492" y="5261975"/>
                    <a:ext cx="924548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23" idx="3"/>
                <a:endCxn id="22" idx="1"/>
              </p:cNvCxnSpPr>
              <p:nvPr/>
            </p:nvCxnSpPr>
            <p:spPr>
              <a:xfrm>
                <a:off x="1763040" y="5446641"/>
                <a:ext cx="4780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Flowchart: Or 24"/>
              <p:cNvSpPr/>
              <p:nvPr/>
            </p:nvSpPr>
            <p:spPr>
              <a:xfrm>
                <a:off x="3818524" y="5304973"/>
                <a:ext cx="283336" cy="283336"/>
              </a:xfrm>
              <a:prstGeom prst="flowChar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>
                <a:stCxn id="22" idx="3"/>
                <a:endCxn id="25" idx="2"/>
              </p:cNvCxnSpPr>
              <p:nvPr/>
            </p:nvCxnSpPr>
            <p:spPr>
              <a:xfrm>
                <a:off x="3220854" y="5446641"/>
                <a:ext cx="5976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Elbow Connector 26"/>
              <p:cNvCxnSpPr>
                <a:stCxn id="23" idx="3"/>
                <a:endCxn id="25" idx="4"/>
              </p:cNvCxnSpPr>
              <p:nvPr/>
            </p:nvCxnSpPr>
            <p:spPr>
              <a:xfrm>
                <a:off x="1763040" y="5446641"/>
                <a:ext cx="2197152" cy="141668"/>
              </a:xfrm>
              <a:prstGeom prst="bentConnector4">
                <a:avLst>
                  <a:gd name="adj1" fmla="val 9848"/>
                  <a:gd name="adj2" fmla="val 26136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5" idx="6"/>
              </p:cNvCxnSpPr>
              <p:nvPr/>
            </p:nvCxnSpPr>
            <p:spPr>
              <a:xfrm>
                <a:off x="4101860" y="5446641"/>
                <a:ext cx="8380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4884740" y="5215809"/>
                    <a:ext cx="1058751" cy="4154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1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1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1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1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oMath>
                      </m:oMathPara>
                    </a14:m>
                    <a:endParaRPr lang="en-US" sz="2100" dirty="0"/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740" y="5215809"/>
                    <a:ext cx="1058751" cy="4154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0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6820948" y="5202930"/>
                    <a:ext cx="1575431" cy="4403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10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100" b="0" i="1" dirty="0" smtClean="0">
                                  <a:latin typeface="Cambria Math" panose="02040503050406030204" pitchFamily="18" charset="0"/>
                                </a:rPr>
                                <m:t>𝑠h𝑎𝑟𝑝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100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100" i="1" dirty="0" err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100" i="1" dirty="0" err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oMath>
                      </m:oMathPara>
                    </a14:m>
                    <a:endParaRPr lang="en-US" sz="2100" dirty="0"/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0948" y="5202930"/>
                    <a:ext cx="1575431" cy="4403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82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Flowchart: Or 30"/>
              <p:cNvSpPr/>
              <p:nvPr/>
            </p:nvSpPr>
            <p:spPr>
              <a:xfrm>
                <a:off x="6200886" y="5279214"/>
                <a:ext cx="283336" cy="283336"/>
              </a:xfrm>
              <a:prstGeom prst="flowChar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Elbow Connector 32"/>
              <p:cNvCxnSpPr>
                <a:stCxn id="23" idx="3"/>
                <a:endCxn id="31" idx="0"/>
              </p:cNvCxnSpPr>
              <p:nvPr/>
            </p:nvCxnSpPr>
            <p:spPr>
              <a:xfrm flipV="1">
                <a:off x="1763040" y="5279214"/>
                <a:ext cx="4579514" cy="167427"/>
              </a:xfrm>
              <a:prstGeom prst="bentConnector4">
                <a:avLst>
                  <a:gd name="adj1" fmla="val 4863"/>
                  <a:gd name="adj2" fmla="val 24683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9" idx="3"/>
                <a:endCxn id="31" idx="2"/>
              </p:cNvCxnSpPr>
              <p:nvPr/>
            </p:nvCxnSpPr>
            <p:spPr>
              <a:xfrm flipV="1">
                <a:off x="5943491" y="5420882"/>
                <a:ext cx="257395" cy="2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1" idx="6"/>
                <a:endCxn id="30" idx="1"/>
              </p:cNvCxnSpPr>
              <p:nvPr/>
            </p:nvCxnSpPr>
            <p:spPr>
              <a:xfrm>
                <a:off x="6484222" y="5420882"/>
                <a:ext cx="336726" cy="22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3479366" y="5012347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-</a:t>
              </a:r>
              <a:endParaRPr lang="en-US" sz="2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54322" y="541247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+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26813" y="4999333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+</a:t>
              </a:r>
              <a:endParaRPr lang="en-US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40406" y="539946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+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26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Unsharp</a:t>
            </a:r>
            <a:r>
              <a:rPr lang="en-GB" dirty="0" smtClean="0"/>
              <a:t> Mask illustration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1" y="1587658"/>
            <a:ext cx="5908116" cy="505407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4418" y="2034862"/>
            <a:ext cx="0" cy="1687132"/>
          </a:xfrm>
          <a:prstGeom prst="line">
            <a:avLst/>
          </a:prstGeom>
          <a:ln w="28575">
            <a:solidFill>
              <a:srgbClr val="0000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614411" y="3425780"/>
            <a:ext cx="1712891" cy="0"/>
          </a:xfrm>
          <a:prstGeom prst="line">
            <a:avLst/>
          </a:prstGeom>
          <a:ln w="28575">
            <a:solidFill>
              <a:srgbClr val="0000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50783" y="2189408"/>
            <a:ext cx="0" cy="1236372"/>
          </a:xfrm>
          <a:prstGeom prst="line">
            <a:avLst/>
          </a:prstGeom>
          <a:ln w="28575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78050" y="2807594"/>
            <a:ext cx="0" cy="618186"/>
          </a:xfrm>
          <a:prstGeom prst="line">
            <a:avLst/>
          </a:prstGeom>
          <a:ln w="28575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5611" y="3245477"/>
            <a:ext cx="5228823" cy="0"/>
          </a:xfrm>
          <a:prstGeom prst="line">
            <a:avLst/>
          </a:pr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2100" y="3603941"/>
            <a:ext cx="5228823" cy="0"/>
          </a:xfrm>
          <a:prstGeom prst="line">
            <a:avLst/>
          </a:pr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050923" y="3784438"/>
                <a:ext cx="3024867" cy="763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100" b="0" i="1" dirty="0" smtClean="0">
                              <a:latin typeface="Cambria Math" panose="02040503050406030204" pitchFamily="18" charset="0"/>
                            </a:rPr>
                            <m:t>𝑠h𝑎𝑟𝑝</m:t>
                          </m:r>
                        </m:sub>
                      </m:sSub>
                      <m:d>
                        <m:dPr>
                          <m:ctrlPr>
                            <a:rPr lang="en-GB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1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100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1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1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1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100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1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923" y="3784438"/>
                <a:ext cx="3024867" cy="763542"/>
              </a:xfrm>
              <a:prstGeom prst="rect">
                <a:avLst/>
              </a:prstGeom>
              <a:blipFill rotWithShape="0">
                <a:blip r:embed="rId3"/>
                <a:stretch>
                  <a:fillRect b="-9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189037" y="4931466"/>
                <a:ext cx="2824619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100" dirty="0"/>
                  <a:t> is a scaling constant</a:t>
                </a:r>
                <a:endParaRPr lang="en-US" sz="21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037" y="4931466"/>
                <a:ext cx="2824619" cy="415498"/>
              </a:xfrm>
              <a:prstGeom prst="rect">
                <a:avLst/>
              </a:prstGeom>
              <a:blipFill rotWithShape="0">
                <a:blip r:embed="rId4"/>
                <a:stretch>
                  <a:fillRect l="-216" t="-8824" r="-1078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95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715" y="1820729"/>
            <a:ext cx="3886200" cy="4351338"/>
          </a:xfrm>
        </p:spPr>
        <p:txBody>
          <a:bodyPr/>
          <a:lstStyle/>
          <a:p>
            <a:r>
              <a:rPr lang="en-GB" dirty="0"/>
              <a:t>Why are these light and dark over/undershoots so effective at increasing sharpness? 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Unsharp</a:t>
            </a:r>
            <a:r>
              <a:rPr lang="en-GB" dirty="0" smtClean="0"/>
              <a:t> </a:t>
            </a:r>
            <a:r>
              <a:rPr lang="en-GB" dirty="0"/>
              <a:t>mask is actually utilizing a trick performed by our own human visual </a:t>
            </a:r>
            <a:r>
              <a:rPr lang="en-GB" dirty="0" smtClean="0"/>
              <a:t>system</a:t>
            </a:r>
          </a:p>
          <a:p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417" y="1690689"/>
            <a:ext cx="3936933" cy="444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578417" y="2623930"/>
            <a:ext cx="683006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21147" y="2418521"/>
            <a:ext cx="683006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12157" y="4293704"/>
            <a:ext cx="842032" cy="2517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41634" y="4088295"/>
            <a:ext cx="842032" cy="2517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70954" y="2292626"/>
            <a:ext cx="424069" cy="3425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182988" y="1842052"/>
            <a:ext cx="5565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42094" y="2040835"/>
            <a:ext cx="387886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1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26668"/>
          </a:xfrm>
        </p:spPr>
        <p:txBody>
          <a:bodyPr/>
          <a:lstStyle/>
          <a:p>
            <a:r>
              <a:rPr lang="en-GB" dirty="0" err="1"/>
              <a:t>Unsharp</a:t>
            </a:r>
            <a:r>
              <a:rPr lang="en-GB" dirty="0"/>
              <a:t> masks are wonderful at sharpening </a:t>
            </a:r>
            <a:r>
              <a:rPr lang="en-GB" dirty="0" smtClean="0"/>
              <a:t>images</a:t>
            </a:r>
          </a:p>
          <a:p>
            <a:endParaRPr lang="en-GB" dirty="0"/>
          </a:p>
          <a:p>
            <a:r>
              <a:rPr lang="en-GB" dirty="0" smtClean="0"/>
              <a:t>Too </a:t>
            </a:r>
            <a:r>
              <a:rPr lang="en-GB" dirty="0"/>
              <a:t>much sharpening can also </a:t>
            </a:r>
            <a:r>
              <a:rPr lang="en-GB" dirty="0" smtClean="0"/>
              <a:t>introduce </a:t>
            </a:r>
            <a:r>
              <a:rPr lang="en-GB" b="1" dirty="0" smtClean="0">
                <a:solidFill>
                  <a:srgbClr val="0000FF"/>
                </a:solidFill>
              </a:rPr>
              <a:t>“halo </a:t>
            </a:r>
            <a:r>
              <a:rPr lang="en-GB" b="1" dirty="0" err="1" smtClean="0">
                <a:solidFill>
                  <a:srgbClr val="0000FF"/>
                </a:solidFill>
              </a:rPr>
              <a:t>artifacts</a:t>
            </a:r>
            <a:r>
              <a:rPr lang="en-GB" b="1" dirty="0" smtClean="0">
                <a:solidFill>
                  <a:srgbClr val="0000FF"/>
                </a:solidFill>
              </a:rPr>
              <a:t>”</a:t>
            </a:r>
          </a:p>
          <a:p>
            <a:endParaRPr lang="en-GB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8650" y="3394333"/>
            <a:ext cx="8515350" cy="3261632"/>
            <a:chOff x="628650" y="3394333"/>
            <a:chExt cx="8515350" cy="32616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285" y="3394333"/>
              <a:ext cx="3842197" cy="255506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3394334"/>
              <a:ext cx="3842197" cy="255025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178398" y="6286633"/>
              <a:ext cx="59656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Segoe UI" panose="020B0502040204020203" pitchFamily="34" charset="0"/>
                </a:rPr>
                <a:t>http://leannecolephotography.com/tag/halo-effect/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056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Alternate approaches of sharpening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Problems with </a:t>
            </a:r>
            <a:r>
              <a:rPr lang="en-GB" dirty="0" err="1" smtClean="0"/>
              <a:t>Unsharp</a:t>
            </a:r>
            <a:r>
              <a:rPr lang="en-GB" dirty="0" smtClean="0"/>
              <a:t> masking</a:t>
            </a:r>
          </a:p>
          <a:p>
            <a:endParaRPr lang="en-GB" dirty="0"/>
          </a:p>
          <a:p>
            <a:pPr lvl="1"/>
            <a:r>
              <a:rPr lang="en-GB" sz="1900" dirty="0" smtClean="0"/>
              <a:t>Extremely sensitive to noise</a:t>
            </a:r>
          </a:p>
          <a:p>
            <a:pPr lvl="1"/>
            <a:endParaRPr lang="en-GB" sz="1900" dirty="0"/>
          </a:p>
          <a:p>
            <a:pPr lvl="1"/>
            <a:r>
              <a:rPr lang="en-US" sz="1900" dirty="0" smtClean="0"/>
              <a:t>Enhances high contrast areas more</a:t>
            </a:r>
          </a:p>
          <a:p>
            <a:pPr lvl="1"/>
            <a:endParaRPr lang="en-GB" dirty="0"/>
          </a:p>
          <a:p>
            <a:r>
              <a:rPr lang="en-GB" dirty="0" smtClean="0"/>
              <a:t>Quadratic filters, weighted high-pass filter, Order statistics of Laplacian operator</a:t>
            </a:r>
          </a:p>
          <a:p>
            <a:endParaRPr lang="en-GB" dirty="0"/>
          </a:p>
          <a:p>
            <a:r>
              <a:rPr lang="en-GB" dirty="0" smtClean="0"/>
              <a:t>Introduces </a:t>
            </a:r>
            <a:r>
              <a:rPr lang="en-GB" dirty="0" err="1" smtClean="0"/>
              <a:t>artifacts</a:t>
            </a:r>
            <a:r>
              <a:rPr lang="en-GB" dirty="0" smtClean="0"/>
              <a:t> and doesn’t enhance mid-contrast areas</a:t>
            </a:r>
          </a:p>
          <a:p>
            <a:endParaRPr lang="en-GB" dirty="0"/>
          </a:p>
          <a:p>
            <a:r>
              <a:rPr lang="en-GB" b="1" dirty="0" smtClean="0">
                <a:solidFill>
                  <a:srgbClr val="0000FF"/>
                </a:solidFill>
              </a:rPr>
              <a:t>Adaptive </a:t>
            </a:r>
            <a:r>
              <a:rPr lang="en-GB" b="1" dirty="0" err="1" smtClean="0">
                <a:solidFill>
                  <a:srgbClr val="0000FF"/>
                </a:solidFill>
              </a:rPr>
              <a:t>unsharp</a:t>
            </a:r>
            <a:r>
              <a:rPr lang="en-GB" b="1" dirty="0" smtClean="0">
                <a:solidFill>
                  <a:srgbClr val="0000FF"/>
                </a:solidFill>
              </a:rPr>
              <a:t> masking </a:t>
            </a:r>
            <a:r>
              <a:rPr lang="en-GB" dirty="0" smtClean="0"/>
              <a:t>(</a:t>
            </a:r>
            <a:r>
              <a:rPr lang="en-GB" dirty="0" err="1" smtClean="0"/>
              <a:t>Polesel</a:t>
            </a:r>
            <a:r>
              <a:rPr lang="en-GB" dirty="0" smtClean="0"/>
              <a:t> et al., IEEE TIP, 2000)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6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Lecture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Histogram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Stretching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Equalizing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Matching/ Specification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Image quality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Adaptive </a:t>
            </a:r>
            <a:r>
              <a:rPr lang="en-GB" dirty="0" err="1" smtClean="0"/>
              <a:t>Unsharp</a:t>
            </a:r>
            <a:r>
              <a:rPr lang="en-GB" dirty="0" smtClean="0"/>
              <a:t> 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Sharpening </a:t>
            </a:r>
            <a:r>
              <a:rPr lang="en-GB" dirty="0"/>
              <a:t>images in the presence of low noise </a:t>
            </a:r>
            <a:r>
              <a:rPr lang="en-GB" dirty="0" smtClean="0"/>
              <a:t>levels</a:t>
            </a:r>
          </a:p>
          <a:p>
            <a:endParaRPr lang="en-GB" dirty="0"/>
          </a:p>
          <a:p>
            <a:r>
              <a:rPr lang="en-GB" dirty="0" smtClean="0"/>
              <a:t>A </a:t>
            </a:r>
            <a:r>
              <a:rPr lang="en-GB" dirty="0"/>
              <a:t>method of re-defining a </a:t>
            </a:r>
            <a:r>
              <a:rPr lang="en-GB" dirty="0" err="1"/>
              <a:t>highpass</a:t>
            </a:r>
            <a:r>
              <a:rPr lang="en-GB" dirty="0"/>
              <a:t> filter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Does not perform enhancement in the smooth areas</a:t>
            </a:r>
          </a:p>
          <a:p>
            <a:endParaRPr lang="en-GB" dirty="0"/>
          </a:p>
          <a:p>
            <a:r>
              <a:rPr lang="en-GB" dirty="0" smtClean="0"/>
              <a:t>Accomplishes the dual objective: noise amplification, overshooting details of certain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Increasing dynamics in smooth areas amplifies noise – so no </a:t>
            </a:r>
            <a:r>
              <a:rPr lang="en-GB" dirty="0" smtClean="0"/>
              <a:t>emphasis</a:t>
            </a:r>
          </a:p>
          <a:p>
            <a:endParaRPr lang="en-GB" dirty="0"/>
          </a:p>
          <a:p>
            <a:r>
              <a:rPr lang="en-GB" dirty="0"/>
              <a:t>High contrast areas already have high local dynamics – Require low enhancement to avoid </a:t>
            </a:r>
            <a:r>
              <a:rPr lang="en-GB" dirty="0" smtClean="0"/>
              <a:t>overshoot</a:t>
            </a:r>
          </a:p>
          <a:p>
            <a:endParaRPr lang="en-GB" dirty="0"/>
          </a:p>
          <a:p>
            <a:r>
              <a:rPr lang="en-GB" dirty="0"/>
              <a:t>Medium contrast areas require most enhancement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2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27423"/>
          </a:xfrm>
        </p:spPr>
        <p:txBody>
          <a:bodyPr/>
          <a:lstStyle/>
          <a:p>
            <a:r>
              <a:rPr lang="en-GB" dirty="0"/>
              <a:t>Use Adaptive </a:t>
            </a:r>
            <a:r>
              <a:rPr lang="en-GB" dirty="0" err="1"/>
              <a:t>Unsharp</a:t>
            </a:r>
            <a:r>
              <a:rPr lang="en-GB" dirty="0"/>
              <a:t> Masking- l varies according to predefined rules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98112" y="3094900"/>
                <a:ext cx="3465692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12" y="3094900"/>
                <a:ext cx="3465692" cy="323165"/>
              </a:xfrm>
              <a:prstGeom prst="rect">
                <a:avLst/>
              </a:prstGeom>
              <a:blipFill rotWithShape="0">
                <a:blip r:embed="rId2"/>
                <a:stretch>
                  <a:fillRect l="-1232" r="-2113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66131" y="2580234"/>
                <a:ext cx="26179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Output image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131" y="2580234"/>
                <a:ext cx="261796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13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66131" y="2993945"/>
                <a:ext cx="2435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Input image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131" y="2993945"/>
                <a:ext cx="243502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1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66131" y="3407657"/>
                <a:ext cx="383620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Correction signal component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131" y="3407657"/>
                <a:ext cx="383620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27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43564" y="4264805"/>
                <a:ext cx="51022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64" y="4264805"/>
                <a:ext cx="510223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77616" y="4781535"/>
                <a:ext cx="523412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16" y="4781535"/>
                <a:ext cx="5234125" cy="391261"/>
              </a:xfrm>
              <a:prstGeom prst="rect">
                <a:avLst/>
              </a:prstGeom>
              <a:blipFill rotWithShape="0"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69873" y="5587796"/>
                <a:ext cx="6778522" cy="348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73" y="5587796"/>
                <a:ext cx="6778522" cy="348622"/>
              </a:xfrm>
              <a:prstGeom prst="rect">
                <a:avLst/>
              </a:prstGeom>
              <a:blipFill rotWithShape="0">
                <a:blip r:embed="rId8"/>
                <a:stretch>
                  <a:fillRect r="-360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29278" y="6182475"/>
                <a:ext cx="706905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Scaling factor for the two components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78" y="6182475"/>
                <a:ext cx="7069051" cy="391261"/>
              </a:xfrm>
              <a:prstGeom prst="rect">
                <a:avLst/>
              </a:prstGeom>
              <a:blipFill rotWithShape="0">
                <a:blip r:embed="rId9"/>
                <a:stretch>
                  <a:fillRect t="-781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48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using mask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6293" y="1690689"/>
            <a:ext cx="59693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100" dirty="0" smtClean="0"/>
              <a:t>Sum </a:t>
            </a:r>
            <a:r>
              <a:rPr lang="en-GB" sz="2100" dirty="0"/>
              <a:t>of a collection of edge </a:t>
            </a:r>
            <a:r>
              <a:rPr lang="en-GB" sz="2100" dirty="0" smtClean="0"/>
              <a:t>directional kernels</a:t>
            </a:r>
            <a:r>
              <a:rPr lang="en-GB" sz="2100" dirty="0"/>
              <a:t>. </a:t>
            </a: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6293" y="3016252"/>
                <a:ext cx="2121350" cy="811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93" y="3016252"/>
                <a:ext cx="2121350" cy="8118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84787"/>
              </p:ext>
            </p:extLst>
          </p:nvPr>
        </p:nvGraphicFramePr>
        <p:xfrm>
          <a:off x="3421487" y="2319230"/>
          <a:ext cx="11963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80"/>
                <a:gridCol w="373380"/>
                <a:gridCol w="373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61635"/>
              </p:ext>
            </p:extLst>
          </p:nvPr>
        </p:nvGraphicFramePr>
        <p:xfrm>
          <a:off x="4876799" y="2319230"/>
          <a:ext cx="11963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80"/>
                <a:gridCol w="373380"/>
                <a:gridCol w="373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96248"/>
              </p:ext>
            </p:extLst>
          </p:nvPr>
        </p:nvGraphicFramePr>
        <p:xfrm>
          <a:off x="6332111" y="2319230"/>
          <a:ext cx="12725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80"/>
                <a:gridCol w="449580"/>
                <a:gridCol w="373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97175"/>
              </p:ext>
            </p:extLst>
          </p:nvPr>
        </p:nvGraphicFramePr>
        <p:xfrm>
          <a:off x="7749323" y="2319230"/>
          <a:ext cx="12725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80"/>
                <a:gridCol w="373380"/>
                <a:gridCol w="449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31178"/>
              </p:ext>
            </p:extLst>
          </p:nvPr>
        </p:nvGraphicFramePr>
        <p:xfrm>
          <a:off x="3421487" y="3586368"/>
          <a:ext cx="11963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"/>
                <a:gridCol w="373380"/>
                <a:gridCol w="449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-2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72300"/>
              </p:ext>
            </p:extLst>
          </p:nvPr>
        </p:nvGraphicFramePr>
        <p:xfrm>
          <a:off x="4876799" y="3586368"/>
          <a:ext cx="12725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80"/>
                <a:gridCol w="373380"/>
                <a:gridCol w="449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06850"/>
              </p:ext>
            </p:extLst>
          </p:nvPr>
        </p:nvGraphicFramePr>
        <p:xfrm>
          <a:off x="6332111" y="3586368"/>
          <a:ext cx="12725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80"/>
                <a:gridCol w="449580"/>
                <a:gridCol w="373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94939"/>
              </p:ext>
            </p:extLst>
          </p:nvPr>
        </p:nvGraphicFramePr>
        <p:xfrm>
          <a:off x="7787423" y="3586368"/>
          <a:ext cx="11963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80"/>
                <a:gridCol w="373380"/>
                <a:gridCol w="373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628650" y="5445685"/>
            <a:ext cx="8084233" cy="371410"/>
            <a:chOff x="431117" y="5458564"/>
            <a:chExt cx="8084233" cy="371410"/>
          </a:xfrm>
        </p:grpSpPr>
        <p:sp>
          <p:nvSpPr>
            <p:cNvPr id="26" name="TextBox 25"/>
            <p:cNvSpPr txBox="1"/>
            <p:nvPr/>
          </p:nvSpPr>
          <p:spPr>
            <a:xfrm>
              <a:off x="1741111" y="5460642"/>
              <a:ext cx="11465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Dir. Mask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31117" y="5460642"/>
                  <a:ext cx="9923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117" y="5460642"/>
                  <a:ext cx="99232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>
              <a:stCxn id="27" idx="3"/>
              <a:endCxn id="26" idx="1"/>
            </p:cNvCxnSpPr>
            <p:nvPr/>
          </p:nvCxnSpPr>
          <p:spPr>
            <a:xfrm>
              <a:off x="1423440" y="5645308"/>
              <a:ext cx="3176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471295" y="5460642"/>
              <a:ext cx="12105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Threshold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stCxn id="26" idx="3"/>
              <a:endCxn id="31" idx="1"/>
            </p:cNvCxnSpPr>
            <p:nvPr/>
          </p:nvCxnSpPr>
          <p:spPr>
            <a:xfrm>
              <a:off x="2887643" y="5645308"/>
              <a:ext cx="583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467845" y="5460642"/>
              <a:ext cx="6591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Sum</a:t>
              </a:r>
              <a:endParaRPr lang="en-US" dirty="0"/>
            </a:p>
          </p:txBody>
        </p:sp>
        <p:cxnSp>
          <p:nvCxnSpPr>
            <p:cNvPr id="37" name="Straight Arrow Connector 36"/>
            <p:cNvCxnSpPr>
              <a:stCxn id="31" idx="3"/>
              <a:endCxn id="35" idx="1"/>
            </p:cNvCxnSpPr>
            <p:nvPr/>
          </p:nvCxnSpPr>
          <p:spPr>
            <a:xfrm>
              <a:off x="4681883" y="5645308"/>
              <a:ext cx="785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Flowchart: Or 37"/>
            <p:cNvSpPr/>
            <p:nvPr/>
          </p:nvSpPr>
          <p:spPr>
            <a:xfrm>
              <a:off x="6912962" y="5497200"/>
              <a:ext cx="296215" cy="296215"/>
            </a:xfrm>
            <a:prstGeom prst="flowChar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5" idx="3"/>
              <a:endCxn id="38" idx="2"/>
            </p:cNvCxnSpPr>
            <p:nvPr/>
          </p:nvCxnSpPr>
          <p:spPr>
            <a:xfrm>
              <a:off x="6127000" y="5645308"/>
              <a:ext cx="785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27" idx="3"/>
              <a:endCxn id="38" idx="4"/>
            </p:cNvCxnSpPr>
            <p:nvPr/>
          </p:nvCxnSpPr>
          <p:spPr>
            <a:xfrm>
              <a:off x="1423440" y="5645308"/>
              <a:ext cx="5637630" cy="148107"/>
            </a:xfrm>
            <a:prstGeom prst="bentConnector4">
              <a:avLst>
                <a:gd name="adj1" fmla="val 2312"/>
                <a:gd name="adj2" fmla="val 49782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7537262" y="5458564"/>
                  <a:ext cx="9780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262" y="5458564"/>
                  <a:ext cx="97808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>
              <a:stCxn id="38" idx="6"/>
              <a:endCxn id="45" idx="1"/>
            </p:cNvCxnSpPr>
            <p:nvPr/>
          </p:nvCxnSpPr>
          <p:spPr>
            <a:xfrm flipV="1">
              <a:off x="7209177" y="5643230"/>
              <a:ext cx="328085" cy="2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93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Highboost</a:t>
            </a:r>
            <a:r>
              <a:rPr lang="en-GB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extension of </a:t>
            </a:r>
            <a:r>
              <a:rPr lang="en-GB" dirty="0" err="1" smtClean="0"/>
              <a:t>highpass</a:t>
            </a:r>
            <a:r>
              <a:rPr lang="en-GB" dirty="0" smtClean="0"/>
              <a:t> filter</a:t>
            </a:r>
          </a:p>
          <a:p>
            <a:endParaRPr lang="en-GB" dirty="0"/>
          </a:p>
          <a:p>
            <a:r>
              <a:rPr lang="en-GB" dirty="0" smtClean="0"/>
              <a:t>Prevent loss of low frequency components</a:t>
            </a:r>
          </a:p>
          <a:p>
            <a:endParaRPr lang="en-GB" dirty="0"/>
          </a:p>
          <a:p>
            <a:r>
              <a:rPr lang="en-GB" dirty="0" smtClean="0"/>
              <a:t>Restore visual details in an image</a:t>
            </a:r>
          </a:p>
          <a:p>
            <a:endParaRPr lang="en-GB" dirty="0"/>
          </a:p>
          <a:p>
            <a:r>
              <a:rPr lang="en-GB" dirty="0" smtClean="0"/>
              <a:t>An offset is added to the filtered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2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Highboost</a:t>
            </a:r>
            <a:r>
              <a:rPr lang="en-GB" dirty="0" smtClean="0"/>
              <a:t>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01155" y="1841678"/>
                <a:ext cx="30797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55" y="1841678"/>
                <a:ext cx="3079754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376" r="-237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01155" y="2676658"/>
                <a:ext cx="33541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sub>
                      </m:sSub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𝐴𝑓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55" y="2676658"/>
                <a:ext cx="335412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182" r="-2182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53953" y="3311583"/>
                <a:ext cx="44539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953" y="3311583"/>
                <a:ext cx="4453912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53953" y="4038841"/>
                <a:ext cx="32345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953" y="4038841"/>
                <a:ext cx="3234540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91835" y="4967197"/>
                <a:ext cx="2399760" cy="811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835" y="4967197"/>
                <a:ext cx="2399760" cy="8118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86366" y="514792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 mask for high-boost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5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Next Lecture: </a:t>
            </a:r>
            <a:r>
              <a:rPr lang="en-GB" sz="2400" dirty="0" smtClean="0"/>
              <a:t>Enhancement in Frequency Domain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25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Lecture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Filters</a:t>
            </a:r>
          </a:p>
          <a:p>
            <a:endParaRPr lang="en-US" dirty="0" smtClean="0"/>
          </a:p>
          <a:p>
            <a:r>
              <a:rPr lang="en-US" dirty="0" smtClean="0"/>
              <a:t>Averaging</a:t>
            </a:r>
          </a:p>
          <a:p>
            <a:endParaRPr lang="en-US" dirty="0"/>
          </a:p>
          <a:p>
            <a:r>
              <a:rPr lang="en-US" smtClean="0"/>
              <a:t>Median Filter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Enhancement techniques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8097" y="1506023"/>
            <a:ext cx="2287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Image enhancement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346" y="2863265"/>
            <a:ext cx="189026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Point processing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11853" y="2851572"/>
            <a:ext cx="191590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Spatial operation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1219" y="2851572"/>
            <a:ext cx="169955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 operation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8867" y="2863265"/>
            <a:ext cx="1774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Pseudocoloring</a:t>
            </a:r>
            <a:endParaRPr lang="en-US" dirty="0"/>
          </a:p>
        </p:txBody>
      </p:sp>
      <p:cxnSp>
        <p:nvCxnSpPr>
          <p:cNvPr id="10" name="Elbow Connector 9"/>
          <p:cNvCxnSpPr>
            <a:stCxn id="4" idx="2"/>
            <a:endCxn id="5" idx="0"/>
          </p:cNvCxnSpPr>
          <p:nvPr/>
        </p:nvCxnSpPr>
        <p:spPr>
          <a:xfrm rot="5400000">
            <a:off x="2488784" y="780049"/>
            <a:ext cx="987910" cy="3178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  <a:endCxn id="6" idx="0"/>
          </p:cNvCxnSpPr>
          <p:nvPr/>
        </p:nvCxnSpPr>
        <p:spPr>
          <a:xfrm rot="5400000">
            <a:off x="3582796" y="1862367"/>
            <a:ext cx="976217" cy="1002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7" idx="0"/>
          </p:cNvCxnSpPr>
          <p:nvPr/>
        </p:nvCxnSpPr>
        <p:spPr>
          <a:xfrm rot="16200000" flipH="1">
            <a:off x="4698389" y="1748966"/>
            <a:ext cx="976217" cy="1228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8" idx="0"/>
          </p:cNvCxnSpPr>
          <p:nvPr/>
        </p:nvCxnSpPr>
        <p:spPr>
          <a:xfrm rot="16200000" flipH="1">
            <a:off x="5705190" y="742165"/>
            <a:ext cx="987910" cy="3254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625" y="3686737"/>
            <a:ext cx="270458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Contrast stretching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Noise clipping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Window slicing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Histogram modeling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5910" y="3686737"/>
            <a:ext cx="2409634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Noise smoothing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Median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Unsharp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masking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Filtering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5544" y="3684936"/>
            <a:ext cx="260199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Linear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Root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Homomorphic filter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histogram processing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53" y="2225848"/>
            <a:ext cx="8090093" cy="31275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6067" y="535336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image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30688" y="5357846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Global histogram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97499" y="5369127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Local histogram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526953" y="2225848"/>
            <a:ext cx="2654129" cy="3127519"/>
            <a:chOff x="526953" y="2225848"/>
            <a:chExt cx="2654129" cy="312751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287887" y="2225848"/>
              <a:ext cx="0" cy="312751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31075" y="2225848"/>
              <a:ext cx="0" cy="312751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6953" y="2949262"/>
              <a:ext cx="2654129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6953" y="3789607"/>
              <a:ext cx="2654129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6953" y="4536582"/>
              <a:ext cx="2654129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230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operations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4" y="1690689"/>
            <a:ext cx="4345066" cy="469646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558619" y="1504655"/>
            <a:ext cx="2581348" cy="2301232"/>
            <a:chOff x="5558619" y="1504655"/>
            <a:chExt cx="2581348" cy="23012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8619" y="1504655"/>
              <a:ext cx="2581348" cy="19319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117465" y="3436555"/>
              <a:ext cx="1796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Averaging Filter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99123" y="4038921"/>
            <a:ext cx="3016227" cy="2360512"/>
            <a:chOff x="5499123" y="4038921"/>
            <a:chExt cx="3016227" cy="236051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9123" y="4038921"/>
              <a:ext cx="2640844" cy="199118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697206" y="6030101"/>
              <a:ext cx="2818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Weighted Averaging Filter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79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>
            <a:stCxn id="25" idx="7"/>
            <a:endCxn id="27" idx="3"/>
          </p:cNvCxnSpPr>
          <p:nvPr/>
        </p:nvCxnSpPr>
        <p:spPr>
          <a:xfrm>
            <a:off x="4586769" y="4795349"/>
            <a:ext cx="993367" cy="9691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averaging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8650" y="1480399"/>
            <a:ext cx="3382963" cy="5041900"/>
            <a:chOff x="628650" y="1377368"/>
            <a:chExt cx="3382963" cy="50419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1377368"/>
              <a:ext cx="3382963" cy="5041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628650" y="1411510"/>
              <a:ext cx="2132627" cy="3726425"/>
              <a:chOff x="628650" y="1411510"/>
              <a:chExt cx="2132627" cy="372642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320131" y="141151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3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28650" y="304498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5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320131" y="304498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9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28650" y="476860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15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20131" y="476860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35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686730" y="1690687"/>
            <a:ext cx="1914310" cy="2415807"/>
            <a:chOff x="4686730" y="1690687"/>
            <a:chExt cx="1914310" cy="241580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6730" y="1690687"/>
              <a:ext cx="1914310" cy="209110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886042" y="3737162"/>
              <a:ext cx="1515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Input image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94344" y="1690688"/>
            <a:ext cx="1975052" cy="2458988"/>
            <a:chOff x="6894344" y="1690688"/>
            <a:chExt cx="1975052" cy="245898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4715" y="1690688"/>
              <a:ext cx="1914310" cy="209110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894344" y="3780344"/>
              <a:ext cx="1975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Filtered image</a:t>
              </a:r>
              <a:endParaRPr lang="en-US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548785" y="4222927"/>
            <a:ext cx="2595215" cy="2460441"/>
            <a:chOff x="6548785" y="4222927"/>
            <a:chExt cx="2595215" cy="246044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94344" y="4222927"/>
              <a:ext cx="1914310" cy="209110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548785" y="6314036"/>
              <a:ext cx="2595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Thresholded</a:t>
              </a:r>
              <a:r>
                <a:rPr lang="en-US" b="1" dirty="0" smtClean="0"/>
                <a:t> image</a:t>
              </a:r>
              <a:endParaRPr lang="en-US" b="1" dirty="0"/>
            </a:p>
          </p:txBody>
        </p:sp>
      </p:grpSp>
      <p:cxnSp>
        <p:nvCxnSpPr>
          <p:cNvPr id="12" name="Elbow Connector 11"/>
          <p:cNvCxnSpPr/>
          <p:nvPr/>
        </p:nvCxnSpPr>
        <p:spPr>
          <a:xfrm>
            <a:off x="4266445" y="4731602"/>
            <a:ext cx="1624834" cy="1096667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flipV="1">
            <a:off x="4944277" y="4627186"/>
            <a:ext cx="180305" cy="18030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V="1">
            <a:off x="5158648" y="5738117"/>
            <a:ext cx="180305" cy="18030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V="1">
            <a:off x="5553731" y="5738117"/>
            <a:ext cx="180305" cy="18030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V="1">
            <a:off x="4943067" y="5099630"/>
            <a:ext cx="180305" cy="180305"/>
          </a:xfrm>
          <a:prstGeom prst="ellipse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V="1">
            <a:off x="5158648" y="5352327"/>
            <a:ext cx="180305" cy="18030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V="1">
            <a:off x="4432869" y="4641449"/>
            <a:ext cx="180305" cy="180305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0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25" grpId="0" animBg="1"/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Averaging/ Mean Filter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99798"/>
              </p:ext>
            </p:extLst>
          </p:nvPr>
        </p:nvGraphicFramePr>
        <p:xfrm>
          <a:off x="1524000" y="1690689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93977" y="2559364"/>
                <a:ext cx="4756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977" y="2559364"/>
                <a:ext cx="475604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9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83577" y="3201076"/>
                <a:ext cx="69768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For what value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, the value of the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 smtClean="0"/>
                  <a:t> is minimum?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77" y="3201076"/>
                <a:ext cx="6976846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962" t="-6061" r="-175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083577" y="3990979"/>
            <a:ext cx="6785415" cy="896207"/>
            <a:chOff x="1083577" y="3990979"/>
            <a:chExt cx="6785415" cy="8962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83577" y="3990979"/>
                  <a:ext cx="2306401" cy="8962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577" y="3990979"/>
                  <a:ext cx="2306401" cy="8962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749503" y="4007447"/>
                  <a:ext cx="411948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For a set of number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en-US" sz="2000" dirty="0" smtClean="0"/>
                    <a:t> is minimized at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9503" y="4007447"/>
                  <a:ext cx="4119489" cy="70788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79" t="-3419" b="-145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22653"/>
              </p:ext>
            </p:extLst>
          </p:nvPr>
        </p:nvGraphicFramePr>
        <p:xfrm>
          <a:off x="3749503" y="5256304"/>
          <a:ext cx="97020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264"/>
                <a:gridCol w="334851"/>
                <a:gridCol w="30909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5924" y="5564080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 case of images??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23194" y="5256304"/>
            <a:ext cx="3755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choose a value at the center pixel, such that the square error is minimized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58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Filtering, Heat Flow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32634"/>
              </p:ext>
            </p:extLst>
          </p:nvPr>
        </p:nvGraphicFramePr>
        <p:xfrm>
          <a:off x="903272" y="1985070"/>
          <a:ext cx="97020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264"/>
                <a:gridCol w="334851"/>
                <a:gridCol w="30909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34485" y="2387441"/>
                <a:ext cx="32108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485" y="2387441"/>
                <a:ext cx="3210815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331" r="-228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72" y="3636051"/>
            <a:ext cx="3804231" cy="251664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958366" y="3636051"/>
            <a:ext cx="3060005" cy="1406658"/>
            <a:chOff x="4958366" y="3636051"/>
            <a:chExt cx="3060005" cy="1406658"/>
          </a:xfrm>
        </p:grpSpPr>
        <p:sp>
          <p:nvSpPr>
            <p:cNvPr id="9" name="TextBox 8"/>
            <p:cNvSpPr txBox="1"/>
            <p:nvPr/>
          </p:nvSpPr>
          <p:spPr>
            <a:xfrm>
              <a:off x="4958366" y="3636051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Heat Flow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958366" y="4238450"/>
                  <a:ext cx="3060005" cy="8042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66" y="4238450"/>
                  <a:ext cx="3060005" cy="8042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1817812" y="3097590"/>
            <a:ext cx="2677053" cy="2684026"/>
            <a:chOff x="1817812" y="3097590"/>
            <a:chExt cx="2677053" cy="2684026"/>
          </a:xfrm>
        </p:grpSpPr>
        <p:sp>
          <p:nvSpPr>
            <p:cNvPr id="3" name="TextBox 2"/>
            <p:cNvSpPr txBox="1"/>
            <p:nvPr/>
          </p:nvSpPr>
          <p:spPr>
            <a:xfrm>
              <a:off x="3322749" y="309759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Hot Pixel</a:t>
              </a:r>
              <a:endParaRPr lang="en-US" b="1" dirty="0"/>
            </a:p>
          </p:txBody>
        </p:sp>
        <p:cxnSp>
          <p:nvCxnSpPr>
            <p:cNvPr id="7" name="Elbow Connector 6"/>
            <p:cNvCxnSpPr>
              <a:stCxn id="3" idx="1"/>
            </p:cNvCxnSpPr>
            <p:nvPr/>
          </p:nvCxnSpPr>
          <p:spPr>
            <a:xfrm rot="10800000" flipV="1">
              <a:off x="2562897" y="3282256"/>
              <a:ext cx="759853" cy="161171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562896" y="4893972"/>
              <a:ext cx="901521" cy="53164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817812" y="5412284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chemeClr val="bg1"/>
                  </a:solidFill>
                </a:rPr>
                <a:t>Cooler Pixels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15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764</Words>
  <Application>Microsoft Office PowerPoint</Application>
  <PresentationFormat>On-screen Show (4:3)</PresentationFormat>
  <Paragraphs>294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Cambria Math</vt:lpstr>
      <vt:lpstr>Segoe UI</vt:lpstr>
      <vt:lpstr>Office Theme</vt:lpstr>
      <vt:lpstr>CS654: Digital Image Analysis</vt:lpstr>
      <vt:lpstr>Recap of Lecture 18</vt:lpstr>
      <vt:lpstr>Outline of Lecture 19</vt:lpstr>
      <vt:lpstr>Common Enhancement techniques</vt:lpstr>
      <vt:lpstr>Local histogram processing</vt:lpstr>
      <vt:lpstr>Neighborhood operations</vt:lpstr>
      <vt:lpstr>Examples of averaging</vt:lpstr>
      <vt:lpstr>Local Averaging/ Mean Filter</vt:lpstr>
      <vt:lpstr>Gaussian Filtering, Heat Flow</vt:lpstr>
      <vt:lpstr>Non-local means</vt:lpstr>
      <vt:lpstr>Median Filter</vt:lpstr>
      <vt:lpstr>Median Filter</vt:lpstr>
      <vt:lpstr>Example of median filtering</vt:lpstr>
      <vt:lpstr>Unsharp masking</vt:lpstr>
      <vt:lpstr>Unsharp masking: how it works</vt:lpstr>
      <vt:lpstr>Unsharp Mask illustration</vt:lpstr>
      <vt:lpstr>Biological motivation</vt:lpstr>
      <vt:lpstr>Complications</vt:lpstr>
      <vt:lpstr>Alternate approaches of sharpening</vt:lpstr>
      <vt:lpstr>Adaptive Unsharp Masking</vt:lpstr>
      <vt:lpstr>Objective</vt:lpstr>
      <vt:lpstr>Solution</vt:lpstr>
      <vt:lpstr>Implementation using mask</vt:lpstr>
      <vt:lpstr>Highboost Filter</vt:lpstr>
      <vt:lpstr>Highboost Filter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43</cp:revision>
  <dcterms:created xsi:type="dcterms:W3CDTF">2015-07-15T04:13:21Z</dcterms:created>
  <dcterms:modified xsi:type="dcterms:W3CDTF">2015-09-20T13:48:20Z</dcterms:modified>
</cp:coreProperties>
</file>