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5" r:id="rId8"/>
    <p:sldId id="260" r:id="rId9"/>
    <p:sldId id="261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96D3"/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4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09" y="1726002"/>
            <a:ext cx="8258577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43916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20: Image Enhancement in Frequency Domain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Butterworth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82724"/>
          </a:xfrm>
        </p:spPr>
        <p:txBody>
          <a:bodyPr/>
          <a:lstStyle/>
          <a:p>
            <a:r>
              <a:rPr lang="en-US" dirty="0" smtClean="0"/>
              <a:t>Transfer function for 2D Butterworth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755" y="2543285"/>
                <a:ext cx="3584764" cy="1301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755" y="2543285"/>
                <a:ext cx="3584764" cy="13016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1315" y="3979859"/>
                <a:ext cx="3798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= order of the Butterworth filter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315" y="3979859"/>
                <a:ext cx="379898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1124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1315" y="4514905"/>
                <a:ext cx="26459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= Cut-off frequency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315" y="4514905"/>
                <a:ext cx="2645917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692" r="-1613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86" y="3844923"/>
            <a:ext cx="2582447" cy="269415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859190" y="57349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High-pass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95626"/>
          </a:xfrm>
        </p:spPr>
        <p:txBody>
          <a:bodyPr>
            <a:normAutofit/>
          </a:bodyPr>
          <a:lstStyle/>
          <a:p>
            <a:r>
              <a:rPr lang="en-US" dirty="0" smtClean="0"/>
              <a:t>Complementary to LP Filters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Butterworth High-Pass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91094" y="2414497"/>
                <a:ext cx="2985497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94" y="2414497"/>
                <a:ext cx="2985497" cy="6865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177307" y="257309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Ideal High Pass Filter (IHPF)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1094" y="4423601"/>
                <a:ext cx="299152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094" y="4423601"/>
                <a:ext cx="2991525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34878" y="563658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Butterworth High Pass Filter (BHPF)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Filters (Low-pass, High-pass)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for removing </a:t>
            </a:r>
            <a:r>
              <a:rPr lang="en-US" b="1" dirty="0" smtClean="0">
                <a:solidFill>
                  <a:srgbClr val="0000FF"/>
                </a:solidFill>
              </a:rPr>
              <a:t>ringing effect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Transfer function for 2-D Gaussian LPF (GLPF)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Transfer function for 2-D Gaussian </a:t>
            </a:r>
            <a:r>
              <a:rPr lang="en-US" b="1" dirty="0" smtClean="0">
                <a:solidFill>
                  <a:srgbClr val="0000FF"/>
                </a:solidFill>
              </a:rPr>
              <a:t>HPF 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smtClean="0">
                <a:solidFill>
                  <a:srgbClr val="0000FF"/>
                </a:solidFill>
              </a:rPr>
              <a:t>GHPF</a:t>
            </a:r>
            <a:r>
              <a:rPr lang="en-US" b="1" dirty="0">
                <a:solidFill>
                  <a:srgbClr val="0000FF"/>
                </a:solidFill>
              </a:rPr>
              <a:t>)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39791" y="3208890"/>
                <a:ext cx="3005118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91" y="3208890"/>
                <a:ext cx="3005118" cy="6943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39791" y="5286512"/>
                <a:ext cx="3454151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91" y="5286512"/>
                <a:ext cx="3454151" cy="6943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5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42578"/>
          </a:xfrm>
        </p:spPr>
        <p:txBody>
          <a:bodyPr/>
          <a:lstStyle/>
          <a:p>
            <a:r>
              <a:rPr lang="en-US" dirty="0" smtClean="0"/>
              <a:t>Operate on a given range of frequencies</a:t>
            </a:r>
          </a:p>
          <a:p>
            <a:endParaRPr lang="en-US" dirty="0"/>
          </a:p>
          <a:p>
            <a:r>
              <a:rPr lang="en-US" dirty="0" smtClean="0"/>
              <a:t>Bandpass, Band reject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4" y="3461080"/>
            <a:ext cx="8760711" cy="17131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3228" y="509774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Band-reject filter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Homomorphic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4049" y="1657012"/>
                <a:ext cx="29844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9" y="1657012"/>
                <a:ext cx="298440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454" r="-24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66548" y="2128282"/>
                <a:ext cx="3597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= Illumination component</a:t>
                </a:r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8" y="2128282"/>
                <a:ext cx="359765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188660" y="2128282"/>
                <a:ext cx="3535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= Reflectance component</a:t>
                </a:r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60" y="2128282"/>
                <a:ext cx="353577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17" t="-8197" r="-10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049" y="2780365"/>
                <a:ext cx="21371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9" y="2780365"/>
                <a:ext cx="21371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143" r="-3714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07218" y="2734198"/>
                <a:ext cx="29257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18" y="2734198"/>
                <a:ext cx="2925737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5262" y="3464314"/>
                <a:ext cx="31324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2" y="3464314"/>
                <a:ext cx="313246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62" r="-214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043785" y="3433536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Fourier transformation of input signal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4049" y="4148263"/>
                <a:ext cx="52304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 the filer to be applied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9" y="4148263"/>
                <a:ext cx="523047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797" t="-28261" r="-174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2383" y="4755268"/>
                <a:ext cx="47185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3" y="4755268"/>
                <a:ext cx="471853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775" r="-129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410918" y="4755905"/>
            <a:ext cx="231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Transformed image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28650" y="5675667"/>
                <a:ext cx="7114255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675667"/>
                <a:ext cx="7114255" cy="398186"/>
              </a:xfrm>
              <a:prstGeom prst="rect">
                <a:avLst/>
              </a:prstGeom>
              <a:blipFill rotWithShape="0"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28650" y="5254551"/>
            <a:ext cx="4198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Inverse Fourier Transformation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0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Homomorphic Filter Design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35" y="1857695"/>
            <a:ext cx="6608637" cy="3889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44355" y="2009104"/>
                <a:ext cx="19941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&lt;1;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355" y="2009104"/>
                <a:ext cx="19941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58" r="-27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8"/>
          <p:cNvSpPr txBox="1"/>
          <p:nvPr/>
        </p:nvSpPr>
        <p:spPr>
          <a:xfrm>
            <a:off x="5859190" y="57349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003192" cy="4677894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lum bright="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6"/>
          <a:stretch/>
        </p:blipFill>
        <p:spPr bwMode="auto">
          <a:xfrm>
            <a:off x="4649273" y="1690689"/>
            <a:ext cx="3043320" cy="4677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8"/>
          <p:cNvSpPr txBox="1"/>
          <p:nvPr/>
        </p:nvSpPr>
        <p:spPr>
          <a:xfrm>
            <a:off x="5859190" y="57349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smtClean="0"/>
              <a:t>Image Restoration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70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filtering</a:t>
            </a:r>
          </a:p>
          <a:p>
            <a:endParaRPr lang="en-US" dirty="0"/>
          </a:p>
          <a:p>
            <a:r>
              <a:rPr lang="en-US" dirty="0" smtClean="0"/>
              <a:t>Mean Filter</a:t>
            </a:r>
          </a:p>
          <a:p>
            <a:endParaRPr lang="en-US" dirty="0"/>
          </a:p>
          <a:p>
            <a:r>
              <a:rPr lang="en-US" dirty="0" smtClean="0"/>
              <a:t>Non-Local Mean Filter</a:t>
            </a:r>
          </a:p>
          <a:p>
            <a:endParaRPr lang="en-US" dirty="0"/>
          </a:p>
          <a:p>
            <a:r>
              <a:rPr lang="en-US" dirty="0" smtClean="0"/>
              <a:t>Median Filter</a:t>
            </a:r>
          </a:p>
          <a:p>
            <a:endParaRPr lang="en-US" dirty="0"/>
          </a:p>
          <a:p>
            <a:r>
              <a:rPr lang="en-US" dirty="0" err="1" smtClean="0"/>
              <a:t>Unsharp</a:t>
            </a:r>
            <a:r>
              <a:rPr lang="en-US" dirty="0" smtClean="0"/>
              <a:t> Masking</a:t>
            </a:r>
          </a:p>
          <a:p>
            <a:endParaRPr lang="en-US" dirty="0"/>
          </a:p>
          <a:p>
            <a:r>
              <a:rPr lang="en-US" dirty="0" smtClean="0"/>
              <a:t>Adaptive </a:t>
            </a:r>
            <a:r>
              <a:rPr lang="en-US" dirty="0" err="1" smtClean="0"/>
              <a:t>Unsharp</a:t>
            </a:r>
            <a:r>
              <a:rPr lang="en-US" dirty="0" smtClean="0"/>
              <a:t> Masking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Enhancement in Frequency Domain</a:t>
            </a:r>
          </a:p>
          <a:p>
            <a:endParaRPr lang="en-US" dirty="0"/>
          </a:p>
          <a:p>
            <a:r>
              <a:rPr lang="en-US" dirty="0" smtClean="0"/>
              <a:t>Low Pass Filtering</a:t>
            </a:r>
          </a:p>
          <a:p>
            <a:endParaRPr lang="en-US" dirty="0"/>
          </a:p>
          <a:p>
            <a:r>
              <a:rPr lang="en-US" dirty="0" smtClean="0"/>
              <a:t>High pass Filtering</a:t>
            </a:r>
          </a:p>
          <a:p>
            <a:endParaRPr lang="en-US" dirty="0"/>
          </a:p>
          <a:p>
            <a:r>
              <a:rPr lang="en-US" dirty="0" smtClean="0"/>
              <a:t>Butterworth Filtering</a:t>
            </a:r>
          </a:p>
          <a:p>
            <a:endParaRPr lang="en-US" dirty="0"/>
          </a:p>
          <a:p>
            <a:r>
              <a:rPr lang="en-US" dirty="0" smtClean="0"/>
              <a:t>Gaussian Filtering</a:t>
            </a:r>
          </a:p>
          <a:p>
            <a:endParaRPr lang="en-US" dirty="0"/>
          </a:p>
          <a:p>
            <a:r>
              <a:rPr lang="en-US" dirty="0" smtClean="0"/>
              <a:t>Homomorphic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9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is the rate of repetition of certain periodic events</a:t>
            </a:r>
          </a:p>
          <a:p>
            <a:endParaRPr lang="en-US" dirty="0"/>
          </a:p>
          <a:p>
            <a:r>
              <a:rPr lang="en-US" dirty="0" smtClean="0"/>
              <a:t>Variation of image brightness with its position in space</a:t>
            </a:r>
          </a:p>
          <a:p>
            <a:endParaRPr lang="en-US" dirty="0"/>
          </a:p>
          <a:p>
            <a:r>
              <a:rPr lang="en-US" dirty="0" smtClean="0"/>
              <a:t>Fourier transform is reversible</a:t>
            </a:r>
          </a:p>
          <a:p>
            <a:endParaRPr lang="en-US" dirty="0"/>
          </a:p>
          <a:p>
            <a:r>
              <a:rPr lang="en-US" dirty="0" smtClean="0"/>
              <a:t>Fourier filtering or Frequency domain filtering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Convolution in spatial domain = Multiplication in Frequency domain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633300" y="3444995"/>
            <a:ext cx="1094704" cy="923330"/>
          </a:xfrm>
          <a:prstGeom prst="rect">
            <a:avLst/>
          </a:prstGeom>
          <a:solidFill>
            <a:srgbClr val="F296D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1217" y="4304711"/>
            <a:ext cx="109470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1217" y="4304711"/>
                <a:ext cx="109470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Image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7" y="4304711"/>
                <a:ext cx="1094704" cy="923330"/>
              </a:xfrm>
              <a:prstGeom prst="rect">
                <a:avLst/>
              </a:prstGeom>
              <a:blipFill rotWithShape="0">
                <a:blip r:embed="rId2"/>
                <a:stretch>
                  <a:fillRect t="-259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721217" y="2402193"/>
            <a:ext cx="1094704" cy="1200329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Enhancement Pipeline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1217" y="2402194"/>
                <a:ext cx="109470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Mask/ Filter/ Kernel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7" y="2402194"/>
                <a:ext cx="1094704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2010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31077" y="2817693"/>
            <a:ext cx="1094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DFT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1077" y="4581710"/>
            <a:ext cx="1094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DFT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1815921" y="3002359"/>
            <a:ext cx="51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1"/>
          </p:cNvCxnSpPr>
          <p:nvPr/>
        </p:nvCxnSpPr>
        <p:spPr>
          <a:xfrm>
            <a:off x="1815921" y="4766376"/>
            <a:ext cx="51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14422" y="2402193"/>
                <a:ext cx="109470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Mask/ Filter/ Kernel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22" y="2402193"/>
                <a:ext cx="1094704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2010" b="-35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14422" y="4304711"/>
                <a:ext cx="109470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Input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22" y="4304711"/>
                <a:ext cx="1094704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259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3"/>
            <a:endCxn id="15" idx="1"/>
          </p:cNvCxnSpPr>
          <p:nvPr/>
        </p:nvCxnSpPr>
        <p:spPr>
          <a:xfrm flipV="1">
            <a:off x="3425781" y="3002358"/>
            <a:ext cx="8886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7" idx="1"/>
          </p:cNvCxnSpPr>
          <p:nvPr/>
        </p:nvCxnSpPr>
        <p:spPr>
          <a:xfrm>
            <a:off x="3425781" y="4766376"/>
            <a:ext cx="88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63673" y="3721994"/>
            <a:ext cx="1236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Multiply</a:t>
            </a:r>
            <a:endParaRPr lang="en-US" dirty="0"/>
          </a:p>
        </p:txBody>
      </p:sp>
      <p:cxnSp>
        <p:nvCxnSpPr>
          <p:cNvPr id="26" name="Elbow Connector 25"/>
          <p:cNvCxnSpPr>
            <a:stCxn id="15" idx="3"/>
            <a:endCxn id="24" idx="0"/>
          </p:cNvCxnSpPr>
          <p:nvPr/>
        </p:nvCxnSpPr>
        <p:spPr>
          <a:xfrm>
            <a:off x="5409126" y="3002358"/>
            <a:ext cx="772733" cy="719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7" idx="3"/>
            <a:endCxn id="24" idx="2"/>
          </p:cNvCxnSpPr>
          <p:nvPr/>
        </p:nvCxnSpPr>
        <p:spPr>
          <a:xfrm flipV="1">
            <a:off x="5409126" y="4091326"/>
            <a:ext cx="772733" cy="675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420646" y="3444995"/>
                <a:ext cx="109470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6" y="3444995"/>
                <a:ext cx="1094704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259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4" idx="3"/>
            <a:endCxn id="31" idx="1"/>
          </p:cNvCxnSpPr>
          <p:nvPr/>
        </p:nvCxnSpPr>
        <p:spPr>
          <a:xfrm>
            <a:off x="6800045" y="3906660"/>
            <a:ext cx="6206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1217" y="5713983"/>
                <a:ext cx="1094704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Output Image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17" y="5713983"/>
                <a:ext cx="1094704" cy="923330"/>
              </a:xfrm>
              <a:prstGeom prst="rect">
                <a:avLst/>
              </a:prstGeom>
              <a:blipFill rotWithShape="0">
                <a:blip r:embed="rId7"/>
                <a:stretch>
                  <a:fillRect t="-259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331077" y="5990982"/>
            <a:ext cx="1094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IDFT</a:t>
            </a:r>
            <a:endParaRPr lang="en-US" dirty="0"/>
          </a:p>
        </p:txBody>
      </p:sp>
      <p:cxnSp>
        <p:nvCxnSpPr>
          <p:cNvPr id="41" name="Elbow Connector 40"/>
          <p:cNvCxnSpPr>
            <a:stCxn id="31" idx="2"/>
            <a:endCxn id="39" idx="3"/>
          </p:cNvCxnSpPr>
          <p:nvPr/>
        </p:nvCxnSpPr>
        <p:spPr>
          <a:xfrm rot="5400000">
            <a:off x="4793229" y="3000878"/>
            <a:ext cx="1807323" cy="4542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1"/>
            <a:endCxn id="36" idx="3"/>
          </p:cNvCxnSpPr>
          <p:nvPr/>
        </p:nvCxnSpPr>
        <p:spPr>
          <a:xfrm flipH="1">
            <a:off x="1815921" y="6175648"/>
            <a:ext cx="515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073499" y="2402193"/>
            <a:ext cx="0" cy="42351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70101" y="2402193"/>
            <a:ext cx="0" cy="423512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3970" y="1644523"/>
            <a:ext cx="174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</a:rPr>
              <a:t>Spatial Domain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07260" y="1644523"/>
            <a:ext cx="1749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Frequency Domain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0.17951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9259E-6 L 0.17604 2.59259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04 2.59259E-6 L 0.39305 2.59259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1 -1.48148E-6 L 0.39496 -1.48148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497 1.11111E-6 L 0.4625 1.11111E-6 C 0.49288 1.11111E-6 0.53038 0.03588 0.53038 0.06528 L 0.53038 0.13079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652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05 2.59259E-6 L 0.4651 2.59259E-6 C 0.49739 2.59259E-6 0.53732 -0.03542 0.53732 -0.06389 L 0.53732 -0.12778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19548 4.0740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11 0.33078 L -0.08281 0.33078 C 0.04184 0.33078 0.19548 0.23935 0.19548 0.16527 L 0.19548 4.07407E-6 " pathEditMode="relative" rAng="0" ptsTypes="AAAA">
                                      <p:cBhvr>
                                        <p:cTn id="45" dur="20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30" y="-1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11 0.33078 L -0.53924 0.3307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C5C5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59" grpId="2" animBg="1"/>
      <p:bldP spid="59" grpId="3" animBg="1"/>
      <p:bldP spid="58" grpId="0" animBg="1"/>
      <p:bldP spid="58" grpId="1" animBg="1"/>
      <p:bldP spid="58" grpId="2" animBg="1"/>
      <p:bldP spid="58" grpId="3" animBg="1"/>
      <p:bldP spid="55" grpId="1" animBg="1"/>
      <p:bldP spid="55" grpId="2" animBg="1"/>
      <p:bldP spid="55" grpId="3" animBg="1"/>
      <p:bldP spid="55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recap of DFT in 2D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2057836"/>
                <a:ext cx="5159554" cy="899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⁡[−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57836"/>
                <a:ext cx="5159554" cy="8997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14126" y="3106400"/>
                <a:ext cx="4001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image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26" y="3106400"/>
                <a:ext cx="40012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744" t="-28889" r="-106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14126" y="3532165"/>
                <a:ext cx="3080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26" y="3532165"/>
                <a:ext cx="308078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18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2711" y="4439509"/>
                <a:ext cx="5421805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𝑢𝑥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𝑣𝑦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11" y="4439509"/>
                <a:ext cx="5421805" cy="8657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14126" y="5562710"/>
                <a:ext cx="2516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DFT image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26" y="5562710"/>
                <a:ext cx="25165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398" t="-28889" r="-534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14126" y="5988475"/>
                <a:ext cx="307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126" y="5988475"/>
                <a:ext cx="30743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19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8650" y="150493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Forward transformation (DFT)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0" y="390371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Inverse transformation (IDFT)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DFT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897" y="1540554"/>
            <a:ext cx="7967160" cy="2021796"/>
            <a:chOff x="628650" y="1647483"/>
            <a:chExt cx="7967160" cy="2021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71" t="-25000" r="-379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28650" y="1647483"/>
              <a:ext cx="3655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Forward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897" y="3626886"/>
            <a:ext cx="8037053" cy="2020984"/>
            <a:chOff x="579897" y="3626886"/>
            <a:chExt cx="8037053" cy="2020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t="-25000" r="-180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579897" y="3626886"/>
              <a:ext cx="3642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Reverse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93254" y="5911737"/>
                <a:ext cx="3353803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54" y="5911737"/>
                <a:ext cx="3353803" cy="642355"/>
              </a:xfrm>
              <a:prstGeom prst="rect">
                <a:avLst/>
              </a:prstGeom>
              <a:blipFill rotWithShape="0">
                <a:blip r:embed="rId6"/>
                <a:stretch>
                  <a:fillRect l="-2909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domain 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Filtering in spatial domain is convolution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by the filter kernel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Filtering in spatial domain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Filtering in </a:t>
                </a:r>
                <a:r>
                  <a:rPr lang="en-US" dirty="0" smtClean="0"/>
                  <a:t>frequency domain </a:t>
                </a:r>
                <a:r>
                  <a:rPr lang="en-US" dirty="0"/>
                  <a:t>is </a:t>
                </a:r>
                <a:r>
                  <a:rPr lang="en-US" dirty="0" smtClean="0"/>
                  <a:t>the multiplication of the Fourier transform </a:t>
                </a:r>
                <a:r>
                  <a:rPr lang="en-US" dirty="0"/>
                  <a:t>o</a:t>
                </a:r>
                <a:r>
                  <a:rPr lang="en-US" dirty="0" smtClean="0"/>
                  <a:t>f the image and the filter kernel</a:t>
                </a:r>
              </a:p>
              <a:p>
                <a:endParaRPr lang="en-US" dirty="0"/>
              </a:p>
              <a:p>
                <a:r>
                  <a:rPr lang="en-US" dirty="0"/>
                  <a:t>Filtering in spatial domain 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Take a inverse Fourier transform of the resultant image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9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pass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814"/>
          </a:xfrm>
        </p:spPr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seperable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209" y="2672074"/>
                <a:ext cx="3671326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09" y="2672074"/>
                <a:ext cx="3671326" cy="799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>
          <a:xfrm>
            <a:off x="628650" y="4166448"/>
            <a:ext cx="7886700" cy="466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</a:t>
            </a:r>
            <a:r>
              <a:rPr lang="en-US" dirty="0" err="1" smtClean="0"/>
              <a:t>eperable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5746" y="5133638"/>
                <a:ext cx="4104136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6" y="5133638"/>
                <a:ext cx="4104136" cy="6865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5201121" y="2128105"/>
            <a:ext cx="2647254" cy="2123186"/>
            <a:chOff x="5201121" y="2128105"/>
            <a:chExt cx="2647254" cy="2123186"/>
          </a:xfrm>
        </p:grpSpPr>
        <p:grpSp>
          <p:nvGrpSpPr>
            <p:cNvPr id="13" name="Group 12"/>
            <p:cNvGrpSpPr/>
            <p:nvPr/>
          </p:nvGrpSpPr>
          <p:grpSpPr>
            <a:xfrm>
              <a:off x="5576552" y="2163806"/>
              <a:ext cx="1815921" cy="1815921"/>
              <a:chOff x="6143223" y="2176530"/>
              <a:chExt cx="1815921" cy="181592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143223" y="2176530"/>
                <a:ext cx="1815921" cy="18159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6413679" y="2446986"/>
                <a:ext cx="1275008" cy="12750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5" idx="0"/>
                <a:endCxn id="5" idx="2"/>
              </p:cNvCxnSpPr>
              <p:nvPr/>
            </p:nvCxnSpPr>
            <p:spPr>
              <a:xfrm>
                <a:off x="7051184" y="2176530"/>
                <a:ext cx="0" cy="1815921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1"/>
                <a:endCxn id="5" idx="3"/>
              </p:cNvCxnSpPr>
              <p:nvPr/>
            </p:nvCxnSpPr>
            <p:spPr>
              <a:xfrm>
                <a:off x="6143223" y="3084491"/>
                <a:ext cx="181592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endCxn id="6" idx="7"/>
              </p:cNvCxnSpPr>
              <p:nvPr/>
            </p:nvCxnSpPr>
            <p:spPr>
              <a:xfrm flipV="1">
                <a:off x="7051183" y="2633707"/>
                <a:ext cx="450783" cy="450783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657790" y="2702435"/>
                  <a:ext cx="532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790" y="2702435"/>
                  <a:ext cx="5324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5576552" y="2163806"/>
              <a:ext cx="22409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576552" y="2163806"/>
              <a:ext cx="0" cy="2002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467822" y="2128105"/>
                  <a:ext cx="380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822" y="2128105"/>
                  <a:ext cx="38055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201121" y="3881959"/>
                  <a:ext cx="387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121" y="3881959"/>
                  <a:ext cx="38767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136727" y="4440768"/>
            <a:ext cx="2702974" cy="2256246"/>
            <a:chOff x="5136727" y="4440768"/>
            <a:chExt cx="2702974" cy="2256246"/>
          </a:xfrm>
        </p:grpSpPr>
        <p:sp>
          <p:nvSpPr>
            <p:cNvPr id="21" name="Rectangle 20"/>
            <p:cNvSpPr/>
            <p:nvPr/>
          </p:nvSpPr>
          <p:spPr>
            <a:xfrm>
              <a:off x="5576552" y="4504629"/>
              <a:ext cx="1815921" cy="18159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51527" y="4879605"/>
              <a:ext cx="1065969" cy="1065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1" idx="0"/>
              <a:endCxn id="21" idx="2"/>
            </p:cNvCxnSpPr>
            <p:nvPr/>
          </p:nvCxnSpPr>
          <p:spPr>
            <a:xfrm>
              <a:off x="6484513" y="4504629"/>
              <a:ext cx="0" cy="1815921"/>
            </a:xfrm>
            <a:prstGeom prst="line">
              <a:avLst/>
            </a:prstGeom>
            <a:ln w="285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1"/>
              <a:endCxn id="21" idx="3"/>
            </p:cNvCxnSpPr>
            <p:nvPr/>
          </p:nvCxnSpPr>
          <p:spPr>
            <a:xfrm>
              <a:off x="5576552" y="5412590"/>
              <a:ext cx="181592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403428" y="4440768"/>
                  <a:ext cx="3805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3428" y="4440768"/>
                  <a:ext cx="38055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5136727" y="6194622"/>
                  <a:ext cx="387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727" y="6194622"/>
                  <a:ext cx="38767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5588791" y="4504629"/>
              <a:ext cx="22509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5576552" y="4504629"/>
              <a:ext cx="0" cy="219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2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6" grpId="0" build="p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497</Words>
  <Application>Microsoft Office PowerPoint</Application>
  <PresentationFormat>On-screen Show (4:3)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Office Theme</vt:lpstr>
      <vt:lpstr>CS654: Digital Image Analysis</vt:lpstr>
      <vt:lpstr>Recap of Lecture 19</vt:lpstr>
      <vt:lpstr>Outline of Lecture 20</vt:lpstr>
      <vt:lpstr>Introduction</vt:lpstr>
      <vt:lpstr>Frequency domain Enhancement Pipeline</vt:lpstr>
      <vt:lpstr>A quick recap of DFT in 2D</vt:lpstr>
      <vt:lpstr>2-D DFT</vt:lpstr>
      <vt:lpstr>Frequency domain filtering</vt:lpstr>
      <vt:lpstr>Low pass filtering</vt:lpstr>
      <vt:lpstr>Butterworth filter</vt:lpstr>
      <vt:lpstr>High-pass Filters</vt:lpstr>
      <vt:lpstr>Gaussian Filters (Low-pass, High-pass)</vt:lpstr>
      <vt:lpstr>Selective filtering</vt:lpstr>
      <vt:lpstr>Homomorphic Filter</vt:lpstr>
      <vt:lpstr>Homomorphic Filter Design</vt:lpstr>
      <vt:lpstr>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32</cp:revision>
  <dcterms:created xsi:type="dcterms:W3CDTF">2015-07-15T04:13:21Z</dcterms:created>
  <dcterms:modified xsi:type="dcterms:W3CDTF">2015-09-20T13:52:52Z</dcterms:modified>
</cp:coreProperties>
</file>