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9"/>
  </p:notesMasterIdLst>
  <p:sldIdLst>
    <p:sldId id="256" r:id="rId2"/>
    <p:sldId id="257" r:id="rId3"/>
    <p:sldId id="258" r:id="rId4"/>
    <p:sldId id="261" r:id="rId5"/>
    <p:sldId id="259" r:id="rId6"/>
    <p:sldId id="276" r:id="rId7"/>
    <p:sldId id="265" r:id="rId8"/>
    <p:sldId id="279" r:id="rId9"/>
    <p:sldId id="280" r:id="rId10"/>
    <p:sldId id="281" r:id="rId11"/>
    <p:sldId id="277" r:id="rId12"/>
    <p:sldId id="282" r:id="rId13"/>
    <p:sldId id="278" r:id="rId14"/>
    <p:sldId id="283" r:id="rId15"/>
    <p:sldId id="284" r:id="rId16"/>
    <p:sldId id="285" r:id="rId17"/>
    <p:sldId id="262" r:id="rId18"/>
    <p:sldId id="263" r:id="rId19"/>
    <p:sldId id="266" r:id="rId20"/>
    <p:sldId id="267" r:id="rId21"/>
    <p:sldId id="268" r:id="rId22"/>
    <p:sldId id="269" r:id="rId23"/>
    <p:sldId id="270" r:id="rId24"/>
    <p:sldId id="272" r:id="rId25"/>
    <p:sldId id="271" r:id="rId26"/>
    <p:sldId id="273" r:id="rId27"/>
    <p:sldId id="286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4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D1394-2AB3-42C0-8701-B78014B073CF}" type="datetimeFigureOut">
              <a:rPr lang="en-US" smtClean="0"/>
              <a:t>9/21/2015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DAE85-8CFB-4A02-80D1-13E686370D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05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1A92149-F7AD-41A5-AAF9-C2597E6ADAC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3334174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56EA28-22A6-4071-A980-3641EDFEEB73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15186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3" y="24765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6764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332413" y="16764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332413" y="38100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237413" y="6399213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C18E39EE-3E85-4010-B5EA-833BB5988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743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0.wmf"/><Relationship Id="rId4" Type="http://schemas.openxmlformats.org/officeDocument/2006/relationships/image" Target="../media/image17.wmf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15.bin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28.wmf"/><Relationship Id="rId4" Type="http://schemas.openxmlformats.org/officeDocument/2006/relationships/image" Target="../media/image25.wmf"/><Relationship Id="rId9" Type="http://schemas.openxmlformats.org/officeDocument/2006/relationships/oleObject" Target="../embeddings/oleObject1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0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7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4058" y="1946611"/>
            <a:ext cx="7923727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02804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21: Image Restoration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formation in continuous domain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526134" y="1785728"/>
                <a:ext cx="5552867" cy="664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 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6134" y="1785728"/>
                <a:ext cx="5552867" cy="6641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2070" y="2955559"/>
                <a:ext cx="4800993" cy="66415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 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070" y="2955559"/>
                <a:ext cx="4800993" cy="6641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1111115" y="3940724"/>
            <a:ext cx="6382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 linear system is characterized by its impulse response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32499" y="4631065"/>
                <a:ext cx="5222391" cy="664156"/>
              </a:xfrm>
              <a:prstGeom prst="rect">
                <a:avLst/>
              </a:prstGeom>
              <a:noFill/>
              <a:ln w="28575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 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𝒉</m:t>
                              </m:r>
                              <m:d>
                                <m:d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𝜶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en-US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𝜷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499" y="4631065"/>
                <a:ext cx="5222391" cy="6641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954890" y="4778477"/>
            <a:ext cx="21210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Position Invariant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056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/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pitchFamily="1" charset="-128"/>
              </a:rPr>
              <a:t>Point Spread Function</a:t>
            </a:r>
          </a:p>
        </p:txBody>
      </p:sp>
      <p:sp>
        <p:nvSpPr>
          <p:cNvPr id="8202" name="Text Box 8"/>
          <p:cNvSpPr txBox="1">
            <a:spLocks noChangeArrowheads="1"/>
          </p:cNvSpPr>
          <p:nvPr/>
        </p:nvSpPr>
        <p:spPr bwMode="auto">
          <a:xfrm>
            <a:off x="2759075" y="4754563"/>
            <a:ext cx="1841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ja-JP" altLang="en-US" sz="1600">
              <a:ea typeface="ＭＳ Ｐゴシック" pitchFamily="1" charset="-128"/>
            </a:endParaRPr>
          </a:p>
        </p:txBody>
      </p:sp>
      <p:sp>
        <p:nvSpPr>
          <p:cNvPr id="8204" name="Text Box 10"/>
          <p:cNvSpPr txBox="1">
            <a:spLocks noChangeArrowheads="1"/>
          </p:cNvSpPr>
          <p:nvPr/>
        </p:nvSpPr>
        <p:spPr bwMode="auto">
          <a:xfrm>
            <a:off x="1104111" y="2435584"/>
            <a:ext cx="7013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Char char="•"/>
            </a:pPr>
            <a:r>
              <a:rPr lang="en-US" altLang="ja-JP" sz="2000" dirty="0">
                <a:ea typeface="ＭＳ Ｐゴシック" pitchFamily="1" charset="-128"/>
              </a:rPr>
              <a:t>  Ideally, the optical system should be a Dirac delta function.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1104111" y="3092015"/>
            <a:ext cx="6562725" cy="1381125"/>
            <a:chOff x="731" y="1773"/>
            <a:chExt cx="4134" cy="870"/>
          </a:xfrm>
        </p:grpSpPr>
        <p:grpSp>
          <p:nvGrpSpPr>
            <p:cNvPr id="8210" name="Group 12"/>
            <p:cNvGrpSpPr>
              <a:grpSpLocks/>
            </p:cNvGrpSpPr>
            <p:nvPr/>
          </p:nvGrpSpPr>
          <p:grpSpPr bwMode="auto">
            <a:xfrm>
              <a:off x="1247" y="2072"/>
              <a:ext cx="3618" cy="571"/>
              <a:chOff x="1247" y="1393"/>
              <a:chExt cx="3618" cy="571"/>
            </a:xfrm>
          </p:grpSpPr>
          <p:grpSp>
            <p:nvGrpSpPr>
              <p:cNvPr id="8212" name="Group 13"/>
              <p:cNvGrpSpPr>
                <a:grpSpLocks/>
              </p:cNvGrpSpPr>
              <p:nvPr/>
            </p:nvGrpSpPr>
            <p:grpSpPr bwMode="auto">
              <a:xfrm>
                <a:off x="1471" y="1393"/>
                <a:ext cx="2861" cy="522"/>
                <a:chOff x="645" y="903"/>
                <a:chExt cx="2861" cy="522"/>
              </a:xfrm>
            </p:grpSpPr>
            <p:graphicFrame>
              <p:nvGraphicFramePr>
                <p:cNvPr id="8194" name="Object 14"/>
                <p:cNvGraphicFramePr>
                  <a:graphicFrameLocks noChangeAspect="1"/>
                </p:cNvGraphicFramePr>
                <p:nvPr/>
              </p:nvGraphicFramePr>
              <p:xfrm>
                <a:off x="645" y="1000"/>
                <a:ext cx="463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92" name="Equation" r:id="rId4" imgW="304560" imgH="215640" progId="Equation.3">
                        <p:embed/>
                      </p:oleObj>
                    </mc:Choice>
                    <mc:Fallback>
                      <p:oleObj name="Equation" r:id="rId4" imgW="30456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45" y="1000"/>
                              <a:ext cx="463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8195" name="Object 15"/>
                <p:cNvGraphicFramePr>
                  <a:graphicFrameLocks noChangeAspect="1"/>
                </p:cNvGraphicFramePr>
                <p:nvPr/>
              </p:nvGraphicFramePr>
              <p:xfrm>
                <a:off x="2754" y="1000"/>
                <a:ext cx="752" cy="32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7193" name="Equation" r:id="rId6" imgW="495000" imgH="215640" progId="Equation.3">
                        <p:embed/>
                      </p:oleObj>
                    </mc:Choice>
                    <mc:Fallback>
                      <p:oleObj name="Equation" r:id="rId6" imgW="49500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754" y="1000"/>
                              <a:ext cx="752" cy="32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8215" name="Rectangle 16"/>
                <p:cNvSpPr>
                  <a:spLocks noChangeArrowheads="1"/>
                </p:cNvSpPr>
                <p:nvPr/>
              </p:nvSpPr>
              <p:spPr bwMode="auto">
                <a:xfrm>
                  <a:off x="1519" y="903"/>
                  <a:ext cx="874" cy="522"/>
                </a:xfrm>
                <a:prstGeom prst="rect">
                  <a:avLst/>
                </a:prstGeom>
                <a:solidFill>
                  <a:schemeClr val="accent1"/>
                </a:solidFill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8216" name="Line 17"/>
                <p:cNvSpPr>
                  <a:spLocks noChangeShapeType="1"/>
                </p:cNvSpPr>
                <p:nvPr/>
              </p:nvSpPr>
              <p:spPr bwMode="auto">
                <a:xfrm>
                  <a:off x="2393" y="1164"/>
                  <a:ext cx="37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7" name="Line 18"/>
                <p:cNvSpPr>
                  <a:spLocks noChangeShapeType="1"/>
                </p:cNvSpPr>
                <p:nvPr/>
              </p:nvSpPr>
              <p:spPr bwMode="auto">
                <a:xfrm>
                  <a:off x="1142" y="1164"/>
                  <a:ext cx="373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18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1617" y="936"/>
                  <a:ext cx="649" cy="44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1400"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r>
                    <a:rPr lang="en-US" altLang="ja-JP" sz="2000">
                      <a:ea typeface="ＭＳ Ｐゴシック" pitchFamily="1" charset="-128"/>
                    </a:rPr>
                    <a:t>Optical</a:t>
                  </a:r>
                </a:p>
                <a:p>
                  <a:pPr algn="ctr"/>
                  <a:r>
                    <a:rPr lang="en-US" altLang="ja-JP" sz="2000">
                      <a:ea typeface="ＭＳ Ｐゴシック" pitchFamily="1" charset="-128"/>
                    </a:rPr>
                    <a:t>System</a:t>
                  </a:r>
                </a:p>
              </p:txBody>
            </p:sp>
          </p:grpSp>
          <p:sp>
            <p:nvSpPr>
              <p:cNvPr id="8213" name="Text Box 20"/>
              <p:cNvSpPr txBox="1">
                <a:spLocks noChangeArrowheads="1"/>
              </p:cNvSpPr>
              <p:nvPr/>
            </p:nvSpPr>
            <p:spPr bwMode="auto">
              <a:xfrm>
                <a:off x="1247" y="1714"/>
                <a:ext cx="987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2000">
                    <a:ea typeface="ＭＳ Ｐゴシック" pitchFamily="1" charset="-128"/>
                  </a:rPr>
                  <a:t>point source</a:t>
                </a:r>
              </a:p>
            </p:txBody>
          </p:sp>
          <p:sp>
            <p:nvSpPr>
              <p:cNvPr id="8214" name="Text Box 21"/>
              <p:cNvSpPr txBox="1">
                <a:spLocks noChangeArrowheads="1"/>
              </p:cNvSpPr>
              <p:nvPr/>
            </p:nvSpPr>
            <p:spPr bwMode="auto">
              <a:xfrm>
                <a:off x="3265" y="1714"/>
                <a:ext cx="1600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2000">
                    <a:ea typeface="ＭＳ Ｐゴシック" pitchFamily="1" charset="-128"/>
                  </a:rPr>
                  <a:t>point spread function</a:t>
                </a:r>
              </a:p>
            </p:txBody>
          </p:sp>
        </p:grpSp>
        <p:sp>
          <p:nvSpPr>
            <p:cNvPr id="8211" name="Text Box 22"/>
            <p:cNvSpPr txBox="1">
              <a:spLocks noChangeArrowheads="1"/>
            </p:cNvSpPr>
            <p:nvPr/>
          </p:nvSpPr>
          <p:spPr bwMode="auto">
            <a:xfrm>
              <a:off x="731" y="1773"/>
              <a:ext cx="32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Char char="•"/>
              </a:pPr>
              <a:r>
                <a:rPr lang="en-US" altLang="ja-JP" sz="2000" dirty="0">
                  <a:ea typeface="ＭＳ Ｐゴシック" pitchFamily="1" charset="-128"/>
                </a:rPr>
                <a:t>  However, optical systems are never ideal.</a:t>
              </a:r>
            </a:p>
          </p:txBody>
        </p:sp>
      </p:grpSp>
      <p:grpSp>
        <p:nvGrpSpPr>
          <p:cNvPr id="5" name="Group 23"/>
          <p:cNvGrpSpPr>
            <a:grpSpLocks/>
          </p:cNvGrpSpPr>
          <p:nvPr/>
        </p:nvGrpSpPr>
        <p:grpSpPr bwMode="auto">
          <a:xfrm>
            <a:off x="892969" y="4655703"/>
            <a:ext cx="7358062" cy="1924050"/>
            <a:chOff x="717" y="2738"/>
            <a:chExt cx="4635" cy="1212"/>
          </a:xfrm>
        </p:grpSpPr>
        <p:pic>
          <p:nvPicPr>
            <p:cNvPr id="8208" name="Picture 24" descr="eyepsf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7" y="2738"/>
              <a:ext cx="1795" cy="1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9" name="Text Box 25"/>
            <p:cNvSpPr txBox="1">
              <a:spLocks noChangeArrowheads="1"/>
            </p:cNvSpPr>
            <p:nvPr/>
          </p:nvSpPr>
          <p:spPr bwMode="auto">
            <a:xfrm>
              <a:off x="717" y="3074"/>
              <a:ext cx="289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FontTx/>
                <a:buChar char="•"/>
              </a:pPr>
              <a:r>
                <a:rPr lang="en-US" altLang="ja-JP" sz="2000" dirty="0">
                  <a:ea typeface="ＭＳ Ｐゴシック" pitchFamily="1" charset="-128"/>
                </a:rPr>
                <a:t>  Point spread function of Human Eyes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19350" y="1557338"/>
            <a:ext cx="4508500" cy="828675"/>
            <a:chOff x="5406232" y="1106488"/>
            <a:chExt cx="4508500" cy="828675"/>
          </a:xfrm>
        </p:grpSpPr>
        <p:grpSp>
          <p:nvGrpSpPr>
            <p:cNvPr id="4" name="Group 3"/>
            <p:cNvGrpSpPr/>
            <p:nvPr/>
          </p:nvGrpSpPr>
          <p:grpSpPr>
            <a:xfrm>
              <a:off x="5406232" y="1106488"/>
              <a:ext cx="4508500" cy="828675"/>
              <a:chOff x="2198688" y="1249363"/>
              <a:chExt cx="4508500" cy="828675"/>
            </a:xfrm>
          </p:grpSpPr>
          <p:sp>
            <p:nvSpPr>
              <p:cNvPr id="8197" name="Rectangle 3"/>
              <p:cNvSpPr>
                <a:spLocks noChangeArrowheads="1"/>
              </p:cNvSpPr>
              <p:nvPr/>
            </p:nvSpPr>
            <p:spPr bwMode="auto">
              <a:xfrm>
                <a:off x="3721100" y="1249363"/>
                <a:ext cx="1387475" cy="828675"/>
              </a:xfrm>
              <a:prstGeom prst="rect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8198" name="Line 4"/>
              <p:cNvSpPr>
                <a:spLocks noChangeShapeType="1"/>
              </p:cNvSpPr>
              <p:nvPr/>
            </p:nvSpPr>
            <p:spPr bwMode="auto">
              <a:xfrm>
                <a:off x="5108575" y="1663700"/>
                <a:ext cx="59213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99" name="Line 5"/>
              <p:cNvSpPr>
                <a:spLocks noChangeShapeType="1"/>
              </p:cNvSpPr>
              <p:nvPr/>
            </p:nvSpPr>
            <p:spPr bwMode="auto">
              <a:xfrm>
                <a:off x="3122613" y="1663700"/>
                <a:ext cx="59213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01" name="Text Box 7"/>
              <p:cNvSpPr txBox="1">
                <a:spLocks noChangeArrowheads="1"/>
              </p:cNvSpPr>
              <p:nvPr/>
            </p:nvSpPr>
            <p:spPr bwMode="auto">
              <a:xfrm>
                <a:off x="2198688" y="1423988"/>
                <a:ext cx="998537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2400">
                    <a:ea typeface="ＭＳ Ｐゴシック" pitchFamily="1" charset="-128"/>
                  </a:rPr>
                  <a:t>scene</a:t>
                </a:r>
              </a:p>
            </p:txBody>
          </p:sp>
          <p:sp>
            <p:nvSpPr>
              <p:cNvPr id="8203" name="Text Box 9"/>
              <p:cNvSpPr txBox="1">
                <a:spLocks noChangeArrowheads="1"/>
              </p:cNvSpPr>
              <p:nvPr/>
            </p:nvSpPr>
            <p:spPr bwMode="auto">
              <a:xfrm>
                <a:off x="5691188" y="1423988"/>
                <a:ext cx="10160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r>
                  <a:rPr lang="en-US" altLang="ja-JP" sz="2400">
                    <a:ea typeface="ＭＳ Ｐゴシック" pitchFamily="1" charset="-128"/>
                  </a:rPr>
                  <a:t>image</a:t>
                </a:r>
              </a:p>
            </p:txBody>
          </p:sp>
        </p:grpSp>
        <p:sp>
          <p:nvSpPr>
            <p:cNvPr id="8200" name="Text Box 6"/>
            <p:cNvSpPr txBox="1">
              <a:spLocks noChangeArrowheads="1"/>
            </p:cNvSpPr>
            <p:nvPr/>
          </p:nvSpPr>
          <p:spPr bwMode="auto">
            <a:xfrm>
              <a:off x="7082637" y="1194595"/>
              <a:ext cx="1030288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ja-JP" sz="2000" dirty="0">
                  <a:ea typeface="ＭＳ Ｐゴシック" pitchFamily="1" charset="-128"/>
                </a:rPr>
                <a:t>Optical</a:t>
              </a:r>
            </a:p>
            <a:p>
              <a:pPr algn="ctr"/>
              <a:r>
                <a:rPr lang="en-US" altLang="ja-JP" sz="2000" dirty="0">
                  <a:ea typeface="ＭＳ Ｐゴシック" pitchFamily="1" charset="-128"/>
                </a:rPr>
                <a:t>System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228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PSF “A Point source”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455313" y="2562896"/>
            <a:ext cx="1571222" cy="2575774"/>
          </a:xfrm>
          <a:custGeom>
            <a:avLst/>
            <a:gdLst>
              <a:gd name="connsiteX0" fmla="*/ 0 w 1571222"/>
              <a:gd name="connsiteY0" fmla="*/ 0 h 2073498"/>
              <a:gd name="connsiteX1" fmla="*/ 1571222 w 1571222"/>
              <a:gd name="connsiteY1" fmla="*/ 0 h 2073498"/>
              <a:gd name="connsiteX2" fmla="*/ 1571222 w 1571222"/>
              <a:gd name="connsiteY2" fmla="*/ 2073498 h 2073498"/>
              <a:gd name="connsiteX3" fmla="*/ 0 w 1571222"/>
              <a:gd name="connsiteY3" fmla="*/ 2073498 h 2073498"/>
              <a:gd name="connsiteX4" fmla="*/ 0 w 1571222"/>
              <a:gd name="connsiteY4" fmla="*/ 0 h 2073498"/>
              <a:gd name="connsiteX0" fmla="*/ 0 w 1571222"/>
              <a:gd name="connsiteY0" fmla="*/ 502276 h 2575774"/>
              <a:gd name="connsiteX1" fmla="*/ 1571222 w 1571222"/>
              <a:gd name="connsiteY1" fmla="*/ 0 h 2575774"/>
              <a:gd name="connsiteX2" fmla="*/ 1571222 w 1571222"/>
              <a:gd name="connsiteY2" fmla="*/ 2575774 h 2575774"/>
              <a:gd name="connsiteX3" fmla="*/ 0 w 1571222"/>
              <a:gd name="connsiteY3" fmla="*/ 2575774 h 2575774"/>
              <a:gd name="connsiteX4" fmla="*/ 0 w 1571222"/>
              <a:gd name="connsiteY4" fmla="*/ 502276 h 2575774"/>
              <a:gd name="connsiteX0" fmla="*/ 0 w 1571222"/>
              <a:gd name="connsiteY0" fmla="*/ 502276 h 2575774"/>
              <a:gd name="connsiteX1" fmla="*/ 1571222 w 1571222"/>
              <a:gd name="connsiteY1" fmla="*/ 0 h 2575774"/>
              <a:gd name="connsiteX2" fmla="*/ 1558343 w 1571222"/>
              <a:gd name="connsiteY2" fmla="*/ 1854557 h 2575774"/>
              <a:gd name="connsiteX3" fmla="*/ 0 w 1571222"/>
              <a:gd name="connsiteY3" fmla="*/ 2575774 h 2575774"/>
              <a:gd name="connsiteX4" fmla="*/ 0 w 1571222"/>
              <a:gd name="connsiteY4" fmla="*/ 502276 h 257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222" h="2575774">
                <a:moveTo>
                  <a:pt x="0" y="502276"/>
                </a:moveTo>
                <a:lnTo>
                  <a:pt x="1571222" y="0"/>
                </a:lnTo>
                <a:lnTo>
                  <a:pt x="1558343" y="1854557"/>
                </a:lnTo>
                <a:lnTo>
                  <a:pt x="0" y="2575774"/>
                </a:lnTo>
                <a:lnTo>
                  <a:pt x="0" y="50227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3"/>
          <p:cNvSpPr/>
          <p:nvPr/>
        </p:nvSpPr>
        <p:spPr>
          <a:xfrm>
            <a:off x="4456090" y="2562896"/>
            <a:ext cx="1571222" cy="2575774"/>
          </a:xfrm>
          <a:custGeom>
            <a:avLst/>
            <a:gdLst>
              <a:gd name="connsiteX0" fmla="*/ 0 w 1571222"/>
              <a:gd name="connsiteY0" fmla="*/ 0 h 2073498"/>
              <a:gd name="connsiteX1" fmla="*/ 1571222 w 1571222"/>
              <a:gd name="connsiteY1" fmla="*/ 0 h 2073498"/>
              <a:gd name="connsiteX2" fmla="*/ 1571222 w 1571222"/>
              <a:gd name="connsiteY2" fmla="*/ 2073498 h 2073498"/>
              <a:gd name="connsiteX3" fmla="*/ 0 w 1571222"/>
              <a:gd name="connsiteY3" fmla="*/ 2073498 h 2073498"/>
              <a:gd name="connsiteX4" fmla="*/ 0 w 1571222"/>
              <a:gd name="connsiteY4" fmla="*/ 0 h 2073498"/>
              <a:gd name="connsiteX0" fmla="*/ 0 w 1571222"/>
              <a:gd name="connsiteY0" fmla="*/ 502276 h 2575774"/>
              <a:gd name="connsiteX1" fmla="*/ 1571222 w 1571222"/>
              <a:gd name="connsiteY1" fmla="*/ 0 h 2575774"/>
              <a:gd name="connsiteX2" fmla="*/ 1571222 w 1571222"/>
              <a:gd name="connsiteY2" fmla="*/ 2575774 h 2575774"/>
              <a:gd name="connsiteX3" fmla="*/ 0 w 1571222"/>
              <a:gd name="connsiteY3" fmla="*/ 2575774 h 2575774"/>
              <a:gd name="connsiteX4" fmla="*/ 0 w 1571222"/>
              <a:gd name="connsiteY4" fmla="*/ 502276 h 2575774"/>
              <a:gd name="connsiteX0" fmla="*/ 0 w 1571222"/>
              <a:gd name="connsiteY0" fmla="*/ 502276 h 2575774"/>
              <a:gd name="connsiteX1" fmla="*/ 1571222 w 1571222"/>
              <a:gd name="connsiteY1" fmla="*/ 0 h 2575774"/>
              <a:gd name="connsiteX2" fmla="*/ 1558343 w 1571222"/>
              <a:gd name="connsiteY2" fmla="*/ 1854557 h 2575774"/>
              <a:gd name="connsiteX3" fmla="*/ 0 w 1571222"/>
              <a:gd name="connsiteY3" fmla="*/ 2575774 h 2575774"/>
              <a:gd name="connsiteX4" fmla="*/ 0 w 1571222"/>
              <a:gd name="connsiteY4" fmla="*/ 502276 h 257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1222" h="2575774">
                <a:moveTo>
                  <a:pt x="0" y="502276"/>
                </a:moveTo>
                <a:lnTo>
                  <a:pt x="1571222" y="0"/>
                </a:lnTo>
                <a:lnTo>
                  <a:pt x="1558343" y="1854557"/>
                </a:lnTo>
                <a:lnTo>
                  <a:pt x="0" y="2575774"/>
                </a:lnTo>
                <a:lnTo>
                  <a:pt x="0" y="502276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955146" y="3425779"/>
            <a:ext cx="573110" cy="8500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6" idx="0"/>
            <a:endCxn id="6" idx="4"/>
          </p:cNvCxnSpPr>
          <p:nvPr/>
        </p:nvCxnSpPr>
        <p:spPr>
          <a:xfrm>
            <a:off x="5241701" y="3425779"/>
            <a:ext cx="0" cy="8500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6" idx="6"/>
          </p:cNvCxnSpPr>
          <p:nvPr/>
        </p:nvCxnSpPr>
        <p:spPr>
          <a:xfrm>
            <a:off x="4955146" y="3850783"/>
            <a:ext cx="5731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2240924" y="3850782"/>
            <a:ext cx="3000777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endCxn id="6" idx="0"/>
          </p:cNvCxnSpPr>
          <p:nvPr/>
        </p:nvCxnSpPr>
        <p:spPr>
          <a:xfrm flipV="1">
            <a:off x="2240924" y="3425779"/>
            <a:ext cx="3000777" cy="425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endCxn id="6" idx="4"/>
          </p:cNvCxnSpPr>
          <p:nvPr/>
        </p:nvCxnSpPr>
        <p:spPr>
          <a:xfrm>
            <a:off x="2240924" y="3850782"/>
            <a:ext cx="3000777" cy="42500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2240924" y="5074172"/>
                <a:ext cx="12834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0924" y="5074172"/>
                <a:ext cx="1283428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4762" r="-761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41701" y="5074172"/>
                <a:ext cx="13047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01" y="5074172"/>
                <a:ext cx="130478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673" r="-7009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355787" y="2914077"/>
                <a:ext cx="14294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𝒉</m:t>
                      </m:r>
                      <m:d>
                        <m:d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𝜶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5787" y="2914077"/>
                <a:ext cx="142942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/>
          <p:cNvCxnSpPr>
            <a:stCxn id="20" idx="1"/>
          </p:cNvCxnSpPr>
          <p:nvPr/>
        </p:nvCxnSpPr>
        <p:spPr>
          <a:xfrm rot="10800000" flipV="1">
            <a:off x="5285137" y="3098742"/>
            <a:ext cx="1070651" cy="5395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94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 sz="3600" smtClean="0">
                <a:ea typeface="ＭＳ Ｐゴシック" pitchFamily="1" charset="-128"/>
              </a:rPr>
              <a:t>Point Spread Function</a:t>
            </a:r>
          </a:p>
        </p:txBody>
      </p:sp>
      <p:pic>
        <p:nvPicPr>
          <p:cNvPr id="35843" name="Picture 3" descr="exref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881" y="1595438"/>
            <a:ext cx="2012950" cy="274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4" name="Picture 4" descr="exrefr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7376" y="1592262"/>
            <a:ext cx="2012950" cy="274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5" name="Picture 5" descr="exrefr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363" y="1591470"/>
            <a:ext cx="2012950" cy="2740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6" name="Picture 6" descr="exastig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50" y="4762501"/>
            <a:ext cx="4748213" cy="1919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801318" y="4298951"/>
            <a:ext cx="15199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sz="1600" b="1" dirty="0">
                <a:ea typeface="ＭＳ Ｐゴシック" pitchFamily="1" charset="-128"/>
              </a:rPr>
              <a:t>normal vision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3722689" y="4295775"/>
            <a:ext cx="90281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sz="1600" b="1">
                <a:ea typeface="ＭＳ Ｐゴシック" pitchFamily="1" charset="-128"/>
              </a:rPr>
              <a:t>myopia</a:t>
            </a:r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6291263" y="4294983"/>
            <a:ext cx="116410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sz="1600" b="1" dirty="0">
                <a:ea typeface="ＭＳ Ｐゴシック" pitchFamily="1" charset="-128"/>
              </a:rPr>
              <a:t>hyperopia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030913" y="6376988"/>
            <a:ext cx="31130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>
                <a:ea typeface="ＭＳ Ｐゴシック" pitchFamily="1" charset="-128"/>
              </a:rPr>
              <a:t>Images by Richmond Eye Associates</a:t>
            </a:r>
            <a:endParaRPr lang="ja-JP" altLang="en-US">
              <a:ea typeface="ＭＳ Ｐゴシック" pitchFamily="1" charset="-128"/>
            </a:endParaRP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5428456" y="4943872"/>
            <a:ext cx="14173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ja-JP" sz="1600" b="1" dirty="0" smtClean="0">
                <a:ea typeface="ＭＳ Ｐゴシック" pitchFamily="1" charset="-128"/>
              </a:rPr>
              <a:t>Astigmatism</a:t>
            </a:r>
            <a:endParaRPr lang="en-US" altLang="ja-JP" sz="1600" b="1" dirty="0">
              <a:ea typeface="ＭＳ Ｐゴシック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3111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formulation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650003" y="1712070"/>
                <a:ext cx="4739503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;0≤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003" y="1712070"/>
                <a:ext cx="4739503" cy="865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066531" y="1944890"/>
            <a:ext cx="13949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1-D case: </a:t>
            </a:r>
            <a:endParaRPr lang="en-US" sz="2000" b="1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6830" y="3312200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Matrix notation: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192297" y="4166566"/>
                <a:ext cx="6315511" cy="9700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m:rPr>
                                    <m:nor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m:rPr>
                                    <m:nor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  <m:r>
                                  <m:rPr>
                                    <m:nor/>
                                  </m:rPr>
                                  <a:rPr lang="en-US" sz="2000" dirty="0"/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297" y="4166566"/>
                <a:ext cx="6315511" cy="97007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452416" y="5452396"/>
                <a:ext cx="3184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16" y="5452396"/>
                <a:ext cx="31842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868" r="-1509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600221" y="5452396"/>
                <a:ext cx="26391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221" y="5452396"/>
                <a:ext cx="26391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39535" r="-32558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80302" y="5452396"/>
                <a:ext cx="27776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02" y="5452396"/>
                <a:ext cx="277768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4444" r="-24444" b="-27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04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Circulant</a:t>
            </a:r>
            <a:r>
              <a:rPr lang="en-US" dirty="0" smtClean="0"/>
              <a:t>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92572"/>
              </a:xfrm>
            </p:spPr>
            <p:txBody>
              <a:bodyPr/>
              <a:lstStyle/>
              <a:p>
                <a:r>
                  <a:rPr lang="en-US" dirty="0" smtClean="0"/>
                  <a:t>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to be periodic, with periodicity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92572"/>
              </a:xfrm>
              <a:blipFill rotWithShape="0">
                <a:blip r:embed="rId2"/>
                <a:stretch>
                  <a:fillRect l="-773" t="-14815" b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3383" y="2678805"/>
                <a:ext cx="6757234" cy="1448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−2)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−3)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83" y="2678805"/>
                <a:ext cx="6757234" cy="144821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52798" y="4731741"/>
            <a:ext cx="78625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0000"/>
                </a:solidFill>
              </a:rPr>
              <a:t>Each </a:t>
            </a:r>
            <a:r>
              <a:rPr lang="en-GB" sz="2000" dirty="0">
                <a:solidFill>
                  <a:srgbClr val="000000"/>
                </a:solidFill>
              </a:rPr>
              <a:t>row vector is rotated one element to the right relative to the preceding row vector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56192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Extension to 2-D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58899" y="1690689"/>
                <a:ext cx="462620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99" y="1690689"/>
                <a:ext cx="4626202" cy="865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58899" y="2831586"/>
                <a:ext cx="46553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are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899" y="2831586"/>
                <a:ext cx="4655313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9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96830" y="3312200"/>
            <a:ext cx="21050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Matrix notation:</a:t>
            </a:r>
            <a:endParaRPr lang="en-US" sz="20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119932" y="4025355"/>
                <a:ext cx="188667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932" y="4025355"/>
                <a:ext cx="1886670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613383" y="4964489"/>
                <a:ext cx="29045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Vector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83" y="4964489"/>
                <a:ext cx="2904578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6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613383" y="5424302"/>
                <a:ext cx="28997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Vector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83" y="5424302"/>
                <a:ext cx="2899768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01893" y="6046976"/>
                <a:ext cx="34952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Matrix of dimension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𝑀𝑁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93" y="6046976"/>
                <a:ext cx="3495252" cy="369332"/>
              </a:xfrm>
              <a:prstGeom prst="rect">
                <a:avLst/>
              </a:prstGeom>
              <a:blipFill rotWithShape="0">
                <a:blip r:embed="rId7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816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model restoration process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75" y="2377805"/>
            <a:ext cx="8693649" cy="2462997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394225" y="5008401"/>
            <a:ext cx="4986039" cy="395090"/>
            <a:chOff x="394225" y="5008401"/>
            <a:chExt cx="4986039" cy="3950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809481" y="5026916"/>
                  <a:ext cx="983795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481" y="5026916"/>
                  <a:ext cx="98379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9938" r="-9938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3049791" y="5026916"/>
                  <a:ext cx="103829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791" y="5026916"/>
                  <a:ext cx="103829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5263" r="-9357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793276" y="5026916"/>
                  <a:ext cx="2340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3276" y="5026916"/>
                  <a:ext cx="2340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2821" r="-10256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4404484" y="5008401"/>
                  <a:ext cx="97578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484" y="5008401"/>
                  <a:ext cx="97578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6250" r="-9375" b="-38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4090295" y="5026916"/>
                  <a:ext cx="31418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0295" y="5026916"/>
                  <a:ext cx="314189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7308" r="-15385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94225" y="5034159"/>
                  <a:ext cx="131132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225" y="5034159"/>
                  <a:ext cx="1311321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651" r="-1395" b="-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15692" y="4981990"/>
                <a:ext cx="2391809" cy="390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 </m:t>
                      </m:r>
                      <m:acc>
                        <m:accPr>
                          <m:chr m:val="̂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692" y="4981990"/>
                <a:ext cx="2391809" cy="39010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/>
          <p:cNvGrpSpPr/>
          <p:nvPr/>
        </p:nvGrpSpPr>
        <p:grpSpPr>
          <a:xfrm>
            <a:off x="2561221" y="5747923"/>
            <a:ext cx="3454471" cy="513798"/>
            <a:chOff x="2561221" y="5747923"/>
            <a:chExt cx="3454471" cy="5137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3548222" y="5747923"/>
                  <a:ext cx="2467470" cy="48244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)≅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8222" y="5747923"/>
                  <a:ext cx="2467470" cy="482440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TextBox 14"/>
            <p:cNvSpPr txBox="1"/>
            <p:nvPr/>
          </p:nvSpPr>
          <p:spPr>
            <a:xfrm>
              <a:off x="2561221" y="5846223"/>
              <a:ext cx="987001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b="1" dirty="0" smtClean="0"/>
                <a:t>Target</a:t>
              </a:r>
              <a:endParaRPr lang="en-US" sz="21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84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Noise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406972"/>
          </a:xfrm>
        </p:spPr>
        <p:txBody>
          <a:bodyPr/>
          <a:lstStyle/>
          <a:p>
            <a:r>
              <a:rPr lang="en-US" dirty="0" smtClean="0"/>
              <a:t>Statistical behavior of the grey-level values</a:t>
            </a:r>
          </a:p>
          <a:p>
            <a:endParaRPr lang="en-US" dirty="0"/>
          </a:p>
          <a:p>
            <a:r>
              <a:rPr lang="en-US" dirty="0" smtClean="0"/>
              <a:t>Can be modeled as a random variable with a specific PDF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11369" y="3367533"/>
            <a:ext cx="386355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Gaussian noise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Rayleigh noise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Gamma noise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Exponential noise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Uniform noise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Impulse (salt &amp; pepper) noise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822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Gaussian noise</a:t>
            </a:r>
          </a:p>
        </p:txBody>
      </p:sp>
      <p:graphicFrame>
        <p:nvGraphicFramePr>
          <p:cNvPr id="27653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038997"/>
              </p:ext>
            </p:extLst>
          </p:nvPr>
        </p:nvGraphicFramePr>
        <p:xfrm>
          <a:off x="1024199" y="3026334"/>
          <a:ext cx="3709728" cy="1009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2" name="Equation" r:id="rId3" imgW="1587240" imgH="431640" progId="Equation.3">
                  <p:embed/>
                </p:oleObj>
              </mc:Choice>
              <mc:Fallback>
                <p:oleObj name="Equation" r:id="rId3" imgW="15872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4199" y="3026334"/>
                        <a:ext cx="3709728" cy="100904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8650" y="1771161"/>
            <a:ext cx="7621587" cy="41148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PDF of a Gaussian noise is given by</a:t>
            </a:r>
          </a:p>
        </p:txBody>
      </p:sp>
      <p:graphicFrame>
        <p:nvGraphicFramePr>
          <p:cNvPr id="27666" name="Object 18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3463907621"/>
              </p:ext>
            </p:extLst>
          </p:nvPr>
        </p:nvGraphicFramePr>
        <p:xfrm>
          <a:off x="8552124" y="6309333"/>
          <a:ext cx="246062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3" name="Equation" r:id="rId5" imgW="152280" imgH="164880" progId="Equation.3">
                  <p:embed/>
                </p:oleObj>
              </mc:Choice>
              <mc:Fallback>
                <p:oleObj name="Equation" r:id="rId5" imgW="1522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2124" y="6309333"/>
                        <a:ext cx="246062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Freeform 4"/>
          <p:cNvSpPr>
            <a:spLocks/>
          </p:cNvSpPr>
          <p:nvPr/>
        </p:nvSpPr>
        <p:spPr bwMode="auto">
          <a:xfrm>
            <a:off x="5399349" y="2823183"/>
            <a:ext cx="3033712" cy="3194050"/>
          </a:xfrm>
          <a:custGeom>
            <a:avLst/>
            <a:gdLst>
              <a:gd name="T0" fmla="*/ 0 w 1911"/>
              <a:gd name="T1" fmla="*/ 1980 h 2012"/>
              <a:gd name="T2" fmla="*/ 423 w 1911"/>
              <a:gd name="T3" fmla="*/ 1673 h 2012"/>
              <a:gd name="T4" fmla="*/ 941 w 1911"/>
              <a:gd name="T5" fmla="*/ 2 h 2012"/>
              <a:gd name="T6" fmla="*/ 1479 w 1911"/>
              <a:gd name="T7" fmla="*/ 1682 h 2012"/>
              <a:gd name="T8" fmla="*/ 1911 w 1911"/>
              <a:gd name="T9" fmla="*/ 1980 h 20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1" h="2012">
                <a:moveTo>
                  <a:pt x="0" y="1980"/>
                </a:moveTo>
                <a:cubicBezTo>
                  <a:pt x="72" y="1929"/>
                  <a:pt x="266" y="2003"/>
                  <a:pt x="423" y="1673"/>
                </a:cubicBezTo>
                <a:cubicBezTo>
                  <a:pt x="580" y="1343"/>
                  <a:pt x="765" y="0"/>
                  <a:pt x="941" y="2"/>
                </a:cubicBezTo>
                <a:cubicBezTo>
                  <a:pt x="1117" y="4"/>
                  <a:pt x="1317" y="1352"/>
                  <a:pt x="1479" y="1682"/>
                </a:cubicBezTo>
                <a:cubicBezTo>
                  <a:pt x="1641" y="2012"/>
                  <a:pt x="1821" y="1918"/>
                  <a:pt x="1911" y="19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5216786" y="5966433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V="1">
            <a:off x="6893186" y="2842233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 flipV="1">
            <a:off x="5216786" y="2842233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58" name="Line 10"/>
          <p:cNvSpPr>
            <a:spLocks noChangeShapeType="1"/>
          </p:cNvSpPr>
          <p:nvPr/>
        </p:nvSpPr>
        <p:spPr bwMode="auto">
          <a:xfrm flipV="1">
            <a:off x="6435986" y="421383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>
            <a:off x="5216786" y="421383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 flipV="1">
            <a:off x="7350386" y="4213833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5216786" y="2842233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4896111" y="2350108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p(z)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8418774" y="5814033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z</a:t>
            </a:r>
          </a:p>
        </p:txBody>
      </p:sp>
      <p:graphicFrame>
        <p:nvGraphicFramePr>
          <p:cNvPr id="27668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26741"/>
              </p:ext>
            </p:extLst>
          </p:nvPr>
        </p:nvGraphicFramePr>
        <p:xfrm>
          <a:off x="6089911" y="6042633"/>
          <a:ext cx="6350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4" name="Equation" r:id="rId7" imgW="393480" imgH="164880" progId="Equation.3">
                  <p:embed/>
                </p:oleObj>
              </mc:Choice>
              <mc:Fallback>
                <p:oleObj name="Equation" r:id="rId7" imgW="3934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9911" y="6042633"/>
                        <a:ext cx="6350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656750"/>
              </p:ext>
            </p:extLst>
          </p:nvPr>
        </p:nvGraphicFramePr>
        <p:xfrm>
          <a:off x="7045586" y="6033108"/>
          <a:ext cx="635000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5" name="Equation" r:id="rId9" imgW="393480" imgH="177480" progId="Equation.3">
                  <p:embed/>
                </p:oleObj>
              </mc:Choice>
              <mc:Fallback>
                <p:oleObj name="Equation" r:id="rId9" imgW="393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586" y="6033108"/>
                        <a:ext cx="635000" cy="287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28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Phase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Image: acquisition, digitization</a:t>
            </a:r>
          </a:p>
          <a:p>
            <a:endParaRPr lang="en-US" dirty="0"/>
          </a:p>
          <a:p>
            <a:r>
              <a:rPr lang="en-US" dirty="0" smtClean="0"/>
              <a:t>Geometric Transformations: Interpolation techniques</a:t>
            </a:r>
          </a:p>
          <a:p>
            <a:endParaRPr lang="en-US" dirty="0"/>
          </a:p>
          <a:p>
            <a:r>
              <a:rPr lang="en-US" dirty="0" smtClean="0"/>
              <a:t>Image Transforms (spatial to frequency domain)</a:t>
            </a:r>
          </a:p>
          <a:p>
            <a:endParaRPr lang="en-US" dirty="0"/>
          </a:p>
          <a:p>
            <a:r>
              <a:rPr lang="en-US" dirty="0" smtClean="0"/>
              <a:t>Image Enhancement (spatial and frequency domain)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Rayleigh noise</a:t>
            </a:r>
          </a:p>
        </p:txBody>
      </p:sp>
      <p:graphicFrame>
        <p:nvGraphicFramePr>
          <p:cNvPr id="30725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745997"/>
              </p:ext>
            </p:extLst>
          </p:nvPr>
        </p:nvGraphicFramePr>
        <p:xfrm>
          <a:off x="919716" y="2371670"/>
          <a:ext cx="4420634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6" name="Equation" r:id="rId3" imgW="2108160" imgH="507960" progId="Equation.3">
                  <p:embed/>
                </p:oleObj>
              </mc:Choice>
              <mc:Fallback>
                <p:oleObj name="Equation" r:id="rId3" imgW="21081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716" y="2371670"/>
                        <a:ext cx="4420634" cy="10652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15925" y="1651000"/>
            <a:ext cx="7621587" cy="41148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PDF of a Rayleigh noise is given by</a:t>
            </a:r>
          </a:p>
        </p:txBody>
      </p:sp>
      <p:graphicFrame>
        <p:nvGraphicFramePr>
          <p:cNvPr id="30743" name="Object 2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250842950"/>
              </p:ext>
            </p:extLst>
          </p:nvPr>
        </p:nvGraphicFramePr>
        <p:xfrm>
          <a:off x="628650" y="4597401"/>
          <a:ext cx="1919288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7" name="Equation" r:id="rId5" imgW="952200" imgH="241200" progId="Equation.3">
                  <p:embed/>
                </p:oleObj>
              </mc:Choice>
              <mc:Fallback>
                <p:oleObj name="Equation" r:id="rId5" imgW="9522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" y="4597401"/>
                        <a:ext cx="1919288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Freeform 4"/>
          <p:cNvSpPr>
            <a:spLocks/>
          </p:cNvSpPr>
          <p:nvPr/>
        </p:nvSpPr>
        <p:spPr bwMode="auto">
          <a:xfrm>
            <a:off x="6659563" y="2800350"/>
            <a:ext cx="2119312" cy="3270250"/>
          </a:xfrm>
          <a:custGeom>
            <a:avLst/>
            <a:gdLst>
              <a:gd name="T0" fmla="*/ 0 w 1335"/>
              <a:gd name="T1" fmla="*/ 2028 h 2060"/>
              <a:gd name="T2" fmla="*/ 365 w 1335"/>
              <a:gd name="T3" fmla="*/ 50 h 2060"/>
              <a:gd name="T4" fmla="*/ 903 w 1335"/>
              <a:gd name="T5" fmla="*/ 1730 h 2060"/>
              <a:gd name="T6" fmla="*/ 1335 w 1335"/>
              <a:gd name="T7" fmla="*/ 2028 h 2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5" h="2060">
                <a:moveTo>
                  <a:pt x="0" y="2028"/>
                </a:moveTo>
                <a:cubicBezTo>
                  <a:pt x="61" y="1697"/>
                  <a:pt x="215" y="100"/>
                  <a:pt x="365" y="50"/>
                </a:cubicBezTo>
                <a:cubicBezTo>
                  <a:pt x="515" y="0"/>
                  <a:pt x="741" y="1400"/>
                  <a:pt x="903" y="1730"/>
                </a:cubicBezTo>
                <a:cubicBezTo>
                  <a:pt x="1065" y="2060"/>
                  <a:pt x="1245" y="1966"/>
                  <a:pt x="1335" y="202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6" name="Line 6"/>
          <p:cNvSpPr>
            <a:spLocks noChangeShapeType="1"/>
          </p:cNvSpPr>
          <p:nvPr/>
        </p:nvSpPr>
        <p:spPr bwMode="auto">
          <a:xfrm>
            <a:off x="6019800" y="601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7" name="Line 7"/>
          <p:cNvSpPr>
            <a:spLocks noChangeShapeType="1"/>
          </p:cNvSpPr>
          <p:nvPr/>
        </p:nvSpPr>
        <p:spPr bwMode="auto">
          <a:xfrm flipV="1">
            <a:off x="7239000" y="2895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28" name="Line 8"/>
          <p:cNvSpPr>
            <a:spLocks noChangeShapeType="1"/>
          </p:cNvSpPr>
          <p:nvPr/>
        </p:nvSpPr>
        <p:spPr bwMode="auto">
          <a:xfrm flipV="1">
            <a:off x="6019800" y="2895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>
            <a:off x="6019800" y="28956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Text Box 13"/>
          <p:cNvSpPr txBox="1">
            <a:spLocks noChangeArrowheads="1"/>
          </p:cNvSpPr>
          <p:nvPr/>
        </p:nvSpPr>
        <p:spPr bwMode="auto">
          <a:xfrm>
            <a:off x="5818188" y="2438400"/>
            <a:ext cx="6588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p(z)</a:t>
            </a:r>
          </a:p>
        </p:txBody>
      </p:sp>
      <p:sp>
        <p:nvSpPr>
          <p:cNvPr id="30734" name="Text Box 14"/>
          <p:cNvSpPr txBox="1">
            <a:spLocks noChangeArrowheads="1"/>
          </p:cNvSpPr>
          <p:nvPr/>
        </p:nvSpPr>
        <p:spPr bwMode="auto">
          <a:xfrm>
            <a:off x="8764588" y="58674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z</a:t>
            </a:r>
          </a:p>
        </p:txBody>
      </p:sp>
      <p:sp>
        <p:nvSpPr>
          <p:cNvPr id="30735" name="Text Box 15"/>
          <p:cNvSpPr txBox="1">
            <a:spLocks noChangeArrowheads="1"/>
          </p:cNvSpPr>
          <p:nvPr/>
        </p:nvSpPr>
        <p:spPr bwMode="auto">
          <a:xfrm>
            <a:off x="6477000" y="58674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a</a:t>
            </a:r>
          </a:p>
        </p:txBody>
      </p:sp>
      <p:graphicFrame>
        <p:nvGraphicFramePr>
          <p:cNvPr id="30745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427683"/>
              </p:ext>
            </p:extLst>
          </p:nvPr>
        </p:nvGraphicFramePr>
        <p:xfrm>
          <a:off x="3679825" y="4457700"/>
          <a:ext cx="1773238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8" name="Equation" r:id="rId7" imgW="888840" imgH="393480" progId="Equation.3">
                  <p:embed/>
                </p:oleObj>
              </mc:Choice>
              <mc:Fallback>
                <p:oleObj name="Equation" r:id="rId7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9825" y="4457700"/>
                        <a:ext cx="1773238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2768601" y="4610894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and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479929" y="3812058"/>
            <a:ext cx="41873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/>
              <a:t>The mean and variance are given</a:t>
            </a:r>
          </a:p>
        </p:txBody>
      </p:sp>
      <p:graphicFrame>
        <p:nvGraphicFramePr>
          <p:cNvPr id="30748" name="Object 28"/>
          <p:cNvGraphicFramePr>
            <a:graphicFrameLocks noChangeAspect="1"/>
          </p:cNvGraphicFramePr>
          <p:nvPr/>
        </p:nvGraphicFramePr>
        <p:xfrm>
          <a:off x="6934200" y="6096000"/>
          <a:ext cx="73818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9" name="Equation" r:id="rId9" imgW="457200" imgH="279360" progId="Equation.3">
                  <p:embed/>
                </p:oleObj>
              </mc:Choice>
              <mc:Fallback>
                <p:oleObj name="Equation" r:id="rId9" imgW="45720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6096000"/>
                        <a:ext cx="73818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77284" y="6070600"/>
            <a:ext cx="5836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Application areas: </a:t>
            </a:r>
            <a:r>
              <a:rPr lang="en-US" dirty="0" smtClean="0"/>
              <a:t>MRI images, Underwater images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08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6" grpId="0"/>
      <p:bldP spid="30747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Gamma </a:t>
            </a:r>
            <a:r>
              <a:rPr lang="en-US" altLang="en-US" dirty="0"/>
              <a:t>noise</a:t>
            </a:r>
          </a:p>
        </p:txBody>
      </p:sp>
      <p:graphicFrame>
        <p:nvGraphicFramePr>
          <p:cNvPr id="3482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8950578"/>
              </p:ext>
            </p:extLst>
          </p:nvPr>
        </p:nvGraphicFramePr>
        <p:xfrm>
          <a:off x="968437" y="2593975"/>
          <a:ext cx="327391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Equation" r:id="rId3" imgW="1777680" imgH="660240" progId="Equation.3">
                  <p:embed/>
                </p:oleObj>
              </mc:Choice>
              <mc:Fallback>
                <p:oleObj name="Equation" r:id="rId3" imgW="177768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437" y="2593975"/>
                        <a:ext cx="3273913" cy="1216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21519" y="1752600"/>
            <a:ext cx="7621587" cy="41148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PDF of a </a:t>
            </a:r>
            <a:r>
              <a:rPr lang="en-US" altLang="en-US" dirty="0" smtClean="0">
                <a:latin typeface="+mj-lt"/>
                <a:cs typeface="Times New Roman" panose="02020603050405020304" pitchFamily="18" charset="0"/>
              </a:rPr>
              <a:t>Gamma noise </a:t>
            </a:r>
            <a:r>
              <a:rPr lang="en-US" altLang="en-US" dirty="0">
                <a:latin typeface="+mj-lt"/>
                <a:cs typeface="Times New Roman" panose="02020603050405020304" pitchFamily="18" charset="0"/>
              </a:rPr>
              <a:t>is given by</a:t>
            </a:r>
          </a:p>
        </p:txBody>
      </p:sp>
      <p:graphicFrame>
        <p:nvGraphicFramePr>
          <p:cNvPr id="34829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651735444"/>
              </p:ext>
            </p:extLst>
          </p:nvPr>
        </p:nvGraphicFramePr>
        <p:xfrm>
          <a:off x="863203" y="4968875"/>
          <a:ext cx="812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203" y="4968875"/>
                        <a:ext cx="812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Freeform 5"/>
          <p:cNvSpPr>
            <a:spLocks/>
          </p:cNvSpPr>
          <p:nvPr/>
        </p:nvSpPr>
        <p:spPr bwMode="auto">
          <a:xfrm>
            <a:off x="6172200" y="2863850"/>
            <a:ext cx="2606675" cy="3155950"/>
          </a:xfrm>
          <a:custGeom>
            <a:avLst/>
            <a:gdLst>
              <a:gd name="T0" fmla="*/ 0 w 1642"/>
              <a:gd name="T1" fmla="*/ 1988 h 1988"/>
              <a:gd name="T2" fmla="*/ 77 w 1642"/>
              <a:gd name="T3" fmla="*/ 1047 h 1988"/>
              <a:gd name="T4" fmla="*/ 374 w 1642"/>
              <a:gd name="T5" fmla="*/ 39 h 1988"/>
              <a:gd name="T6" fmla="*/ 806 w 1642"/>
              <a:gd name="T7" fmla="*/ 1278 h 1988"/>
              <a:gd name="T8" fmla="*/ 1162 w 1642"/>
              <a:gd name="T9" fmla="*/ 1806 h 1988"/>
              <a:gd name="T10" fmla="*/ 1642 w 1642"/>
              <a:gd name="T11" fmla="*/ 1988 h 19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42" h="1988">
                <a:moveTo>
                  <a:pt x="0" y="1988"/>
                </a:moveTo>
                <a:cubicBezTo>
                  <a:pt x="13" y="1831"/>
                  <a:pt x="15" y="1372"/>
                  <a:pt x="77" y="1047"/>
                </a:cubicBezTo>
                <a:cubicBezTo>
                  <a:pt x="139" y="722"/>
                  <a:pt x="252" y="0"/>
                  <a:pt x="374" y="39"/>
                </a:cubicBezTo>
                <a:cubicBezTo>
                  <a:pt x="496" y="78"/>
                  <a:pt x="675" y="984"/>
                  <a:pt x="806" y="1278"/>
                </a:cubicBezTo>
                <a:cubicBezTo>
                  <a:pt x="937" y="1572"/>
                  <a:pt x="1023" y="1688"/>
                  <a:pt x="1162" y="1806"/>
                </a:cubicBezTo>
                <a:cubicBezTo>
                  <a:pt x="1301" y="1924"/>
                  <a:pt x="1542" y="1950"/>
                  <a:pt x="1642" y="19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6019800" y="601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 flipV="1">
            <a:off x="6705600" y="2895600"/>
            <a:ext cx="0" cy="3124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4" name="Line 8"/>
          <p:cNvSpPr>
            <a:spLocks noChangeShapeType="1"/>
          </p:cNvSpPr>
          <p:nvPr/>
        </p:nvSpPr>
        <p:spPr bwMode="auto">
          <a:xfrm flipV="1">
            <a:off x="6172200" y="2514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5" name="Line 9"/>
          <p:cNvSpPr>
            <a:spLocks noChangeShapeType="1"/>
          </p:cNvSpPr>
          <p:nvPr/>
        </p:nvSpPr>
        <p:spPr bwMode="auto">
          <a:xfrm>
            <a:off x="6019800" y="28956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6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p(z)</a:t>
            </a:r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8764588" y="58674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z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5715000" y="2667000"/>
            <a:ext cx="38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K</a:t>
            </a:r>
          </a:p>
        </p:txBody>
      </p:sp>
      <p:graphicFrame>
        <p:nvGraphicFramePr>
          <p:cNvPr id="3483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4148642"/>
              </p:ext>
            </p:extLst>
          </p:nvPr>
        </p:nvGraphicFramePr>
        <p:xfrm>
          <a:off x="2753319" y="4968875"/>
          <a:ext cx="10890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3319" y="4968875"/>
                        <a:ext cx="10890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1955404" y="5133975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and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508794" y="4229100"/>
            <a:ext cx="41873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/>
              <a:t>The mean and variance are given</a:t>
            </a:r>
          </a:p>
        </p:txBody>
      </p:sp>
      <p:graphicFrame>
        <p:nvGraphicFramePr>
          <p:cNvPr id="34833" name="Object 17"/>
          <p:cNvGraphicFramePr>
            <a:graphicFrameLocks noChangeAspect="1"/>
          </p:cNvGraphicFramePr>
          <p:nvPr/>
        </p:nvGraphicFramePr>
        <p:xfrm>
          <a:off x="6424613" y="6019800"/>
          <a:ext cx="531812" cy="636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Equation" r:id="rId9" imgW="330120" imgH="393480" progId="Equation.3">
                  <p:embed/>
                </p:oleObj>
              </mc:Choice>
              <mc:Fallback>
                <p:oleObj name="Equation" r:id="rId9" imgW="3301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613" y="6019800"/>
                        <a:ext cx="531812" cy="636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4" name="Object 18"/>
          <p:cNvGraphicFramePr>
            <a:graphicFrameLocks noChangeAspect="1"/>
          </p:cNvGraphicFramePr>
          <p:nvPr/>
        </p:nvGraphicFramePr>
        <p:xfrm>
          <a:off x="6705600" y="2286000"/>
          <a:ext cx="2085975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Equation" r:id="rId11" imgW="1295280" imgH="444240" progId="Equation.3">
                  <p:embed/>
                </p:oleObj>
              </mc:Choice>
              <mc:Fallback>
                <p:oleObj name="Equation" r:id="rId11" imgW="129528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0"/>
                        <a:ext cx="2085975" cy="71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6541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31" grpId="0"/>
      <p:bldP spid="348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Exponential noise</a:t>
            </a:r>
          </a:p>
        </p:txBody>
      </p:sp>
      <p:graphicFrame>
        <p:nvGraphicFramePr>
          <p:cNvPr id="3584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891303"/>
              </p:ext>
            </p:extLst>
          </p:nvPr>
        </p:nvGraphicFramePr>
        <p:xfrm>
          <a:off x="973750" y="2514600"/>
          <a:ext cx="2971127" cy="1008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8" name="Equation" r:id="rId3" imgW="1422360" imgH="482400" progId="Equation.3">
                  <p:embed/>
                </p:oleObj>
              </mc:Choice>
              <mc:Fallback>
                <p:oleObj name="Equation" r:id="rId3" imgW="142236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750" y="2514600"/>
                        <a:ext cx="2971127" cy="100806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21519" y="1717678"/>
            <a:ext cx="7621587" cy="41148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PDF of a Exponential noise is given by</a:t>
            </a:r>
          </a:p>
        </p:txBody>
      </p:sp>
      <p:graphicFrame>
        <p:nvGraphicFramePr>
          <p:cNvPr id="35853" name="Object 13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524566029"/>
              </p:ext>
            </p:extLst>
          </p:nvPr>
        </p:nvGraphicFramePr>
        <p:xfrm>
          <a:off x="863203" y="4541403"/>
          <a:ext cx="8128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9"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203" y="4541403"/>
                        <a:ext cx="8128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5" name="Freeform 5"/>
          <p:cNvSpPr>
            <a:spLocks/>
          </p:cNvSpPr>
          <p:nvPr/>
        </p:nvSpPr>
        <p:spPr bwMode="auto">
          <a:xfrm>
            <a:off x="6202363" y="2865438"/>
            <a:ext cx="2576512" cy="3154362"/>
          </a:xfrm>
          <a:custGeom>
            <a:avLst/>
            <a:gdLst>
              <a:gd name="T0" fmla="*/ 0 w 1623"/>
              <a:gd name="T1" fmla="*/ 0 h 1987"/>
              <a:gd name="T2" fmla="*/ 413 w 1623"/>
              <a:gd name="T3" fmla="*/ 1248 h 1987"/>
              <a:gd name="T4" fmla="*/ 960 w 1623"/>
              <a:gd name="T5" fmla="*/ 1843 h 1987"/>
              <a:gd name="T6" fmla="*/ 1623 w 1623"/>
              <a:gd name="T7" fmla="*/ 1987 h 19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23" h="1987">
                <a:moveTo>
                  <a:pt x="0" y="0"/>
                </a:moveTo>
                <a:cubicBezTo>
                  <a:pt x="69" y="208"/>
                  <a:pt x="253" y="941"/>
                  <a:pt x="413" y="1248"/>
                </a:cubicBezTo>
                <a:cubicBezTo>
                  <a:pt x="573" y="1555"/>
                  <a:pt x="758" y="1720"/>
                  <a:pt x="960" y="1843"/>
                </a:cubicBezTo>
                <a:cubicBezTo>
                  <a:pt x="1162" y="1966"/>
                  <a:pt x="1485" y="1957"/>
                  <a:pt x="1623" y="1987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/>
          <p:cNvSpPr>
            <a:spLocks noChangeShapeType="1"/>
          </p:cNvSpPr>
          <p:nvPr/>
        </p:nvSpPr>
        <p:spPr bwMode="auto">
          <a:xfrm>
            <a:off x="6019800" y="601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 flipV="1">
            <a:off x="6172200" y="2514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5791200" y="21336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p(z)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8764588" y="58674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z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5715000" y="26670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a</a:t>
            </a:r>
          </a:p>
        </p:txBody>
      </p:sp>
      <p:graphicFrame>
        <p:nvGraphicFramePr>
          <p:cNvPr id="35854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057173"/>
              </p:ext>
            </p:extLst>
          </p:nvPr>
        </p:nvGraphicFramePr>
        <p:xfrm>
          <a:off x="2895540" y="4517591"/>
          <a:ext cx="108902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0" name="Equation" r:id="rId7" imgW="545760" imgH="393480" progId="Equation.3">
                  <p:embed/>
                </p:oleObj>
              </mc:Choice>
              <mc:Fallback>
                <p:oleObj name="Equation" r:id="rId7" imgW="5457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540" y="4517591"/>
                        <a:ext cx="1089025" cy="785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1914921" y="4624388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and</a:t>
            </a:r>
          </a:p>
        </p:txBody>
      </p:sp>
      <p:sp>
        <p:nvSpPr>
          <p:cNvPr id="35856" name="Text Box 16"/>
          <p:cNvSpPr txBox="1">
            <a:spLocks noChangeArrowheads="1"/>
          </p:cNvSpPr>
          <p:nvPr/>
        </p:nvSpPr>
        <p:spPr bwMode="auto">
          <a:xfrm>
            <a:off x="732632" y="3862383"/>
            <a:ext cx="41873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/>
              <a:t>The mean and variance are given</a:t>
            </a:r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539750" y="6151773"/>
            <a:ext cx="6251007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 dirty="0">
                <a:solidFill>
                  <a:srgbClr val="CC0000"/>
                </a:solidFill>
              </a:rPr>
              <a:t>Note: It is a special case of </a:t>
            </a:r>
            <a:r>
              <a:rPr lang="en-US" altLang="en-US" sz="2100" dirty="0" smtClean="0">
                <a:solidFill>
                  <a:srgbClr val="CC0000"/>
                </a:solidFill>
              </a:rPr>
              <a:t>Gamma PDF</a:t>
            </a:r>
            <a:r>
              <a:rPr lang="en-US" altLang="en-US" sz="2100" dirty="0">
                <a:solidFill>
                  <a:srgbClr val="CC0000"/>
                </a:solidFill>
              </a:rPr>
              <a:t>, with b=1.</a:t>
            </a:r>
          </a:p>
        </p:txBody>
      </p:sp>
    </p:spTree>
    <p:extLst>
      <p:ext uri="{BB962C8B-B14F-4D97-AF65-F5344CB8AC3E}">
        <p14:creationId xmlns:p14="http://schemas.microsoft.com/office/powerpoint/2010/main" val="1913583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5" grpId="0"/>
      <p:bldP spid="3585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Uniform noise</a:t>
            </a:r>
          </a:p>
        </p:txBody>
      </p:sp>
      <p:graphicFrame>
        <p:nvGraphicFramePr>
          <p:cNvPr id="3686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816236"/>
              </p:ext>
            </p:extLst>
          </p:nvPr>
        </p:nvGraphicFramePr>
        <p:xfrm>
          <a:off x="1453359" y="2689227"/>
          <a:ext cx="2978941" cy="1162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2" name="Equation" r:id="rId3" imgW="1562040" imgH="609480" progId="Equation.3">
                  <p:embed/>
                </p:oleObj>
              </mc:Choice>
              <mc:Fallback>
                <p:oleObj name="Equation" r:id="rId3" imgW="1562040" imgH="60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3359" y="2689227"/>
                        <a:ext cx="2978941" cy="116251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1206" y="1905000"/>
            <a:ext cx="7621587" cy="41148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+mj-lt"/>
                <a:cs typeface="Times New Roman" panose="02020603050405020304" pitchFamily="18" charset="0"/>
              </a:rPr>
              <a:t>The PDF of a Uniform noise is given by</a:t>
            </a:r>
          </a:p>
        </p:txBody>
      </p:sp>
      <p:graphicFrame>
        <p:nvGraphicFramePr>
          <p:cNvPr id="36875" name="Object 11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1873140753"/>
              </p:ext>
            </p:extLst>
          </p:nvPr>
        </p:nvGraphicFramePr>
        <p:xfrm>
          <a:off x="889397" y="4864100"/>
          <a:ext cx="12430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3" name="Equation" r:id="rId5" imgW="622080" imgH="393480" progId="Equation.3">
                  <p:embed/>
                </p:oleObj>
              </mc:Choice>
              <mc:Fallback>
                <p:oleObj name="Equation" r:id="rId5" imgW="622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397" y="4864100"/>
                        <a:ext cx="12430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Line 6"/>
          <p:cNvSpPr>
            <a:spLocks noChangeShapeType="1"/>
          </p:cNvSpPr>
          <p:nvPr/>
        </p:nvSpPr>
        <p:spPr bwMode="auto">
          <a:xfrm>
            <a:off x="6019800" y="6019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 flipV="1">
            <a:off x="6172200" y="2514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5791200" y="21336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p(z)</a:t>
            </a:r>
          </a:p>
        </p:txBody>
      </p:sp>
      <p:sp>
        <p:nvSpPr>
          <p:cNvPr id="36873" name="Text Box 9"/>
          <p:cNvSpPr txBox="1">
            <a:spLocks noChangeArrowheads="1"/>
          </p:cNvSpPr>
          <p:nvPr/>
        </p:nvSpPr>
        <p:spPr bwMode="auto">
          <a:xfrm>
            <a:off x="8764588" y="5867400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z</a:t>
            </a:r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705600" y="594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a</a:t>
            </a:r>
          </a:p>
        </p:txBody>
      </p:sp>
      <p:graphicFrame>
        <p:nvGraphicFramePr>
          <p:cNvPr id="368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638116"/>
              </p:ext>
            </p:extLst>
          </p:nvPr>
        </p:nvGraphicFramePr>
        <p:xfrm>
          <a:off x="3291086" y="4776323"/>
          <a:ext cx="1722438" cy="836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4" name="Equation" r:id="rId7" imgW="863280" imgH="419040" progId="Equation.3">
                  <p:embed/>
                </p:oleObj>
              </mc:Choice>
              <mc:Fallback>
                <p:oleObj name="Equation" r:id="rId7" imgW="8632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1086" y="4776323"/>
                        <a:ext cx="1722438" cy="836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2361010" y="5017294"/>
            <a:ext cx="623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and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890254" y="4112633"/>
            <a:ext cx="418736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100"/>
              <a:t>The mean and variance are given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6934200" y="3505200"/>
            <a:ext cx="1447800" cy="2514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8153400" y="59436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b</a:t>
            </a:r>
          </a:p>
        </p:txBody>
      </p:sp>
      <p:graphicFrame>
        <p:nvGraphicFramePr>
          <p:cNvPr id="36882" name="Object 18"/>
          <p:cNvGraphicFramePr>
            <a:graphicFrameLocks noChangeAspect="1"/>
          </p:cNvGraphicFramePr>
          <p:nvPr/>
        </p:nvGraphicFramePr>
        <p:xfrm>
          <a:off x="5529263" y="3200400"/>
          <a:ext cx="566737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5" name="Equation" r:id="rId9" imgW="355320" imgH="393480" progId="Equation.3">
                  <p:embed/>
                </p:oleObj>
              </mc:Choice>
              <mc:Fallback>
                <p:oleObj name="Equation" r:id="rId9" imgW="3553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9263" y="3200400"/>
                        <a:ext cx="566737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6172200" y="3505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7020221" y="3881439"/>
            <a:ext cx="129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All noise is present within this interval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5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of Uniform noise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57274" y="3161093"/>
            <a:ext cx="582759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58277" y="2301284"/>
            <a:ext cx="0" cy="1678675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93399" y="2301284"/>
            <a:ext cx="0" cy="1678675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328521" y="2301284"/>
            <a:ext cx="0" cy="1678675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563644" y="2301284"/>
            <a:ext cx="0" cy="1678675"/>
          </a:xfrm>
          <a:prstGeom prst="line">
            <a:avLst/>
          </a:prstGeom>
          <a:ln w="38100">
            <a:solidFill>
              <a:srgbClr val="0000FF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474700" y="2301284"/>
            <a:ext cx="0" cy="1678675"/>
          </a:xfrm>
          <a:prstGeom prst="line">
            <a:avLst/>
          </a:prstGeom>
          <a:ln w="38100">
            <a:solidFill>
              <a:srgbClr val="FF0066"/>
            </a:solidFill>
            <a:prstDash val="lg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746216" y="2321755"/>
            <a:ext cx="0" cy="1678675"/>
          </a:xfrm>
          <a:prstGeom prst="line">
            <a:avLst/>
          </a:prstGeom>
          <a:ln w="38100">
            <a:solidFill>
              <a:srgbClr val="FF0066"/>
            </a:solidFill>
            <a:prstDash val="lg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63141" y="2301284"/>
            <a:ext cx="0" cy="1678675"/>
          </a:xfrm>
          <a:prstGeom prst="line">
            <a:avLst/>
          </a:prstGeom>
          <a:ln w="38100">
            <a:solidFill>
              <a:srgbClr val="FF0066"/>
            </a:solidFill>
            <a:prstDash val="lgDashDot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6963141" y="3010964"/>
            <a:ext cx="60050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328521" y="3010964"/>
            <a:ext cx="60050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172068" y="178402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407191" y="17818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53216" y="2321755"/>
            <a:ext cx="17363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Quantization</a:t>
            </a:r>
            <a:endParaRPr lang="en-US" sz="2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28650" y="5152961"/>
            <a:ext cx="2321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Predictive coding</a:t>
            </a:r>
            <a:endParaRPr lang="en-US" sz="2000" b="1" dirty="0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76790"/>
              </p:ext>
            </p:extLst>
          </p:nvPr>
        </p:nvGraphicFramePr>
        <p:xfrm>
          <a:off x="3580772" y="4996811"/>
          <a:ext cx="1132896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5921"/>
                <a:gridCol w="399245"/>
                <a:gridCol w="34773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9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Impulse (salt-and-pepper) noise</a:t>
            </a:r>
          </a:p>
        </p:txBody>
      </p:sp>
      <p:graphicFrame>
        <p:nvGraphicFramePr>
          <p:cNvPr id="37892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936084"/>
              </p:ext>
            </p:extLst>
          </p:nvPr>
        </p:nvGraphicFramePr>
        <p:xfrm>
          <a:off x="896748" y="2788634"/>
          <a:ext cx="3322877" cy="17071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3" imgW="1384200" imgH="711000" progId="Equation.3">
                  <p:embed/>
                </p:oleObj>
              </mc:Choice>
              <mc:Fallback>
                <p:oleObj name="Equation" r:id="rId3" imgW="138420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748" y="2788634"/>
                        <a:ext cx="3322877" cy="1707166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75717" y="1905000"/>
            <a:ext cx="7621587" cy="4114800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Times New Roman" panose="02020603050405020304" pitchFamily="18" charset="0"/>
              </a:rPr>
              <a:t>The PDF of a (bipolar) impulse noise is given by</a:t>
            </a:r>
          </a:p>
        </p:txBody>
      </p:sp>
      <p:graphicFrame>
        <p:nvGraphicFramePr>
          <p:cNvPr id="37910" name="Object 22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661253476"/>
              </p:ext>
            </p:extLst>
          </p:nvPr>
        </p:nvGraphicFramePr>
        <p:xfrm>
          <a:off x="8148079" y="4415956"/>
          <a:ext cx="301625" cy="38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5" imgW="177480" imgH="228600" progId="Equation.3">
                  <p:embed/>
                </p:oleObj>
              </mc:Choice>
              <mc:Fallback>
                <p:oleObj name="Equation" r:id="rId5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8079" y="4415956"/>
                        <a:ext cx="301625" cy="38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5325504" y="6328893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6"/>
          <p:cNvSpPr>
            <a:spLocks noChangeShapeType="1"/>
          </p:cNvSpPr>
          <p:nvPr/>
        </p:nvSpPr>
        <p:spPr bwMode="auto">
          <a:xfrm flipV="1">
            <a:off x="5477904" y="2823693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5096904" y="2442693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p(z)</a:t>
            </a:r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8070292" y="6176493"/>
            <a:ext cx="303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z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360554" y="625269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a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7459104" y="625269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1"/>
              <a:t>b</a:t>
            </a:r>
          </a:p>
        </p:txBody>
      </p:sp>
      <p:graphicFrame>
        <p:nvGraphicFramePr>
          <p:cNvPr id="37904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9889848"/>
              </p:ext>
            </p:extLst>
          </p:nvPr>
        </p:nvGraphicFramePr>
        <p:xfrm>
          <a:off x="5127067" y="3641256"/>
          <a:ext cx="274637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5" name="Equation" r:id="rId7" imgW="164880" imgH="228600" progId="Equation.3">
                  <p:embed/>
                </p:oleObj>
              </mc:Choice>
              <mc:Fallback>
                <p:oleObj name="Equation" r:id="rId7" imgW="164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067" y="3641256"/>
                        <a:ext cx="274637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5" name="Line 17"/>
          <p:cNvSpPr>
            <a:spLocks noChangeShapeType="1"/>
          </p:cNvSpPr>
          <p:nvPr/>
        </p:nvSpPr>
        <p:spPr bwMode="auto">
          <a:xfrm>
            <a:off x="5477904" y="3814293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 flipV="1">
            <a:off x="6544704" y="4652493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Line 20"/>
          <p:cNvSpPr>
            <a:spLocks noChangeShapeType="1"/>
          </p:cNvSpPr>
          <p:nvPr/>
        </p:nvSpPr>
        <p:spPr bwMode="auto">
          <a:xfrm flipV="1">
            <a:off x="7611504" y="3814293"/>
            <a:ext cx="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21"/>
          <p:cNvSpPr>
            <a:spLocks noChangeShapeType="1"/>
          </p:cNvSpPr>
          <p:nvPr/>
        </p:nvSpPr>
        <p:spPr bwMode="auto">
          <a:xfrm>
            <a:off x="5477904" y="4652493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9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different noise models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81842"/>
            <a:ext cx="8218120" cy="49503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523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b="1" dirty="0" smtClean="0"/>
              <a:t>Image Restoration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95099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restoration vs. enhancement</a:t>
            </a:r>
          </a:p>
          <a:p>
            <a:endParaRPr lang="en-US" dirty="0"/>
          </a:p>
          <a:p>
            <a:r>
              <a:rPr lang="en-US" dirty="0" smtClean="0"/>
              <a:t>What is restoration</a:t>
            </a:r>
          </a:p>
          <a:p>
            <a:endParaRPr lang="en-US" dirty="0" smtClean="0"/>
          </a:p>
          <a:p>
            <a:r>
              <a:rPr lang="en-US" dirty="0" smtClean="0"/>
              <a:t>Image restoration model</a:t>
            </a:r>
          </a:p>
          <a:p>
            <a:endParaRPr lang="en-US" dirty="0"/>
          </a:p>
          <a:p>
            <a:r>
              <a:rPr lang="en-US" dirty="0" smtClean="0"/>
              <a:t>Continuous, discrete formulation</a:t>
            </a:r>
          </a:p>
          <a:p>
            <a:endParaRPr lang="en-US" dirty="0"/>
          </a:p>
          <a:p>
            <a:r>
              <a:rPr lang="en-US" dirty="0" smtClean="0"/>
              <a:t>Point spread function</a:t>
            </a:r>
          </a:p>
          <a:p>
            <a:endParaRPr lang="en-US" dirty="0"/>
          </a:p>
          <a:p>
            <a:r>
              <a:rPr lang="en-US" dirty="0" smtClean="0"/>
              <a:t>Noise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241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219136" cy="4351338"/>
          </a:xfrm>
        </p:spPr>
        <p:txBody>
          <a:bodyPr/>
          <a:lstStyle/>
          <a:p>
            <a:r>
              <a:rPr lang="en-GB" dirty="0" smtClean="0"/>
              <a:t>It refers to the </a:t>
            </a:r>
            <a:r>
              <a:rPr lang="en-GB" b="1" dirty="0" smtClean="0">
                <a:solidFill>
                  <a:srgbClr val="C00000"/>
                </a:solidFill>
              </a:rPr>
              <a:t>minimization</a:t>
            </a:r>
            <a:r>
              <a:rPr lang="en-GB" dirty="0" smtClean="0">
                <a:solidFill>
                  <a:srgbClr val="C00000"/>
                </a:solidFill>
              </a:rPr>
              <a:t> </a:t>
            </a:r>
            <a:r>
              <a:rPr lang="en-GB" dirty="0" smtClean="0"/>
              <a:t>or </a:t>
            </a:r>
            <a:r>
              <a:rPr lang="en-GB" b="1" dirty="0" smtClean="0">
                <a:solidFill>
                  <a:srgbClr val="0000FF"/>
                </a:solidFill>
              </a:rPr>
              <a:t>removal</a:t>
            </a:r>
            <a:r>
              <a:rPr lang="en-GB" dirty="0" smtClean="0">
                <a:solidFill>
                  <a:srgbClr val="0000FF"/>
                </a:solidFill>
              </a:rPr>
              <a:t> </a:t>
            </a:r>
            <a:r>
              <a:rPr lang="en-GB" dirty="0" smtClean="0"/>
              <a:t>of the </a:t>
            </a:r>
            <a:r>
              <a:rPr lang="en-GB" b="1" dirty="0" smtClean="0">
                <a:solidFill>
                  <a:srgbClr val="FF0066"/>
                </a:solidFill>
              </a:rPr>
              <a:t>known</a:t>
            </a:r>
            <a:r>
              <a:rPr lang="en-GB" dirty="0" smtClean="0">
                <a:solidFill>
                  <a:srgbClr val="FF0066"/>
                </a:solidFill>
              </a:rPr>
              <a:t> </a:t>
            </a:r>
            <a:r>
              <a:rPr lang="en-GB" b="1" dirty="0" smtClean="0">
                <a:solidFill>
                  <a:srgbClr val="FF0066"/>
                </a:solidFill>
              </a:rPr>
              <a:t>degradations</a:t>
            </a:r>
            <a:r>
              <a:rPr lang="en-GB" dirty="0" smtClean="0">
                <a:solidFill>
                  <a:srgbClr val="FF0066"/>
                </a:solidFill>
              </a:rPr>
              <a:t> </a:t>
            </a:r>
            <a:r>
              <a:rPr lang="en-GB" dirty="0" smtClean="0"/>
              <a:t>in an image.</a:t>
            </a:r>
          </a:p>
          <a:p>
            <a:endParaRPr lang="en-GB" dirty="0" smtClean="0"/>
          </a:p>
          <a:p>
            <a:r>
              <a:rPr lang="en-GB" dirty="0" smtClean="0"/>
              <a:t>De-blurring, noise filtering, correction of geometric distortion etc.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-247650" y="3338444"/>
            <a:ext cx="3909664" cy="3191906"/>
            <a:chOff x="-265732" y="2849047"/>
            <a:chExt cx="3909664" cy="319190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65732" y="2849047"/>
              <a:ext cx="3909664" cy="319190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812800" y="555496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Original image</a:t>
              </a:r>
              <a:endParaRPr lang="en-US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617168" y="3338444"/>
            <a:ext cx="3909664" cy="3352244"/>
            <a:chOff x="2583482" y="2849047"/>
            <a:chExt cx="3909664" cy="3352244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83482" y="2849047"/>
              <a:ext cx="3909664" cy="319190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662014" y="555496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Blurred input image</a:t>
              </a:r>
              <a:endParaRPr lang="en-US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650532" y="3338444"/>
            <a:ext cx="3380136" cy="3191906"/>
            <a:chOff x="5598764" y="2849047"/>
            <a:chExt cx="3380136" cy="3191906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 rotWithShape="1">
            <a:blip r:embed="rId4"/>
            <a:srcRect r="13544"/>
            <a:stretch/>
          </p:blipFill>
          <p:spPr>
            <a:xfrm>
              <a:off x="5598764" y="2849047"/>
              <a:ext cx="3380136" cy="3191906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6677296" y="5554960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 smtClean="0"/>
                <a:t>Restored image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258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Restoration vs. Enhancement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28650" y="1313644"/>
            <a:ext cx="2783043" cy="5434886"/>
            <a:chOff x="628650" y="1313644"/>
            <a:chExt cx="2783043" cy="543488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/>
            <a:srcRect l="20653" t="6461" r="20156" b="17224"/>
            <a:stretch/>
          </p:blipFill>
          <p:spPr>
            <a:xfrm>
              <a:off x="1183648" y="1313644"/>
              <a:ext cx="2228045" cy="2678806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20217" t="6461" r="20935" b="17957"/>
            <a:stretch/>
          </p:blipFill>
          <p:spPr>
            <a:xfrm>
              <a:off x="1169562" y="4095482"/>
              <a:ext cx="2215166" cy="265304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628650" y="2525821"/>
              <a:ext cx="23624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ENHANCEMENT</a:t>
              </a:r>
              <a:endParaRPr lang="en-US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572000" y="1467272"/>
            <a:ext cx="2759703" cy="5134412"/>
            <a:chOff x="4572000" y="1467272"/>
            <a:chExt cx="2759703" cy="513441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1864" y="1467272"/>
              <a:ext cx="2389839" cy="2371550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90635" y="4242328"/>
              <a:ext cx="2292295" cy="2359356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4572000" y="2525821"/>
              <a:ext cx="236247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RESTORATION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50412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Causes of Common degradation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1085"/>
          </a:xfrm>
        </p:spPr>
        <p:txBody>
          <a:bodyPr>
            <a:normAutofit/>
          </a:bodyPr>
          <a:lstStyle/>
          <a:p>
            <a:r>
              <a:rPr lang="en-US" b="1" dirty="0"/>
              <a:t>Sensor noise (poor illumination, long exposer)</a:t>
            </a:r>
          </a:p>
          <a:p>
            <a:endParaRPr lang="en-US" dirty="0" smtClean="0"/>
          </a:p>
          <a:p>
            <a:r>
              <a:rPr lang="en-US" dirty="0" smtClean="0"/>
              <a:t>Improper focusing (out of focus image)</a:t>
            </a:r>
          </a:p>
          <a:p>
            <a:endParaRPr lang="en-US" dirty="0"/>
          </a:p>
          <a:p>
            <a:r>
              <a:rPr lang="en-US" dirty="0" smtClean="0"/>
              <a:t>Geometric restoration</a:t>
            </a:r>
          </a:p>
          <a:p>
            <a:pPr lvl="1"/>
            <a:r>
              <a:rPr lang="en-US" sz="2100" dirty="0" err="1" smtClean="0"/>
              <a:t>Lense</a:t>
            </a:r>
            <a:endParaRPr lang="en-US" sz="2100" dirty="0" smtClean="0"/>
          </a:p>
          <a:p>
            <a:pPr lvl="1"/>
            <a:r>
              <a:rPr lang="en-US" sz="2100" dirty="0" smtClean="0"/>
              <a:t>Irregular movement of the sensor</a:t>
            </a:r>
          </a:p>
          <a:p>
            <a:endParaRPr lang="en-US" dirty="0"/>
          </a:p>
          <a:p>
            <a:r>
              <a:rPr lang="en-US" dirty="0" smtClean="0"/>
              <a:t>Atmospheric turbulence</a:t>
            </a:r>
          </a:p>
          <a:p>
            <a:endParaRPr lang="en-US" dirty="0"/>
          </a:p>
          <a:p>
            <a:r>
              <a:rPr lang="en-US" dirty="0" smtClean="0"/>
              <a:t>…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92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Degradation function must be a </a:t>
            </a:r>
            <a:r>
              <a:rPr lang="en-US" b="1" dirty="0" smtClean="0">
                <a:solidFill>
                  <a:srgbClr val="FF0066"/>
                </a:solidFill>
              </a:rPr>
              <a:t>linear</a:t>
            </a:r>
            <a:r>
              <a:rPr lang="en-US" dirty="0" smtClean="0">
                <a:solidFill>
                  <a:srgbClr val="FF0066"/>
                </a:solidFill>
              </a:rPr>
              <a:t> </a:t>
            </a:r>
            <a:r>
              <a:rPr lang="en-US" dirty="0" smtClean="0"/>
              <a:t>system</a:t>
            </a:r>
          </a:p>
          <a:p>
            <a:endParaRPr lang="en-US" dirty="0"/>
          </a:p>
          <a:p>
            <a:r>
              <a:rPr lang="en-US" dirty="0" smtClean="0"/>
              <a:t>The system is </a:t>
            </a:r>
            <a:r>
              <a:rPr lang="en-US" b="1" dirty="0" smtClean="0">
                <a:solidFill>
                  <a:srgbClr val="0000FF"/>
                </a:solidFill>
              </a:rPr>
              <a:t>homogeneous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dirty="0" smtClean="0"/>
              <a:t>The system is </a:t>
            </a:r>
            <a:r>
              <a:rPr lang="en-US" b="1" dirty="0" smtClean="0">
                <a:solidFill>
                  <a:srgbClr val="C00000"/>
                </a:solidFill>
              </a:rPr>
              <a:t>shift invariant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142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position invariant degradation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45752" y="1690689"/>
                <a:ext cx="33391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𝜂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52" y="1690689"/>
                <a:ext cx="3339183" cy="307777"/>
              </a:xfrm>
              <a:prstGeom prst="rect">
                <a:avLst/>
              </a:prstGeom>
              <a:blipFill rotWithShape="0">
                <a:blip r:embed="rId2"/>
                <a:stretch>
                  <a:fillRect l="-1277" r="-2007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5752" y="2289160"/>
                <a:ext cx="229075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5752" y="2289160"/>
                <a:ext cx="2290755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2128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703708" y="2242993"/>
                <a:ext cx="240258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 smtClean="0"/>
                  <a:t>Assume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3708" y="2242993"/>
                <a:ext cx="2402581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2792" t="-7576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409379" y="2887631"/>
                <a:ext cx="24801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 smtClean="0"/>
                  <a:t> is a Linear system</a:t>
                </a:r>
                <a:endParaRPr lang="en-US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79" y="2887631"/>
                <a:ext cx="2480166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71916" y="3477560"/>
                <a:ext cx="60001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𝑏𝐻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916" y="3477560"/>
                <a:ext cx="6000168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305" r="-915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9379" y="4076031"/>
                <a:ext cx="35520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;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Additivity property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79" y="4076031"/>
                <a:ext cx="355206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1372" t="-10000" r="-68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09379" y="4619794"/>
                <a:ext cx="41381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)=0</m:t>
                    </m:r>
                  </m:oMath>
                </a14:m>
                <a:r>
                  <a:rPr lang="en-US" dirty="0" smtClean="0"/>
                  <a:t>; </a:t>
                </a:r>
                <a:r>
                  <a:rPr lang="en-US" b="1" dirty="0" smtClean="0">
                    <a:solidFill>
                      <a:srgbClr val="0000FF"/>
                    </a:solidFill>
                  </a:rPr>
                  <a:t>Homogeneity property</a:t>
                </a:r>
                <a:endParaRPr lang="en-US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79" y="4619794"/>
                <a:ext cx="4138184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1178" t="-10000" r="-44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09379" y="5231737"/>
                <a:ext cx="28151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en-US" b="1" dirty="0" smtClean="0"/>
                  <a:t> is a Position Invariant</a:t>
                </a:r>
                <a:endParaRPr lang="en-US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379" y="5231737"/>
                <a:ext cx="2815194" cy="369332"/>
              </a:xfrm>
              <a:prstGeom prst="rect">
                <a:avLst/>
              </a:prstGeom>
              <a:blipFill rotWithShape="0">
                <a:blip r:embed="rId9"/>
                <a:stretch>
                  <a:fillRect t="-8197" r="-151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309258" y="5823583"/>
                <a:ext cx="425449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9258" y="5823583"/>
                <a:ext cx="4254498" cy="307777"/>
              </a:xfrm>
              <a:prstGeom prst="rect">
                <a:avLst/>
              </a:prstGeom>
              <a:blipFill rotWithShape="0">
                <a:blip r:embed="rId10"/>
                <a:stretch>
                  <a:fillRect l="-860" r="-1576" b="-37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5086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formation in continuous 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88504" y="1690689"/>
                <a:ext cx="5166992" cy="664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∞ 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504" y="1690689"/>
                <a:ext cx="5166992" cy="6641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36737" y="2673786"/>
                <a:ext cx="7070525" cy="6849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nary>
                                <m:nary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∞ </m:t>
                                  </m:r>
                                </m:sub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p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37" y="2673786"/>
                <a:ext cx="7070525" cy="6849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36737" y="3816553"/>
                <a:ext cx="5552867" cy="664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 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37" y="3816553"/>
                <a:ext cx="5552867" cy="66415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6720758" y="3963965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Additivity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36736" y="4825142"/>
                <a:ext cx="5552867" cy="664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 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736" y="4825142"/>
                <a:ext cx="5552867" cy="66415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/>
          <p:cNvSpPr/>
          <p:nvPr/>
        </p:nvSpPr>
        <p:spPr>
          <a:xfrm>
            <a:off x="6720758" y="4842967"/>
            <a:ext cx="1710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Homogeneity </a:t>
            </a:r>
          </a:p>
          <a:p>
            <a:r>
              <a:rPr lang="en-US" b="1" dirty="0" smtClean="0">
                <a:solidFill>
                  <a:srgbClr val="0000FF"/>
                </a:solidFill>
              </a:rPr>
              <a:t>property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3169" y="4825142"/>
            <a:ext cx="2111113" cy="664156"/>
          </a:xfrm>
          <a:prstGeom prst="rect">
            <a:avLst/>
          </a:prstGeom>
          <a:noFill/>
          <a:ln w="38100">
            <a:solidFill>
              <a:srgbClr val="FF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954577" y="5947134"/>
            <a:ext cx="7560773" cy="400110"/>
            <a:chOff x="954577" y="5947134"/>
            <a:chExt cx="7560773" cy="4001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954577" y="5947134"/>
                  <a:ext cx="3995709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𝒉</m:t>
                        </m:r>
                        <m:d>
                          <m:d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𝜶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</m:d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𝑯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𝜹</m:t>
                            </m:r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𝜶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𝜷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000" b="1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577" y="5947134"/>
                  <a:ext cx="3995709" cy="40011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 11"/>
            <p:cNvSpPr/>
            <p:nvPr/>
          </p:nvSpPr>
          <p:spPr>
            <a:xfrm>
              <a:off x="4968303" y="5962523"/>
              <a:ext cx="354704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>
                  <a:solidFill>
                    <a:srgbClr val="C00000"/>
                  </a:solidFill>
                </a:rPr>
                <a:t>Impulse response of H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6445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835</TotalTime>
  <Words>598</Words>
  <Application>Microsoft Office PowerPoint</Application>
  <PresentationFormat>On-screen Show (4:3)</PresentationFormat>
  <Paragraphs>190</Paragraphs>
  <Slides>27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Cambria Math</vt:lpstr>
      <vt:lpstr>ＭＳ Ｐゴシック</vt:lpstr>
      <vt:lpstr>Times New Roman</vt:lpstr>
      <vt:lpstr>Office Theme</vt:lpstr>
      <vt:lpstr>Equation</vt:lpstr>
      <vt:lpstr>CS654: Digital Image Analysis</vt:lpstr>
      <vt:lpstr>Recap of Phase 1</vt:lpstr>
      <vt:lpstr>Outline of Lecture 21</vt:lpstr>
      <vt:lpstr>Image restoration</vt:lpstr>
      <vt:lpstr>Restoration vs. Enhancement</vt:lpstr>
      <vt:lpstr>Causes of Common degradation</vt:lpstr>
      <vt:lpstr>Assumptions</vt:lpstr>
      <vt:lpstr>Linear position invariant degradation</vt:lpstr>
      <vt:lpstr>Image formation in continuous domain</vt:lpstr>
      <vt:lpstr>Image formation in continuous domain</vt:lpstr>
      <vt:lpstr>Point Spread Function</vt:lpstr>
      <vt:lpstr>PSF “A Point source”</vt:lpstr>
      <vt:lpstr>Point Spread Function</vt:lpstr>
      <vt:lpstr>Discrete formulation</vt:lpstr>
      <vt:lpstr>Circulant Matrix</vt:lpstr>
      <vt:lpstr>Extension to 2-D</vt:lpstr>
      <vt:lpstr>A model restoration process</vt:lpstr>
      <vt:lpstr>Noise models</vt:lpstr>
      <vt:lpstr>Gaussian noise</vt:lpstr>
      <vt:lpstr>Rayleigh noise</vt:lpstr>
      <vt:lpstr>Gamma noise</vt:lpstr>
      <vt:lpstr>Exponential noise</vt:lpstr>
      <vt:lpstr>Uniform noise</vt:lpstr>
      <vt:lpstr>Application of Uniform noise</vt:lpstr>
      <vt:lpstr>Impulse (salt-and-pepper) noise</vt:lpstr>
      <vt:lpstr>Summary of different noise models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45</cp:revision>
  <dcterms:created xsi:type="dcterms:W3CDTF">2015-07-15T04:13:21Z</dcterms:created>
  <dcterms:modified xsi:type="dcterms:W3CDTF">2015-09-21T09:17:28Z</dcterms:modified>
</cp:coreProperties>
</file>