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346" y="1726002"/>
            <a:ext cx="8181304" cy="2387600"/>
          </a:xfrm>
        </p:spPr>
        <p:txBody>
          <a:bodyPr/>
          <a:lstStyle/>
          <a:p>
            <a:r>
              <a:rPr lang="en-GB" dirty="0" smtClean="0"/>
              <a:t>CS654: Digital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658106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22: </a:t>
            </a:r>
            <a:r>
              <a:rPr lang="en-GB" sz="3200" smtClean="0"/>
              <a:t>Image Restoration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Restoration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05451"/>
          </a:xfrm>
        </p:spPr>
        <p:txBody>
          <a:bodyPr/>
          <a:lstStyle/>
          <a:p>
            <a:r>
              <a:rPr lang="en-GB" dirty="0"/>
              <a:t> </a:t>
            </a:r>
            <a:r>
              <a:rPr lang="en-GB" dirty="0" smtClean="0"/>
              <a:t>By applying </a:t>
            </a:r>
            <a:r>
              <a:rPr lang="en-GB" dirty="0"/>
              <a:t>Fourier transform matrices to both sides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89786" y="2640168"/>
                <a:ext cx="4808047" cy="684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786" y="2640168"/>
                <a:ext cx="4808047" cy="6849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28650" y="3801294"/>
                <a:ext cx="78867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the Fourier transforms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respectively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801294"/>
                <a:ext cx="78867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92304" y="3609410"/>
                <a:ext cx="82304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304" y="3609410"/>
                <a:ext cx="823046" cy="6127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620" y="4526925"/>
            <a:ext cx="5742930" cy="192040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03453" y="4856171"/>
            <a:ext cx="22216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Constrained </a:t>
            </a:r>
            <a:r>
              <a:rPr lang="en-US" dirty="0"/>
              <a:t>restoration results with  Q = Laplacian and different γ values </a:t>
            </a:r>
          </a:p>
        </p:txBody>
      </p:sp>
    </p:spTree>
    <p:extLst>
      <p:ext uri="{BB962C8B-B14F-4D97-AF65-F5344CB8AC3E}">
        <p14:creationId xmlns:p14="http://schemas.microsoft.com/office/powerpoint/2010/main" val="120991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Wiener </a:t>
            </a:r>
            <a:r>
              <a:rPr lang="en-US" dirty="0" smtClean="0"/>
              <a:t>Filters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381214"/>
              </a:xfrm>
            </p:spPr>
            <p:txBody>
              <a:bodyPr/>
              <a:lstStyle/>
              <a:p>
                <a:r>
                  <a:rPr lang="en-GB" dirty="0" smtClean="0"/>
                  <a:t>The goal of Wiener filters is to find image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GB" dirty="0" smtClean="0"/>
                  <a:t>Minimum </a:t>
                </a:r>
                <a:r>
                  <a:rPr lang="en-GB" dirty="0"/>
                  <a:t>mean square 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381214"/>
              </a:xfrm>
              <a:blipFill rotWithShape="0">
                <a:blip r:embed="rId2"/>
                <a:stretch>
                  <a:fillRect l="-77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8650" y="3431927"/>
                <a:ext cx="2234137" cy="558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431927"/>
                <a:ext cx="2234137" cy="5581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862787" y="3341775"/>
            <a:ext cx="58304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Assume: noise </a:t>
            </a:r>
            <a:r>
              <a:rPr lang="en-US" sz="2000" dirty="0"/>
              <a:t>is zero mean and uncorrelated with the 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31626" y="4613226"/>
                <a:ext cx="6480748" cy="837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26" y="4613226"/>
                <a:ext cx="6480748" cy="8370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27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Weiner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44253" y="1494080"/>
                <a:ext cx="4760406" cy="1097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253" y="1494080"/>
                <a:ext cx="4760406" cy="10979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50760" y="2755479"/>
            <a:ext cx="8242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Product of a complex quantity with its conjugate is equal to the magnitude of the complex quantity squared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69565" y="3626835"/>
                <a:ext cx="5604868" cy="111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565" y="3626835"/>
                <a:ext cx="5604868" cy="11181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6883" y="4908496"/>
                <a:ext cx="34947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 smtClean="0"/>
                  <a:t>: Degradation function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3" y="4908496"/>
                <a:ext cx="3494739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6061" r="-1047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6883" y="5385572"/>
                <a:ext cx="46530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 smtClean="0"/>
                  <a:t>: Complex conjugate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3" y="5385572"/>
                <a:ext cx="4653005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6883" y="5862648"/>
                <a:ext cx="31170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3" y="5862648"/>
                <a:ext cx="3117072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709196" y="4908496"/>
                <a:ext cx="4434804" cy="427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 smtClean="0"/>
                  <a:t>: Power spectrum of the noise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196" y="4908496"/>
                <a:ext cx="4434804" cy="427425"/>
              </a:xfrm>
              <a:prstGeom prst="rect">
                <a:avLst/>
              </a:prstGeom>
              <a:blipFill rotWithShape="0">
                <a:blip r:embed="rId7"/>
                <a:stretch>
                  <a:fillRect t="-7143" r="-413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709197" y="5412887"/>
                <a:ext cx="4344652" cy="732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 smtClean="0"/>
                  <a:t>: Power spectrum of the </a:t>
                </a:r>
                <a:r>
                  <a:rPr lang="en-US" sz="2000" dirty="0" err="1" smtClean="0"/>
                  <a:t>undegraded</a:t>
                </a:r>
                <a:r>
                  <a:rPr lang="en-US" sz="2000" dirty="0" smtClean="0"/>
                  <a:t> (original) image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197" y="5412887"/>
                <a:ext cx="4344652" cy="732508"/>
              </a:xfrm>
              <a:prstGeom prst="rect">
                <a:avLst/>
              </a:prstGeom>
              <a:blipFill rotWithShape="0">
                <a:blip r:embed="rId8"/>
                <a:stretch>
                  <a:fillRect l="-1545" t="-500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Weiner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853181"/>
              </a:xfrm>
            </p:spPr>
            <p:txBody>
              <a:bodyPr/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GB" dirty="0">
                    <a:sym typeface="Wingdings" panose="05000000000000000000" pitchFamily="2" charset="2"/>
                  </a:rPr>
                  <a:t> we perform inverse filtering on that </a:t>
                </a:r>
                <a:r>
                  <a:rPr lang="en-GB" dirty="0" smtClean="0">
                    <a:sym typeface="Wingdings" panose="05000000000000000000" pitchFamily="2" charset="2"/>
                  </a:rPr>
                  <a:t>frequency</a:t>
                </a:r>
              </a:p>
              <a:p>
                <a:pPr marL="0" indent="0">
                  <a:buNone/>
                </a:pPr>
                <a:endParaRPr lang="en-US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GB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853181"/>
              </a:xfrm>
              <a:blipFill rotWithShape="0"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66535" y="2813742"/>
                <a:ext cx="6097630" cy="78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535" y="2813742"/>
                <a:ext cx="6097630" cy="78669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28650" y="4296222"/>
                <a:ext cx="7886700" cy="8531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den>
                    </m:f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Large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GB" dirty="0">
                    <a:sym typeface="Wingdings" panose="05000000000000000000" pitchFamily="2" charset="2"/>
                  </a:rPr>
                  <a:t>  Wiener filter become zero</a:t>
                </a:r>
                <a:endParaRPr lang="en-US" dirty="0" smtClean="0">
                  <a:sym typeface="Wingdings" panose="05000000000000000000" pitchFamily="2" charset="2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 smtClean="0">
                  <a:sym typeface="Wingdings" panose="05000000000000000000" pitchFamily="2" charset="2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296222"/>
                <a:ext cx="7886700" cy="853181"/>
              </a:xfrm>
              <a:prstGeom prst="rect">
                <a:avLst/>
              </a:prstGeom>
              <a:blipFill rotWithShape="0">
                <a:blip r:embed="rId4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66535" y="5244101"/>
                <a:ext cx="5457840" cy="78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⇒0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535" y="5244101"/>
                <a:ext cx="5457840" cy="7866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95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Weiner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Approximation of Weiner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69566" y="2493494"/>
                <a:ext cx="5604868" cy="111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566" y="2493494"/>
                <a:ext cx="5604868" cy="11181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69566" y="4001294"/>
                <a:ext cx="4916602" cy="78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566" y="4001294"/>
                <a:ext cx="4916602" cy="78669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50260" y="5137528"/>
                <a:ext cx="697767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 smtClean="0"/>
                  <a:t>: Specified constant that is added to all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60" y="5137528"/>
                <a:ext cx="6977679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23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3" y="3270333"/>
            <a:ext cx="8827773" cy="29446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366" y="731693"/>
            <a:ext cx="2456901" cy="24081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607267" y="1735702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Input image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839938" y="6145412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Full inverse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67557" y="6145412"/>
            <a:ext cx="1983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Radially limited 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780886" y="6145412"/>
            <a:ext cx="163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Weiner Filter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39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099" y="1691322"/>
            <a:ext cx="5178492" cy="5166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54237" y="1352452"/>
            <a:ext cx="220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0000FF"/>
                </a:solidFill>
              </a:rPr>
              <a:t>Noise + Motion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3663" y="1321357"/>
            <a:ext cx="220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0000FF"/>
                </a:solidFill>
              </a:rPr>
              <a:t>Inverse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4793" y="1321357"/>
            <a:ext cx="220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0000FF"/>
                </a:solidFill>
              </a:rPr>
              <a:t>Weiner</a:t>
            </a:r>
            <a:endParaRPr lang="en-US" b="1" i="1" dirty="0">
              <a:solidFill>
                <a:srgbClr val="0000FF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84102" y="1721784"/>
            <a:ext cx="0" cy="4820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7962" y="413212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7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 smtClean="0"/>
              <a:t>We </a:t>
            </a:r>
            <a:r>
              <a:rPr lang="en-GB" dirty="0"/>
              <a:t>considered several algebraic approaches to image restoration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Constrained restoration imposes smoothness constraints and does well when noise is present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Wiener filters model the noise/signal ratio to obtain a minimum mean square error restoration image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Lecture 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Image restoration in presence of only noise</a:t>
            </a:r>
          </a:p>
          <a:p>
            <a:endParaRPr lang="en-US" dirty="0"/>
          </a:p>
          <a:p>
            <a:r>
              <a:rPr lang="en-US" dirty="0" smtClean="0"/>
              <a:t> Image restoration in presence of only degradation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Observation, experimentation and mathematical modeling</a:t>
            </a:r>
          </a:p>
          <a:p>
            <a:endParaRPr lang="en-US" dirty="0"/>
          </a:p>
          <a:p>
            <a:r>
              <a:rPr lang="en-US" dirty="0" smtClean="0"/>
              <a:t> Motion blur</a:t>
            </a:r>
          </a:p>
          <a:p>
            <a:endParaRPr lang="en-US" dirty="0"/>
          </a:p>
          <a:p>
            <a:r>
              <a:rPr lang="en-US" dirty="0" smtClean="0"/>
              <a:t>Restoration by inverse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Lecture 22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Inverse filtering and its problems</a:t>
            </a:r>
          </a:p>
          <a:p>
            <a:endParaRPr lang="en-US" dirty="0"/>
          </a:p>
          <a:p>
            <a:r>
              <a:rPr lang="en-US" dirty="0" smtClean="0"/>
              <a:t>Pseudo Inverse filtering</a:t>
            </a:r>
          </a:p>
          <a:p>
            <a:endParaRPr lang="en-US" dirty="0"/>
          </a:p>
          <a:p>
            <a:r>
              <a:rPr lang="en-US" dirty="0" smtClean="0"/>
              <a:t>Constrained image restoration problem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5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filtering (error minimization)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18607" y="1721466"/>
                <a:ext cx="13498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607" y="1721466"/>
                <a:ext cx="1349857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3620" r="-3620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28650" y="1721466"/>
            <a:ext cx="42899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2D Discrete Domain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86840" y="2427380"/>
                <a:ext cx="4494556" cy="3251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 smtClean="0"/>
                  <a:t>Error function: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40" y="2427380"/>
                <a:ext cx="4494556" cy="325154"/>
              </a:xfrm>
              <a:prstGeom prst="rect">
                <a:avLst/>
              </a:prstGeom>
              <a:blipFill rotWithShape="0">
                <a:blip r:embed="rId3"/>
                <a:stretch>
                  <a:fillRect l="-3528" t="-18519" b="-46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45541" y="3109706"/>
                <a:ext cx="1540935" cy="4174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𝐻𝑓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541" y="3109706"/>
                <a:ext cx="1540935" cy="417487"/>
              </a:xfrm>
              <a:prstGeom prst="rect">
                <a:avLst/>
              </a:prstGeom>
              <a:blipFill rotWithShape="0">
                <a:blip r:embed="rId4"/>
                <a:stretch>
                  <a:fillRect t="-2899" b="-14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686476" y="3131822"/>
            <a:ext cx="3847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</a:rPr>
              <a:t>Neglecting the noise component</a:t>
            </a:r>
            <a:endParaRPr lang="en-US" sz="2000" i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315657" y="3732122"/>
                <a:ext cx="2253694" cy="502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657" y="3732122"/>
                <a:ext cx="2253694" cy="5028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72938" y="3771441"/>
            <a:ext cx="38427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</a:rPr>
              <a:t>Approximate least square error: 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18607" y="4349799"/>
            <a:ext cx="39469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</a:rPr>
              <a:t>Unconstrained error minimization</a:t>
            </a:r>
            <a:endParaRPr lang="en-US" sz="2000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535667" y="4989418"/>
                <a:ext cx="3196901" cy="442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𝑔𝐻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667" y="4989418"/>
                <a:ext cx="3196901" cy="442109"/>
              </a:xfrm>
              <a:prstGeom prst="rect">
                <a:avLst/>
              </a:prstGeom>
              <a:blipFill rotWithShape="0">
                <a:blip r:embed="rId6"/>
                <a:stretch>
                  <a:fillRect t="-1370" r="-5344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870676" y="5612672"/>
                <a:ext cx="4663328" cy="4174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C00000"/>
                    </a:solidFill>
                  </a:rPr>
                  <a:t>Differentiate w.r.to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2000" i="1" dirty="0" smtClean="0">
                    <a:solidFill>
                      <a:srgbClr val="C00000"/>
                    </a:solidFill>
                  </a:rPr>
                  <a:t> and equate to zero</a:t>
                </a:r>
                <a:endParaRPr lang="en-US" sz="20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676" y="5612672"/>
                <a:ext cx="4663328" cy="417487"/>
              </a:xfrm>
              <a:prstGeom prst="rect">
                <a:avLst/>
              </a:prstGeom>
              <a:blipFill rotWithShape="0">
                <a:blip r:embed="rId7"/>
                <a:stretch>
                  <a:fillRect l="-1438" t="-4412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09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filtering (error minimization)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517013" y="1633157"/>
                <a:ext cx="3246081" cy="441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e>
                      </m:d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𝒈𝑯</m:t>
                      </m:r>
                      <m:acc>
                        <m:accPr>
                          <m:chr m:val="̂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013" y="1633157"/>
                <a:ext cx="3246081" cy="441980"/>
              </a:xfrm>
              <a:prstGeom prst="rect">
                <a:avLst/>
              </a:prstGeom>
              <a:blipFill rotWithShape="0">
                <a:blip r:embed="rId2"/>
                <a:stretch>
                  <a:fillRect t="-5556" r="-751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741497" y="2266619"/>
                <a:ext cx="3401509" cy="729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0+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497" y="2266619"/>
                <a:ext cx="3401509" cy="7299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017166" y="2459926"/>
                <a:ext cx="2629887" cy="442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166" y="2459926"/>
                <a:ext cx="2629887" cy="442109"/>
              </a:xfrm>
              <a:prstGeom prst="rect">
                <a:avLst/>
              </a:prstGeom>
              <a:blipFill rotWithShape="0">
                <a:blip r:embed="rId4"/>
                <a:stretch>
                  <a:fillRect t="-1389" r="-278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0540" y="2422848"/>
                <a:ext cx="2457596" cy="4174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solidFill>
                      <a:srgbClr val="C00000"/>
                    </a:solidFill>
                  </a:rPr>
                  <a:t>Differentiate w.r.to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40" y="2422848"/>
                <a:ext cx="2457596" cy="417487"/>
              </a:xfrm>
              <a:prstGeom prst="rect">
                <a:avLst/>
              </a:prstGeom>
              <a:blipFill rotWithShape="0">
                <a:blip r:embed="rId5"/>
                <a:stretch>
                  <a:fillRect l="-2481" t="-2899" r="-8189" b="-24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90540" y="3266994"/>
            <a:ext cx="2050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</a:rPr>
              <a:t>Equating </a:t>
            </a:r>
            <a:r>
              <a:rPr lang="en-US" sz="2000" i="1" dirty="0">
                <a:solidFill>
                  <a:srgbClr val="C00000"/>
                </a:solidFill>
              </a:rPr>
              <a:t>to zero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648136" y="3249617"/>
                <a:ext cx="5036572" cy="4174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⇒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136" y="3249617"/>
                <a:ext cx="5036572" cy="417487"/>
              </a:xfrm>
              <a:prstGeom prst="rect">
                <a:avLst/>
              </a:prstGeom>
              <a:blipFill rotWithShape="0">
                <a:blip r:embed="rId6"/>
                <a:stretch>
                  <a:fillRect t="-2899" b="-14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30258" y="3957154"/>
                <a:ext cx="1983685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258" y="3957154"/>
                <a:ext cx="1983685" cy="64081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90540" y="4122583"/>
            <a:ext cx="2505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</a:rPr>
              <a:t>In frequency domain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31013" y="5053449"/>
                <a:ext cx="874802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does not </a:t>
                </a:r>
                <a:r>
                  <a:rPr lang="en-GB" sz="2000" dirty="0" smtClean="0"/>
                  <a:t>necessarily </a:t>
                </a:r>
                <a:r>
                  <a:rPr lang="en-GB" sz="2000" b="1" dirty="0">
                    <a:solidFill>
                      <a:srgbClr val="0000FF"/>
                    </a:solidFill>
                  </a:rPr>
                  <a:t>exist</a:t>
                </a:r>
                <a:r>
                  <a:rPr lang="en-GB" sz="2000" dirty="0"/>
                  <a:t>. </a:t>
                </a:r>
                <a:r>
                  <a:rPr lang="en-GB" sz="2000" dirty="0" smtClean="0"/>
                  <a:t> If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)=0 </m:t>
                    </m:r>
                  </m:oMath>
                </a14:m>
                <a:r>
                  <a:rPr lang="en-GB" sz="2000" dirty="0"/>
                  <a:t>or is close to zero, it may not be computationally possible to compute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13" y="5053449"/>
                <a:ext cx="8748026" cy="707886"/>
              </a:xfrm>
              <a:prstGeom prst="rect">
                <a:avLst/>
              </a:prstGeom>
              <a:blipFill rotWithShape="0">
                <a:blip r:embed="rId8"/>
                <a:stretch>
                  <a:fillRect l="-767" t="-4310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31013" y="5984315"/>
            <a:ext cx="81144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It </a:t>
            </a:r>
            <a:r>
              <a:rPr lang="en-GB" sz="2000" b="1" i="1" dirty="0" smtClean="0">
                <a:solidFill>
                  <a:srgbClr val="C00000"/>
                </a:solidFill>
              </a:rPr>
              <a:t>doesn't </a:t>
            </a:r>
            <a:r>
              <a:rPr lang="en-GB" sz="2000" b="1" i="1" dirty="0">
                <a:solidFill>
                  <a:srgbClr val="C00000"/>
                </a:solidFill>
              </a:rPr>
              <a:t>perform well </a:t>
            </a:r>
            <a:r>
              <a:rPr lang="en-GB" sz="2000" dirty="0"/>
              <a:t>when used on </a:t>
            </a:r>
            <a:r>
              <a:rPr lang="en-GB" sz="2000" b="1" dirty="0">
                <a:solidFill>
                  <a:srgbClr val="0000FF"/>
                </a:solidFill>
              </a:rPr>
              <a:t>noisy images</a:t>
            </a:r>
            <a:r>
              <a:rPr lang="en-GB" sz="2000" dirty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016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3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inverse filtering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59221" y="1490634"/>
                <a:ext cx="1983685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221" y="1490634"/>
                <a:ext cx="1983685" cy="6408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28650" y="1610987"/>
            <a:ext cx="53126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</a:rPr>
              <a:t>Equation of inverse filter in frequency domain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263684" y="1789716"/>
            <a:ext cx="853464" cy="442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27277" y="233150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/>
              <a:t>Spectrum of the PSF</a:t>
            </a:r>
            <a:endParaRPr lang="en-US" i="1" u="sng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6"/>
          <a:stretch/>
        </p:blipFill>
        <p:spPr bwMode="auto">
          <a:xfrm>
            <a:off x="2047021" y="2936550"/>
            <a:ext cx="4338964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155525" y="2967328"/>
            <a:ext cx="4121956" cy="338554"/>
            <a:chOff x="4220183" y="4613527"/>
            <a:chExt cx="412195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4220183" y="4613527"/>
              <a:ext cx="1999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</a:rPr>
                <a:t>Simulated impulse</a:t>
              </a:r>
              <a:endParaRPr lang="en-US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13406" y="4613527"/>
              <a:ext cx="1928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FFFF00"/>
                  </a:solidFill>
                </a:rPr>
                <a:t>Impulse response</a:t>
              </a:r>
              <a:endParaRPr lang="en-US" sz="16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5046166" y="3741164"/>
            <a:ext cx="482379" cy="4823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795662" y="5553408"/>
                <a:ext cx="3106171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662" y="5553408"/>
                <a:ext cx="3106171" cy="9825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628650" y="5241200"/>
            <a:ext cx="27045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smtClean="0">
                <a:solidFill>
                  <a:srgbClr val="0000FF"/>
                </a:solidFill>
              </a:rPr>
              <a:t>Pseudo inverse filter</a:t>
            </a:r>
            <a:endParaRPr lang="en-US" sz="2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77481" y="5681962"/>
                <a:ext cx="26990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affects the restored image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481" y="5681962"/>
                <a:ext cx="2699094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03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39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12" grpId="0" animBg="1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 approach to Pseudo-Inverse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690689"/>
            <a:ext cx="2946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Image restoration model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52567" y="1659912"/>
                <a:ext cx="16330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567" y="1659912"/>
                <a:ext cx="163301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731" r="-2985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427222" y="1657064"/>
            <a:ext cx="334851" cy="415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28650" y="2280256"/>
                <a:ext cx="62627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 smtClean="0"/>
                  <a:t> can be decomposed into </a:t>
                </a:r>
                <a:r>
                  <a:rPr lang="en-US" sz="2000" dirty="0"/>
                  <a:t>E</a:t>
                </a:r>
                <a:r>
                  <a:rPr lang="en-US" sz="2000" dirty="0" smtClean="0"/>
                  <a:t>igen matrices using SVD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280256"/>
                <a:ext cx="6262740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6061" r="-584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88983" y="3517774"/>
                <a:ext cx="17038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𝑈𝐷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83" y="3517774"/>
                <a:ext cx="1703864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404334" y="3020797"/>
                <a:ext cx="49028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Columns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 smtClean="0"/>
                  <a:t> are Eigen vectors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334" y="3020797"/>
                <a:ext cx="4902817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242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404334" y="3915651"/>
                <a:ext cx="67396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0" dirty="0" smtClean="0"/>
                  <a:t>Diagonal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 smtClean="0"/>
                  <a:t> are the square root of Eigen values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334" y="3915651"/>
                <a:ext cx="6739666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904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8650" y="4766828"/>
                <a:ext cx="45143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Pseudo-inverse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 smtClean="0"/>
                  <a:t> can be written as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766828"/>
                <a:ext cx="4514377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1350" t="-7576" r="-405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358458" y="5386282"/>
                <a:ext cx="2541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458" y="5386282"/>
                <a:ext cx="254185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04334" y="3447938"/>
                <a:ext cx="44959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Rows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 smtClean="0"/>
                  <a:t> are Eigen 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334" y="3447938"/>
                <a:ext cx="4495974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1355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755411" y="5386282"/>
                <a:ext cx="24947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11" y="5386282"/>
                <a:ext cx="2494722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04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image restoration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124415"/>
              </a:xfrm>
            </p:spPr>
            <p:txBody>
              <a:bodyPr/>
              <a:lstStyle/>
              <a:p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be any linear operator applied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GB" dirty="0"/>
                  <a:t>that measures smoothness in some </a:t>
                </a:r>
                <a:r>
                  <a:rPr lang="en-GB" dirty="0" smtClean="0"/>
                  <a:t>way</a:t>
                </a:r>
              </a:p>
              <a:p>
                <a:endParaRPr lang="en-GB" dirty="0"/>
              </a:p>
              <a:p>
                <a:r>
                  <a:rPr lang="en-GB" dirty="0"/>
                  <a:t>Least squares minimization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subject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Constrained optimization problem</a:t>
                </a:r>
              </a:p>
              <a:p>
                <a:endParaRPr lang="en-GB" dirty="0"/>
              </a:p>
              <a:p>
                <a:r>
                  <a:rPr lang="en-GB" dirty="0" smtClean="0"/>
                  <a:t>Objective function</a:t>
                </a:r>
              </a:p>
              <a:p>
                <a:endParaRPr lang="en-GB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124415"/>
              </a:xfrm>
              <a:blipFill rotWithShape="0">
                <a:blip r:embed="rId2"/>
                <a:stretch>
                  <a:fillRect l="-773" t="-1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21897" y="5381037"/>
                <a:ext cx="450020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𝑄𝑓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𝐻𝑓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897" y="5381037"/>
                <a:ext cx="4500206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281758" y="4812035"/>
                <a:ext cx="313220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𝐿𝑎𝑔𝑟𝑎𝑛𝑔𝑒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𝑚𝑢𝑙𝑡𝑖𝑝𝑙𝑖𝑒𝑟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758" y="4812035"/>
                <a:ext cx="3132204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450468" y="6084974"/>
            <a:ext cx="1609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Smoothness</a:t>
            </a:r>
            <a:endParaRPr lang="en-GB" sz="2000" dirty="0"/>
          </a:p>
        </p:txBody>
      </p:sp>
      <p:sp>
        <p:nvSpPr>
          <p:cNvPr id="8" name="Rectangle 7"/>
          <p:cNvSpPr/>
          <p:nvPr/>
        </p:nvSpPr>
        <p:spPr>
          <a:xfrm>
            <a:off x="5097018" y="6084974"/>
            <a:ext cx="1495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Restoration</a:t>
            </a:r>
            <a:endParaRPr lang="en-GB" sz="2000" dirty="0"/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3255336" y="5781147"/>
            <a:ext cx="286354" cy="30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447763" y="5781147"/>
            <a:ext cx="397216" cy="30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31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Minimization of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321897" y="1690689"/>
                <a:ext cx="450020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𝑄𝑓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𝐻𝑓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897" y="1690689"/>
                <a:ext cx="4500206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820381" y="2448396"/>
                <a:ext cx="5503238" cy="7436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𝑱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d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den>
                      </m:f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𝑄𝑓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𝐻𝑓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381" y="2448396"/>
                <a:ext cx="5503238" cy="7436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11661" y="3416362"/>
                <a:ext cx="366311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𝑄𝑓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661" y="3416362"/>
                <a:ext cx="3663118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61100" y="4262788"/>
            <a:ext cx="2050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</a:rPr>
              <a:t>Equating </a:t>
            </a:r>
            <a:r>
              <a:rPr lang="en-US" sz="2000" i="1" dirty="0">
                <a:solidFill>
                  <a:srgbClr val="C00000"/>
                </a:solidFill>
              </a:rPr>
              <a:t>to zero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69936" y="4040836"/>
                <a:ext cx="3340530" cy="8440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den>
                                  </m:f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936" y="4040836"/>
                <a:ext cx="3340530" cy="8440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477296" y="4040836"/>
            <a:ext cx="1609859" cy="8440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31522" y="5296204"/>
                <a:ext cx="14555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 smtClean="0"/>
                  <a:t> is large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2" y="5296204"/>
                <a:ext cx="1455591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4184" t="-7692" r="-2929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228146" y="5296204"/>
                <a:ext cx="31886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46" y="5296204"/>
                <a:ext cx="3188693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556613" y="5296204"/>
            <a:ext cx="29338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smtClean="0">
                <a:solidFill>
                  <a:srgbClr val="0000FF"/>
                </a:solidFill>
              </a:rPr>
              <a:t>Emphasize restoration</a:t>
            </a:r>
            <a:endParaRPr lang="en-US" sz="2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2668" y="5920678"/>
                <a:ext cx="14844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 smtClean="0"/>
                  <a:t> is small</a:t>
                </a:r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68" y="5920678"/>
                <a:ext cx="1484445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4098" t="-6061" r="-3689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228146" y="5920678"/>
                <a:ext cx="21837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46" y="5920678"/>
                <a:ext cx="2183739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556613" y="5920678"/>
            <a:ext cx="31069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smtClean="0">
                <a:solidFill>
                  <a:srgbClr val="0000FF"/>
                </a:solidFill>
              </a:rPr>
              <a:t>Emphasize smoothness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 animBg="1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477</Words>
  <Application>Microsoft Office PowerPoint</Application>
  <PresentationFormat>On-screen Show (4:3)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Cambria Math</vt:lpstr>
      <vt:lpstr>Wingdings</vt:lpstr>
      <vt:lpstr>Office Theme</vt:lpstr>
      <vt:lpstr>CS654: Digital Image Analysis</vt:lpstr>
      <vt:lpstr>Recap of Lecture 21</vt:lpstr>
      <vt:lpstr>Outline of Lecture 22</vt:lpstr>
      <vt:lpstr>Inverse filtering (error minimization)</vt:lpstr>
      <vt:lpstr>Inverse filtering (error minimization)</vt:lpstr>
      <vt:lpstr>Pseudo inverse filtering</vt:lpstr>
      <vt:lpstr>SVD approach to Pseudo-Inverse</vt:lpstr>
      <vt:lpstr>Constrained image restoration</vt:lpstr>
      <vt:lpstr>Minimization of error</vt:lpstr>
      <vt:lpstr>Constrained Restoration</vt:lpstr>
      <vt:lpstr>Wiener Filters</vt:lpstr>
      <vt:lpstr>Weiner Filter</vt:lpstr>
      <vt:lpstr>Weiner filter</vt:lpstr>
      <vt:lpstr>Weiner Filter</vt:lpstr>
      <vt:lpstr>Example</vt:lpstr>
      <vt:lpstr>Example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26</cp:revision>
  <dcterms:created xsi:type="dcterms:W3CDTF">2015-07-15T04:13:21Z</dcterms:created>
  <dcterms:modified xsi:type="dcterms:W3CDTF">2015-09-23T09:29:05Z</dcterms:modified>
</cp:coreProperties>
</file>