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300" r:id="rId13"/>
    <p:sldId id="270" r:id="rId14"/>
    <p:sldId id="299" r:id="rId15"/>
    <p:sldId id="273" r:id="rId16"/>
    <p:sldId id="301" r:id="rId17"/>
    <p:sldId id="274" r:id="rId18"/>
    <p:sldId id="275" r:id="rId19"/>
    <p:sldId id="276" r:id="rId20"/>
    <p:sldId id="302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86" r:id="rId31"/>
    <p:sldId id="287" r:id="rId32"/>
    <p:sldId id="303" r:id="rId33"/>
    <p:sldId id="288" r:id="rId34"/>
    <p:sldId id="289" r:id="rId35"/>
    <p:sldId id="291" r:id="rId36"/>
    <p:sldId id="292" r:id="rId37"/>
    <p:sldId id="293" r:id="rId38"/>
    <p:sldId id="294" r:id="rId39"/>
    <p:sldId id="304" r:id="rId40"/>
    <p:sldId id="305" r:id="rId41"/>
    <p:sldId id="307" r:id="rId42"/>
    <p:sldId id="306" r:id="rId43"/>
    <p:sldId id="298" r:id="rId44"/>
    <p:sldId id="30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18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18.wmf"/><Relationship Id="rId7" Type="http://schemas.openxmlformats.org/officeDocument/2006/relationships/image" Target="../media/image25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0.wmf"/><Relationship Id="rId10" Type="http://schemas.openxmlformats.org/officeDocument/2006/relationships/image" Target="../media/image28.wmf"/><Relationship Id="rId4" Type="http://schemas.openxmlformats.org/officeDocument/2006/relationships/image" Target="../media/image19.wmf"/><Relationship Id="rId9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33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35.wmf"/><Relationship Id="rId1" Type="http://schemas.openxmlformats.org/officeDocument/2006/relationships/image" Target="../media/image16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18.wmf"/><Relationship Id="rId7" Type="http://schemas.openxmlformats.org/officeDocument/2006/relationships/image" Target="../media/image37.wmf"/><Relationship Id="rId2" Type="http://schemas.openxmlformats.org/officeDocument/2006/relationships/image" Target="../media/image22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2.wmf"/><Relationship Id="rId7" Type="http://schemas.openxmlformats.org/officeDocument/2006/relationships/image" Target="../media/image4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5.wmf"/><Relationship Id="rId7" Type="http://schemas.openxmlformats.org/officeDocument/2006/relationships/image" Target="../media/image20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19.wmf"/><Relationship Id="rId5" Type="http://schemas.openxmlformats.org/officeDocument/2006/relationships/image" Target="../media/image46.wmf"/><Relationship Id="rId4" Type="http://schemas.openxmlformats.org/officeDocument/2006/relationships/image" Target="../media/image18.wmf"/><Relationship Id="rId9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C608-ADD5-4A4A-A7D6-CED1F0CE869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C8197-8C27-4293-9808-F00EEEA2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0789A5CE-350A-466B-8A96-160F0C99EA4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794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DD414BB-2BE2-4812-A2A8-6CA072BFF1C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077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0D2CF51-B7EB-46E5-99B2-FC4B8D2FC415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698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6080061-547D-43EA-A657-7CB3CDFA5AED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48015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4EAFC47-F1D9-40BF-BBC3-4ABA7B6CE876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66353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CF39884-3FE0-4F7A-98A3-1E0F809A403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8959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14D6E3BA-A880-4940-8ABC-BD2F0A72F100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666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723362C-2DB3-45C5-95F3-9BC2007D24E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602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D3D74AA-8789-41E0-93DB-4F3F7A4BEAC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3792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429A859-8176-4035-B1CC-5FDE3803769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Figure 15.1, top half.  Note that most points in the vote array are very dark, because they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get only one vote.</a:t>
            </a:r>
          </a:p>
        </p:txBody>
      </p:sp>
    </p:spTree>
    <p:extLst>
      <p:ext uri="{BB962C8B-B14F-4D97-AF65-F5344CB8AC3E}">
        <p14:creationId xmlns:p14="http://schemas.microsoft.com/office/powerpoint/2010/main" val="3041947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DEB6625-808C-49DB-93FE-FD9180EE306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This is 15.1 lower half</a:t>
            </a:r>
          </a:p>
        </p:txBody>
      </p:sp>
    </p:spTree>
    <p:extLst>
      <p:ext uri="{BB962C8B-B14F-4D97-AF65-F5344CB8AC3E}">
        <p14:creationId xmlns:p14="http://schemas.microsoft.com/office/powerpoint/2010/main" val="130744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8B7274A2-03A3-46B6-BA64-3EB56EB0CE0A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303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7123480B-4256-434B-8C44-D058806E00E5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15.2; main point is that lots of noise can lead to large peaks in the array</a:t>
            </a:r>
          </a:p>
        </p:txBody>
      </p:sp>
    </p:spTree>
    <p:extLst>
      <p:ext uri="{BB962C8B-B14F-4D97-AF65-F5344CB8AC3E}">
        <p14:creationId xmlns:p14="http://schemas.microsoft.com/office/powerpoint/2010/main" val="393584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01D040FE-9C8F-405F-8AC5-ED97C111ED39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This is the number of votes that the real line of 20 points gets with increasing noise (figure15.3)</a:t>
            </a:r>
          </a:p>
        </p:txBody>
      </p:sp>
    </p:spTree>
    <p:extLst>
      <p:ext uri="{BB962C8B-B14F-4D97-AF65-F5344CB8AC3E}">
        <p14:creationId xmlns:p14="http://schemas.microsoft.com/office/powerpoint/2010/main" val="4159448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41219858-33B3-4DFA-855B-603D9E80DB4D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Figure 15.4; as the noise increases in a picture without a line, the number of points in the max cell goes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ＭＳ Ｐゴシック" charset="-128"/>
              </a:rPr>
              <a:t>up, too</a:t>
            </a:r>
          </a:p>
        </p:txBody>
      </p:sp>
    </p:spTree>
    <p:extLst>
      <p:ext uri="{BB962C8B-B14F-4D97-AF65-F5344CB8AC3E}">
        <p14:creationId xmlns:p14="http://schemas.microsoft.com/office/powerpoint/2010/main" val="2709591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C042C62-0847-473F-B450-FE1710F4602B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16229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04F4FAA4-7475-4CE8-93C1-C016098157C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5333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A56D0E6-B0B1-4F45-8553-F1F6DC22ED36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859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3471B81B-2FEE-4802-BAA5-1AFE7DD62F6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650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6291265-E101-4645-A616-6254B12D6278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649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ACC1274-E7A2-40B2-A0D1-94E20ECE62A2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468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6DFF343-219E-4C3C-8F5D-9578762ACFB1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22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65A13AE9-9254-47F9-A593-5320DE8A2FE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39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D2F6AC67-9A6C-45DB-B139-B8144FCCE8F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394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017DB904-CC00-484E-8004-22EA9461437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2464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6F65365-C072-43E5-971F-6EF8042B28CC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66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E2A5D4BB-2F33-40D3-A0BD-5736D87ACFD9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129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C6195AE9-A555-4AEA-ADA3-38220EFA8C8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729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23E2E73D-60F8-4062-AD36-267C6BF16CB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112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AD8292B3-F2AE-4E92-A16E-6CB717B4129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3489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F49394D3-487A-4AD8-A7AB-83C1F2561F78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9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fld id="{9DD414BB-2BE2-4812-A2A8-6CA072BFF1C8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>
              <a:latin typeface="Arial" panose="020B0604020202020204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64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7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16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0.wmf"/><Relationship Id="rId5" Type="http://schemas.openxmlformats.org/officeDocument/2006/relationships/image" Target="../media/image19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7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6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3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5" Type="http://schemas.openxmlformats.org/officeDocument/2006/relationships/image" Target="../media/image16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0.bin"/><Relationship Id="rId3" Type="http://schemas.openxmlformats.org/officeDocument/2006/relationships/notesSlide" Target="../notesSlides/notesSlide16.xml"/><Relationship Id="rId21" Type="http://schemas.openxmlformats.org/officeDocument/2006/relationships/oleObject" Target="../embeddings/oleObject52.bin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9.wmf"/><Relationship Id="rId5" Type="http://schemas.openxmlformats.org/officeDocument/2006/relationships/image" Target="../media/image19.wmf"/><Relationship Id="rId15" Type="http://schemas.openxmlformats.org/officeDocument/2006/relationships/image" Target="../media/image40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46.wmf"/><Relationship Id="rId18" Type="http://schemas.openxmlformats.org/officeDocument/2006/relationships/image" Target="../media/image20.wmf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63.bin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8.wmf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60.bin"/><Relationship Id="rId10" Type="http://schemas.openxmlformats.org/officeDocument/2006/relationships/oleObject" Target="../embeddings/oleObject57.bin"/><Relationship Id="rId19" Type="http://schemas.openxmlformats.org/officeDocument/2006/relationships/oleObject" Target="../embeddings/oleObject62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9.bin"/><Relationship Id="rId22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2.wmf"/><Relationship Id="rId12" Type="http://schemas.openxmlformats.org/officeDocument/2006/relationships/image" Target="../media/image6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6.png"/><Relationship Id="rId5" Type="http://schemas.openxmlformats.org/officeDocument/2006/relationships/image" Target="../media/image61.wmf"/><Relationship Id="rId10" Type="http://schemas.openxmlformats.org/officeDocument/2006/relationships/image" Target="../media/image65.png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oleObject" Target="../embeddings/oleObject67.bin"/><Relationship Id="rId3" Type="http://schemas.openxmlformats.org/officeDocument/2006/relationships/image" Target="../media/image650.png"/><Relationship Id="rId7" Type="http://schemas.openxmlformats.org/officeDocument/2006/relationships/image" Target="../media/image670.png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5" Type="http://schemas.openxmlformats.org/officeDocument/2006/relationships/image" Target="../media/image61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9.png"/><Relationship Id="rId14" Type="http://schemas.openxmlformats.org/officeDocument/2006/relationships/image" Target="../media/image6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9.wmf"/><Relationship Id="rId12" Type="http://schemas.openxmlformats.org/officeDocument/2006/relationships/image" Target="../media/image7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7.png"/><Relationship Id="rId5" Type="http://schemas.openxmlformats.org/officeDocument/2006/relationships/image" Target="../media/image61.wmf"/><Relationship Id="rId10" Type="http://schemas.openxmlformats.org/officeDocument/2006/relationships/image" Target="../media/image76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2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8.wmf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5.png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0.png"/><Relationship Id="rId5" Type="http://schemas.openxmlformats.org/officeDocument/2006/relationships/image" Target="../media/image70.wmf"/><Relationship Id="rId15" Type="http://schemas.openxmlformats.org/officeDocument/2006/relationships/image" Target="../media/image84.png"/><Relationship Id="rId10" Type="http://schemas.openxmlformats.org/officeDocument/2006/relationships/image" Target="../media/image73.png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1.wmf"/><Relationship Id="rId1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25" y="3000776"/>
            <a:ext cx="8619188" cy="1035551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119" y="4423346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25: Hough Transform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1" y="6312238"/>
            <a:ext cx="5001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Slide credits: Guillermo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Sapiro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Mubarak Shah,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Derek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Hoiem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Boundaries of Objects</a:t>
            </a:r>
          </a:p>
        </p:txBody>
      </p:sp>
      <p:pic>
        <p:nvPicPr>
          <p:cNvPr id="7987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010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ext Box 11"/>
          <p:cNvSpPr txBox="1">
            <a:spLocks noChangeArrowheads="1"/>
          </p:cNvSpPr>
          <p:nvPr/>
        </p:nvSpPr>
        <p:spPr bwMode="auto">
          <a:xfrm>
            <a:off x="2362200" y="6183313"/>
            <a:ext cx="4060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/>
              <a:t>Sometimes hard even for humans!</a:t>
            </a:r>
          </a:p>
        </p:txBody>
      </p:sp>
    </p:spTree>
    <p:extLst>
      <p:ext uri="{BB962C8B-B14F-4D97-AF65-F5344CB8AC3E}">
        <p14:creationId xmlns:p14="http://schemas.microsoft.com/office/powerpoint/2010/main" val="4195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 descr="5%"/>
          <p:cNvSpPr>
            <a:spLocks noChangeArrowheads="1"/>
          </p:cNvSpPr>
          <p:nvPr/>
        </p:nvSpPr>
        <p:spPr bwMode="auto">
          <a:xfrm>
            <a:off x="1564426" y="1599407"/>
            <a:ext cx="1905000" cy="1600200"/>
          </a:xfrm>
          <a:prstGeom prst="rect">
            <a:avLst/>
          </a:prstGeom>
          <a:pattFill prst="pct5">
            <a:fgClr>
              <a:schemeClr val="tx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863080" cy="1325563"/>
          </a:xfrm>
        </p:spPr>
        <p:txBody>
          <a:bodyPr/>
          <a:lstStyle/>
          <a:p>
            <a:pPr eaLnBrk="1" hangingPunct="1"/>
            <a:r>
              <a:rPr lang="en-US" altLang="ja-JP" sz="3600" dirty="0" smtClean="0">
                <a:ea typeface="ＭＳ Ｐゴシック" charset="-128"/>
              </a:rPr>
              <a:t>Preprocessing Edge Images</a:t>
            </a:r>
          </a:p>
        </p:txBody>
      </p:sp>
      <p:sp>
        <p:nvSpPr>
          <p:cNvPr id="83972" name="Text Box 6"/>
          <p:cNvSpPr txBox="1">
            <a:spLocks noChangeArrowheads="1"/>
          </p:cNvSpPr>
          <p:nvPr/>
        </p:nvSpPr>
        <p:spPr bwMode="auto">
          <a:xfrm>
            <a:off x="2138362" y="3413125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dirty="0"/>
              <a:t>Image</a:t>
            </a:r>
          </a:p>
        </p:txBody>
      </p:sp>
      <p:sp>
        <p:nvSpPr>
          <p:cNvPr id="83973" name="AutoShape 7"/>
          <p:cNvSpPr>
            <a:spLocks noChangeArrowheads="1"/>
          </p:cNvSpPr>
          <p:nvPr/>
        </p:nvSpPr>
        <p:spPr bwMode="auto">
          <a:xfrm>
            <a:off x="4255036" y="212828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3974" name="Freeform 8"/>
          <p:cNvSpPr>
            <a:spLocks/>
          </p:cNvSpPr>
          <p:nvPr/>
        </p:nvSpPr>
        <p:spPr bwMode="auto">
          <a:xfrm>
            <a:off x="1564426" y="1599407"/>
            <a:ext cx="1905000" cy="1600200"/>
          </a:xfrm>
          <a:custGeom>
            <a:avLst/>
            <a:gdLst>
              <a:gd name="T0" fmla="*/ 0 w 1200"/>
              <a:gd name="T1" fmla="*/ 1600200 h 1008"/>
              <a:gd name="T2" fmla="*/ 457200 w 1200"/>
              <a:gd name="T3" fmla="*/ 1371600 h 1008"/>
              <a:gd name="T4" fmla="*/ 609600 w 1200"/>
              <a:gd name="T5" fmla="*/ 1143000 h 1008"/>
              <a:gd name="T6" fmla="*/ 685800 w 1200"/>
              <a:gd name="T7" fmla="*/ 838200 h 1008"/>
              <a:gd name="T8" fmla="*/ 914400 w 1200"/>
              <a:gd name="T9" fmla="*/ 533400 h 1008"/>
              <a:gd name="T10" fmla="*/ 1295400 w 1200"/>
              <a:gd name="T11" fmla="*/ 304800 h 1008"/>
              <a:gd name="T12" fmla="*/ 1752600 w 1200"/>
              <a:gd name="T13" fmla="*/ 76200 h 1008"/>
              <a:gd name="T14" fmla="*/ 1905000 w 1200"/>
              <a:gd name="T15" fmla="*/ 0 h 1008"/>
              <a:gd name="T16" fmla="*/ 0 w 1200"/>
              <a:gd name="T17" fmla="*/ 0 h 1008"/>
              <a:gd name="T18" fmla="*/ 0 w 1200"/>
              <a:gd name="T19" fmla="*/ 1600200 h 10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00"/>
              <a:gd name="T31" fmla="*/ 0 h 1008"/>
              <a:gd name="T32" fmla="*/ 1200 w 1200"/>
              <a:gd name="T33" fmla="*/ 1008 h 100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00" h="1008">
                <a:moveTo>
                  <a:pt x="0" y="1008"/>
                </a:moveTo>
                <a:lnTo>
                  <a:pt x="288" y="864"/>
                </a:lnTo>
                <a:lnTo>
                  <a:pt x="384" y="720"/>
                </a:lnTo>
                <a:lnTo>
                  <a:pt x="432" y="528"/>
                </a:lnTo>
                <a:lnTo>
                  <a:pt x="576" y="336"/>
                </a:lnTo>
                <a:lnTo>
                  <a:pt x="816" y="192"/>
                </a:lnTo>
                <a:lnTo>
                  <a:pt x="1104" y="48"/>
                </a:lnTo>
                <a:lnTo>
                  <a:pt x="1200" y="0"/>
                </a:lnTo>
                <a:lnTo>
                  <a:pt x="0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5" name="Text Box 20"/>
          <p:cNvSpPr txBox="1">
            <a:spLocks noChangeArrowheads="1"/>
          </p:cNvSpPr>
          <p:nvPr/>
        </p:nvSpPr>
        <p:spPr bwMode="auto">
          <a:xfrm>
            <a:off x="3840745" y="2839792"/>
            <a:ext cx="1552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dirty="0"/>
              <a:t> Edge detection</a:t>
            </a:r>
          </a:p>
          <a:p>
            <a:r>
              <a:rPr lang="en-US" altLang="en-US" dirty="0"/>
              <a:t>and Thresholding</a:t>
            </a:r>
          </a:p>
        </p:txBody>
      </p:sp>
      <p:sp>
        <p:nvSpPr>
          <p:cNvPr id="83986" name="Text Box 21"/>
          <p:cNvSpPr txBox="1">
            <a:spLocks noChangeArrowheads="1"/>
          </p:cNvSpPr>
          <p:nvPr/>
        </p:nvSpPr>
        <p:spPr bwMode="auto">
          <a:xfrm>
            <a:off x="5719763" y="3048000"/>
            <a:ext cx="19764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/>
              <a:t>Noisy edge image</a:t>
            </a:r>
          </a:p>
          <a:p>
            <a:r>
              <a:rPr lang="en-US" altLang="en-US"/>
              <a:t>Incomplete boundaries</a:t>
            </a:r>
          </a:p>
        </p:txBody>
      </p:sp>
      <p:sp>
        <p:nvSpPr>
          <p:cNvPr id="83987" name="AutoShape 22"/>
          <p:cNvSpPr>
            <a:spLocks noChangeArrowheads="1"/>
          </p:cNvSpPr>
          <p:nvPr/>
        </p:nvSpPr>
        <p:spPr bwMode="auto">
          <a:xfrm rot="5400000">
            <a:off x="6400800" y="37338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3989" name="Text Box 23"/>
          <p:cNvSpPr txBox="1">
            <a:spLocks noChangeArrowheads="1"/>
          </p:cNvSpPr>
          <p:nvPr/>
        </p:nvSpPr>
        <p:spPr bwMode="auto">
          <a:xfrm>
            <a:off x="4572000" y="3810000"/>
            <a:ext cx="1731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/>
              <a:t> Shrink and Expand</a:t>
            </a:r>
          </a:p>
        </p:txBody>
      </p:sp>
      <p:sp>
        <p:nvSpPr>
          <p:cNvPr id="83994" name="AutoShape 34"/>
          <p:cNvSpPr>
            <a:spLocks noChangeArrowheads="1"/>
          </p:cNvSpPr>
          <p:nvPr/>
        </p:nvSpPr>
        <p:spPr bwMode="auto">
          <a:xfrm rot="10800000">
            <a:off x="4267200" y="51816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3995" name="Text Box 35"/>
          <p:cNvSpPr txBox="1">
            <a:spLocks noChangeArrowheads="1"/>
          </p:cNvSpPr>
          <p:nvPr/>
        </p:nvSpPr>
        <p:spPr bwMode="auto">
          <a:xfrm>
            <a:off x="4089400" y="4735513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/>
              <a:t>Thinning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652" t="18577"/>
          <a:stretch/>
        </p:blipFill>
        <p:spPr>
          <a:xfrm>
            <a:off x="5743575" y="1370187"/>
            <a:ext cx="1997881" cy="1677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6306" t="16508"/>
          <a:stretch/>
        </p:blipFill>
        <p:spPr>
          <a:xfrm>
            <a:off x="5834129" y="4509474"/>
            <a:ext cx="2010357" cy="164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6368" t="16133"/>
          <a:stretch/>
        </p:blipFill>
        <p:spPr>
          <a:xfrm>
            <a:off x="1527786" y="4470149"/>
            <a:ext cx="1978280" cy="1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6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fit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Least </a:t>
            </a:r>
            <a:r>
              <a:rPr lang="en-GB" dirty="0"/>
              <a:t>squares Fit (</a:t>
            </a:r>
            <a:r>
              <a:rPr lang="en-GB" b="1" dirty="0">
                <a:solidFill>
                  <a:srgbClr val="0000FF"/>
                </a:solidFill>
              </a:rPr>
              <a:t>over constraint</a:t>
            </a:r>
            <a:r>
              <a:rPr lang="en-GB" dirty="0" smtClean="0"/>
              <a:t>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are more </a:t>
            </a:r>
            <a:r>
              <a:rPr lang="en-US" b="1" dirty="0">
                <a:solidFill>
                  <a:srgbClr val="C00000"/>
                </a:solidFill>
              </a:rPr>
              <a:t>equations</a:t>
            </a:r>
            <a:r>
              <a:rPr lang="en-US" dirty="0"/>
              <a:t> than </a:t>
            </a:r>
            <a:r>
              <a:rPr lang="en-US" dirty="0" smtClean="0"/>
              <a:t>unknowns</a:t>
            </a:r>
          </a:p>
          <a:p>
            <a:pPr lvl="1"/>
            <a:r>
              <a:rPr lang="en-US" dirty="0" smtClean="0"/>
              <a:t>Many points two unknowns</a:t>
            </a:r>
            <a:endParaRPr lang="en-GB" dirty="0" smtClean="0"/>
          </a:p>
          <a:p>
            <a:endParaRPr lang="en-GB" dirty="0"/>
          </a:p>
          <a:p>
            <a:r>
              <a:rPr lang="en-US" dirty="0" smtClean="0"/>
              <a:t>RANSAC </a:t>
            </a:r>
            <a:r>
              <a:rPr lang="en-US" dirty="0"/>
              <a:t>(</a:t>
            </a:r>
            <a:r>
              <a:rPr lang="en-US" b="1" dirty="0">
                <a:solidFill>
                  <a:srgbClr val="0000FF"/>
                </a:solidFill>
              </a:rPr>
              <a:t>constraint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Number of equations are equal to the number of unknowns</a:t>
            </a:r>
          </a:p>
          <a:p>
            <a:pPr lvl="1"/>
            <a:r>
              <a:rPr lang="en-US" dirty="0" smtClean="0"/>
              <a:t>Two points, one line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Hough </a:t>
            </a:r>
            <a:r>
              <a:rPr lang="en-US" dirty="0"/>
              <a:t>Transform (</a:t>
            </a:r>
            <a:r>
              <a:rPr lang="en-US" b="1" dirty="0">
                <a:solidFill>
                  <a:srgbClr val="0000FF"/>
                </a:solidFill>
              </a:rPr>
              <a:t>under constraint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fewer equations than unknowns </a:t>
            </a:r>
            <a:endParaRPr lang="en-US" dirty="0" smtClean="0"/>
          </a:p>
          <a:p>
            <a:pPr lvl="1"/>
            <a:r>
              <a:rPr lang="en-US" dirty="0" smtClean="0"/>
              <a:t>One equation, two unknowns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200" smtClean="0">
                <a:ea typeface="ＭＳ Ｐゴシック" charset="-128"/>
              </a:rPr>
              <a:t>Fitting Lines to Edges (Least Squares)</a:t>
            </a:r>
          </a:p>
        </p:txBody>
      </p:sp>
      <p:sp>
        <p:nvSpPr>
          <p:cNvPr id="90116" name="Line 8"/>
          <p:cNvSpPr>
            <a:spLocks noChangeShapeType="1"/>
          </p:cNvSpPr>
          <p:nvPr/>
        </p:nvSpPr>
        <p:spPr bwMode="auto">
          <a:xfrm>
            <a:off x="5008217" y="32004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7" name="Line 9"/>
          <p:cNvSpPr>
            <a:spLocks noChangeShapeType="1"/>
          </p:cNvSpPr>
          <p:nvPr/>
        </p:nvSpPr>
        <p:spPr bwMode="auto">
          <a:xfrm>
            <a:off x="5008217" y="50292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Line 10"/>
          <p:cNvSpPr>
            <a:spLocks noChangeShapeType="1"/>
          </p:cNvSpPr>
          <p:nvPr/>
        </p:nvSpPr>
        <p:spPr bwMode="auto">
          <a:xfrm flipV="1">
            <a:off x="5389217" y="3505200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Oval 11"/>
          <p:cNvSpPr>
            <a:spLocks noChangeArrowheads="1"/>
          </p:cNvSpPr>
          <p:nvPr/>
        </p:nvSpPr>
        <p:spPr bwMode="auto">
          <a:xfrm>
            <a:off x="5465417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0" name="Oval 12"/>
          <p:cNvSpPr>
            <a:spLocks noChangeArrowheads="1"/>
          </p:cNvSpPr>
          <p:nvPr/>
        </p:nvSpPr>
        <p:spPr bwMode="auto">
          <a:xfrm>
            <a:off x="5770217" y="4419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1" name="Oval 13"/>
          <p:cNvSpPr>
            <a:spLocks noChangeArrowheads="1"/>
          </p:cNvSpPr>
          <p:nvPr/>
        </p:nvSpPr>
        <p:spPr bwMode="auto">
          <a:xfrm>
            <a:off x="5998817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2" name="Oval 14"/>
          <p:cNvSpPr>
            <a:spLocks noChangeArrowheads="1"/>
          </p:cNvSpPr>
          <p:nvPr/>
        </p:nvSpPr>
        <p:spPr bwMode="auto">
          <a:xfrm>
            <a:off x="6227417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3" name="Oval 15"/>
          <p:cNvSpPr>
            <a:spLocks noChangeArrowheads="1"/>
          </p:cNvSpPr>
          <p:nvPr/>
        </p:nvSpPr>
        <p:spPr bwMode="auto">
          <a:xfrm>
            <a:off x="6456017" y="36766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4" name="Oval 16"/>
          <p:cNvSpPr>
            <a:spLocks noChangeArrowheads="1"/>
          </p:cNvSpPr>
          <p:nvPr/>
        </p:nvSpPr>
        <p:spPr bwMode="auto">
          <a:xfrm>
            <a:off x="6837017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5" name="Oval 17"/>
          <p:cNvSpPr>
            <a:spLocks noChangeArrowheads="1"/>
          </p:cNvSpPr>
          <p:nvPr/>
        </p:nvSpPr>
        <p:spPr bwMode="auto">
          <a:xfrm>
            <a:off x="6989417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6" name="Oval 18"/>
          <p:cNvSpPr>
            <a:spLocks noChangeArrowheads="1"/>
          </p:cNvSpPr>
          <p:nvPr/>
        </p:nvSpPr>
        <p:spPr bwMode="auto">
          <a:xfrm>
            <a:off x="6837017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7" name="Oval 19"/>
          <p:cNvSpPr>
            <a:spLocks noChangeArrowheads="1"/>
          </p:cNvSpPr>
          <p:nvPr/>
        </p:nvSpPr>
        <p:spPr bwMode="auto">
          <a:xfrm>
            <a:off x="7370417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8" name="Oval 20"/>
          <p:cNvSpPr>
            <a:spLocks noChangeArrowheads="1"/>
          </p:cNvSpPr>
          <p:nvPr/>
        </p:nvSpPr>
        <p:spPr bwMode="auto">
          <a:xfrm>
            <a:off x="7522817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9" name="Oval 21"/>
          <p:cNvSpPr>
            <a:spLocks noChangeArrowheads="1"/>
          </p:cNvSpPr>
          <p:nvPr/>
        </p:nvSpPr>
        <p:spPr bwMode="auto">
          <a:xfrm>
            <a:off x="5846417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30" name="Line 22"/>
          <p:cNvSpPr>
            <a:spLocks noChangeShapeType="1"/>
          </p:cNvSpPr>
          <p:nvPr/>
        </p:nvSpPr>
        <p:spPr bwMode="auto">
          <a:xfrm>
            <a:off x="6489355" y="3752850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01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512066"/>
              </p:ext>
            </p:extLst>
          </p:nvPr>
        </p:nvGraphicFramePr>
        <p:xfrm>
          <a:off x="7058653" y="2774157"/>
          <a:ext cx="147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4" imgW="672516" imgH="177646" progId="Equation.3">
                  <p:embed/>
                </p:oleObj>
              </mc:Choice>
              <mc:Fallback>
                <p:oleObj name="Equation" r:id="rId4" imgW="672516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653" y="2774157"/>
                        <a:ext cx="14795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996715"/>
              </p:ext>
            </p:extLst>
          </p:nvPr>
        </p:nvGraphicFramePr>
        <p:xfrm>
          <a:off x="6760817" y="4419600"/>
          <a:ext cx="1619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Equation" r:id="rId6" imgW="736600" imgH="228600" progId="Equation.3">
                  <p:embed/>
                </p:oleObj>
              </mc:Choice>
              <mc:Fallback>
                <p:oleObj name="Equation" r:id="rId6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817" y="4419600"/>
                        <a:ext cx="1619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3" name="Line 25"/>
          <p:cNvSpPr>
            <a:spLocks noChangeShapeType="1"/>
          </p:cNvSpPr>
          <p:nvPr/>
        </p:nvSpPr>
        <p:spPr bwMode="auto">
          <a:xfrm flipH="1" flipV="1">
            <a:off x="6532217" y="3886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01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18770"/>
              </p:ext>
            </p:extLst>
          </p:nvPr>
        </p:nvGraphicFramePr>
        <p:xfrm>
          <a:off x="5894042" y="3262313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Equation" r:id="rId8" imgW="457200" imgH="228600" progId="Equation.3">
                  <p:embed/>
                </p:oleObj>
              </mc:Choice>
              <mc:Fallback>
                <p:oleObj name="Equation" r:id="rId8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042" y="3262313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757701"/>
              </p:ext>
            </p:extLst>
          </p:nvPr>
        </p:nvGraphicFramePr>
        <p:xfrm>
          <a:off x="4855817" y="2895600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" name="Equation" r:id="rId10" imgW="139579" imgH="164957" progId="Equation.3">
                  <p:embed/>
                </p:oleObj>
              </mc:Choice>
              <mc:Fallback>
                <p:oleObj name="Equation" r:id="rId10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817" y="2895600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644234"/>
              </p:ext>
            </p:extLst>
          </p:nvPr>
        </p:nvGraphicFramePr>
        <p:xfrm>
          <a:off x="7522817" y="4953000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" name="Equation" r:id="rId12" imgW="126835" imgH="139518" progId="Equation.3">
                  <p:embed/>
                </p:oleObj>
              </mc:Choice>
              <mc:Fallback>
                <p:oleObj name="Equation" r:id="rId12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817" y="4953000"/>
                        <a:ext cx="279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97" name="Text Box 29"/>
          <p:cNvSpPr txBox="1">
            <a:spLocks noChangeArrowheads="1"/>
          </p:cNvSpPr>
          <p:nvPr/>
        </p:nvSpPr>
        <p:spPr bwMode="auto">
          <a:xfrm>
            <a:off x="571141" y="1819252"/>
            <a:ext cx="4322209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solidFill>
                  <a:srgbClr val="0000FF"/>
                </a:solidFill>
              </a:rPr>
              <a:t>Given: </a:t>
            </a:r>
            <a:r>
              <a:rPr lang="en-US" altLang="en-US" sz="2000" dirty="0"/>
              <a:t>Many                  pairs</a:t>
            </a:r>
          </a:p>
          <a:p>
            <a:endParaRPr lang="en-US" altLang="en-US" sz="2000" dirty="0"/>
          </a:p>
          <a:p>
            <a:r>
              <a:rPr lang="en-US" altLang="en-US" sz="2000" b="1" dirty="0">
                <a:solidFill>
                  <a:srgbClr val="0000FF"/>
                </a:solidFill>
              </a:rPr>
              <a:t>Find: </a:t>
            </a:r>
            <a:r>
              <a:rPr lang="en-US" altLang="en-US" sz="2000" dirty="0"/>
              <a:t>Parameters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b="1" dirty="0">
                <a:solidFill>
                  <a:srgbClr val="C00000"/>
                </a:solidFill>
              </a:rPr>
              <a:t>Minimize: </a:t>
            </a:r>
            <a:r>
              <a:rPr lang="en-US" altLang="en-US" sz="2000" dirty="0"/>
              <a:t>Average square distance: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graphicFrame>
        <p:nvGraphicFramePr>
          <p:cNvPr id="901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790245"/>
              </p:ext>
            </p:extLst>
          </p:nvPr>
        </p:nvGraphicFramePr>
        <p:xfrm>
          <a:off x="2242344" y="1776257"/>
          <a:ext cx="1004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14" imgW="457200" imgH="228600" progId="Equation.3">
                  <p:embed/>
                </p:oleObj>
              </mc:Choice>
              <mc:Fallback>
                <p:oleObj name="Equation" r:id="rId14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344" y="1776257"/>
                        <a:ext cx="10048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902020"/>
              </p:ext>
            </p:extLst>
          </p:nvPr>
        </p:nvGraphicFramePr>
        <p:xfrm>
          <a:off x="2814638" y="2449512"/>
          <a:ext cx="8651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16" imgW="393529" imgH="203112" progId="Equation.3">
                  <p:embed/>
                </p:oleObj>
              </mc:Choice>
              <mc:Fallback>
                <p:oleObj name="Equation" r:id="rId16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449512"/>
                        <a:ext cx="8651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144138"/>
              </p:ext>
            </p:extLst>
          </p:nvPr>
        </p:nvGraphicFramePr>
        <p:xfrm>
          <a:off x="967670" y="4530848"/>
          <a:ext cx="3016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Equation" r:id="rId18" imgW="1371600" imgH="444240" progId="Equation.3">
                  <p:embed/>
                </p:oleObj>
              </mc:Choice>
              <mc:Fallback>
                <p:oleObj name="Equation" r:id="rId18" imgW="1371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670" y="4530848"/>
                        <a:ext cx="30162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34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5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200" smtClean="0">
                <a:ea typeface="ＭＳ Ｐゴシック" charset="-128"/>
              </a:rPr>
              <a:t>Fitting Lines to Edges (Least Squares)</a:t>
            </a:r>
          </a:p>
        </p:txBody>
      </p:sp>
      <p:sp>
        <p:nvSpPr>
          <p:cNvPr id="90116" name="Line 8"/>
          <p:cNvSpPr>
            <a:spLocks noChangeShapeType="1"/>
          </p:cNvSpPr>
          <p:nvPr/>
        </p:nvSpPr>
        <p:spPr bwMode="auto">
          <a:xfrm>
            <a:off x="4981457" y="1895507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7" name="Line 9"/>
          <p:cNvSpPr>
            <a:spLocks noChangeShapeType="1"/>
          </p:cNvSpPr>
          <p:nvPr/>
        </p:nvSpPr>
        <p:spPr bwMode="auto">
          <a:xfrm>
            <a:off x="4981457" y="3724307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Line 10"/>
          <p:cNvSpPr>
            <a:spLocks noChangeShapeType="1"/>
          </p:cNvSpPr>
          <p:nvPr/>
        </p:nvSpPr>
        <p:spPr bwMode="auto">
          <a:xfrm flipV="1">
            <a:off x="5362457" y="2200307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Oval 11"/>
          <p:cNvSpPr>
            <a:spLocks noChangeArrowheads="1"/>
          </p:cNvSpPr>
          <p:nvPr/>
        </p:nvSpPr>
        <p:spPr bwMode="auto">
          <a:xfrm>
            <a:off x="5438657" y="311470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0" name="Oval 12"/>
          <p:cNvSpPr>
            <a:spLocks noChangeArrowheads="1"/>
          </p:cNvSpPr>
          <p:nvPr/>
        </p:nvSpPr>
        <p:spPr bwMode="auto">
          <a:xfrm>
            <a:off x="5743457" y="311470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1" name="Oval 13"/>
          <p:cNvSpPr>
            <a:spLocks noChangeArrowheads="1"/>
          </p:cNvSpPr>
          <p:nvPr/>
        </p:nvSpPr>
        <p:spPr bwMode="auto">
          <a:xfrm>
            <a:off x="5972057" y="288610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2" name="Oval 14"/>
          <p:cNvSpPr>
            <a:spLocks noChangeArrowheads="1"/>
          </p:cNvSpPr>
          <p:nvPr/>
        </p:nvSpPr>
        <p:spPr bwMode="auto">
          <a:xfrm>
            <a:off x="6200657" y="288610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3" name="Oval 15"/>
          <p:cNvSpPr>
            <a:spLocks noChangeArrowheads="1"/>
          </p:cNvSpPr>
          <p:nvPr/>
        </p:nvSpPr>
        <p:spPr bwMode="auto">
          <a:xfrm>
            <a:off x="6429257" y="237175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4" name="Oval 16"/>
          <p:cNvSpPr>
            <a:spLocks noChangeArrowheads="1"/>
          </p:cNvSpPr>
          <p:nvPr/>
        </p:nvSpPr>
        <p:spPr bwMode="auto">
          <a:xfrm>
            <a:off x="6810257" y="258130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5" name="Oval 17"/>
          <p:cNvSpPr>
            <a:spLocks noChangeArrowheads="1"/>
          </p:cNvSpPr>
          <p:nvPr/>
        </p:nvSpPr>
        <p:spPr bwMode="auto">
          <a:xfrm>
            <a:off x="6962657" y="227650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6" name="Oval 18"/>
          <p:cNvSpPr>
            <a:spLocks noChangeArrowheads="1"/>
          </p:cNvSpPr>
          <p:nvPr/>
        </p:nvSpPr>
        <p:spPr bwMode="auto">
          <a:xfrm>
            <a:off x="6810257" y="227650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7" name="Oval 19"/>
          <p:cNvSpPr>
            <a:spLocks noChangeArrowheads="1"/>
          </p:cNvSpPr>
          <p:nvPr/>
        </p:nvSpPr>
        <p:spPr bwMode="auto">
          <a:xfrm>
            <a:off x="7343657" y="258130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8" name="Oval 20"/>
          <p:cNvSpPr>
            <a:spLocks noChangeArrowheads="1"/>
          </p:cNvSpPr>
          <p:nvPr/>
        </p:nvSpPr>
        <p:spPr bwMode="auto">
          <a:xfrm>
            <a:off x="7496057" y="273370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29" name="Oval 21"/>
          <p:cNvSpPr>
            <a:spLocks noChangeArrowheads="1"/>
          </p:cNvSpPr>
          <p:nvPr/>
        </p:nvSpPr>
        <p:spPr bwMode="auto">
          <a:xfrm>
            <a:off x="5819657" y="197170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0130" name="Line 22"/>
          <p:cNvSpPr>
            <a:spLocks noChangeShapeType="1"/>
          </p:cNvSpPr>
          <p:nvPr/>
        </p:nvSpPr>
        <p:spPr bwMode="auto">
          <a:xfrm>
            <a:off x="6462595" y="2447957"/>
            <a:ext cx="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01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69990"/>
              </p:ext>
            </p:extLst>
          </p:nvPr>
        </p:nvGraphicFramePr>
        <p:xfrm>
          <a:off x="7388107" y="1743107"/>
          <a:ext cx="147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Equation" r:id="rId4" imgW="672516" imgH="177646" progId="Equation.3">
                  <p:embed/>
                </p:oleObj>
              </mc:Choice>
              <mc:Fallback>
                <p:oleObj name="Equation" r:id="rId4" imgW="672516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107" y="1743107"/>
                        <a:ext cx="14795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8917"/>
              </p:ext>
            </p:extLst>
          </p:nvPr>
        </p:nvGraphicFramePr>
        <p:xfrm>
          <a:off x="6734057" y="3114707"/>
          <a:ext cx="1619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6" name="Equation" r:id="rId6" imgW="736600" imgH="228600" progId="Equation.3">
                  <p:embed/>
                </p:oleObj>
              </mc:Choice>
              <mc:Fallback>
                <p:oleObj name="Equation" r:id="rId6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057" y="3114707"/>
                        <a:ext cx="16192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3" name="Line 25"/>
          <p:cNvSpPr>
            <a:spLocks noChangeShapeType="1"/>
          </p:cNvSpPr>
          <p:nvPr/>
        </p:nvSpPr>
        <p:spPr bwMode="auto">
          <a:xfrm flipH="1" flipV="1">
            <a:off x="6505457" y="2581307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01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71195"/>
              </p:ext>
            </p:extLst>
          </p:nvPr>
        </p:nvGraphicFramePr>
        <p:xfrm>
          <a:off x="5867282" y="1957420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7" name="Equation" r:id="rId8" imgW="457200" imgH="228600" progId="Equation.3">
                  <p:embed/>
                </p:oleObj>
              </mc:Choice>
              <mc:Fallback>
                <p:oleObj name="Equation" r:id="rId8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282" y="1957420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1572"/>
              </p:ext>
            </p:extLst>
          </p:nvPr>
        </p:nvGraphicFramePr>
        <p:xfrm>
          <a:off x="4829057" y="1590707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Equation" r:id="rId10" imgW="139579" imgH="164957" progId="Equation.3">
                  <p:embed/>
                </p:oleObj>
              </mc:Choice>
              <mc:Fallback>
                <p:oleObj name="Equation" r:id="rId10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057" y="1590707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27944"/>
              </p:ext>
            </p:extLst>
          </p:nvPr>
        </p:nvGraphicFramePr>
        <p:xfrm>
          <a:off x="7496057" y="3648107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12" imgW="126835" imgH="139518" progId="Equation.3">
                  <p:embed/>
                </p:oleObj>
              </mc:Choice>
              <mc:Fallback>
                <p:oleObj name="Equation" r:id="rId12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057" y="3648107"/>
                        <a:ext cx="279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97" name="Text Box 29"/>
          <p:cNvSpPr txBox="1">
            <a:spLocks noChangeArrowheads="1"/>
          </p:cNvSpPr>
          <p:nvPr/>
        </p:nvSpPr>
        <p:spPr bwMode="auto">
          <a:xfrm>
            <a:off x="593725" y="1255713"/>
            <a:ext cx="4322209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 sz="2000" dirty="0"/>
          </a:p>
          <a:p>
            <a:r>
              <a:rPr lang="en-US" altLang="en-US" sz="2000" b="1" dirty="0">
                <a:solidFill>
                  <a:srgbClr val="0000FF"/>
                </a:solidFill>
              </a:rPr>
              <a:t>Minimize: </a:t>
            </a:r>
            <a:r>
              <a:rPr lang="en-US" altLang="en-US" sz="2000" dirty="0"/>
              <a:t>Average square distance: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b="1" dirty="0">
                <a:solidFill>
                  <a:srgbClr val="0000FF"/>
                </a:solidFill>
              </a:rPr>
              <a:t>Using:</a:t>
            </a:r>
          </a:p>
          <a:p>
            <a:endParaRPr lang="en-US" altLang="en-US" sz="2000" dirty="0">
              <a:solidFill>
                <a:srgbClr val="CC3300"/>
              </a:solidFill>
            </a:endParaRPr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b="1" dirty="0" smtClean="0">
                <a:solidFill>
                  <a:srgbClr val="0000FF"/>
                </a:solidFill>
              </a:rPr>
              <a:t>Note</a:t>
            </a:r>
            <a:r>
              <a:rPr lang="en-US" altLang="en-US" sz="2000" b="1" dirty="0">
                <a:solidFill>
                  <a:srgbClr val="0000FF"/>
                </a:solidFill>
              </a:rPr>
              <a:t>:  </a:t>
            </a:r>
          </a:p>
        </p:txBody>
      </p:sp>
      <p:graphicFrame>
        <p:nvGraphicFramePr>
          <p:cNvPr id="901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794459"/>
              </p:ext>
            </p:extLst>
          </p:nvPr>
        </p:nvGraphicFramePr>
        <p:xfrm>
          <a:off x="1366838" y="2027237"/>
          <a:ext cx="3016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Equation" r:id="rId14" imgW="1371600" imgH="444500" progId="Equation.3">
                  <p:embed/>
                </p:oleObj>
              </mc:Choice>
              <mc:Fallback>
                <p:oleObj name="Equation" r:id="rId14" imgW="1371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027237"/>
                        <a:ext cx="30162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537307"/>
              </p:ext>
            </p:extLst>
          </p:nvPr>
        </p:nvGraphicFramePr>
        <p:xfrm>
          <a:off x="1710755" y="3227388"/>
          <a:ext cx="2932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16" imgW="1333500" imgH="393700" progId="Equation.3">
                  <p:embed/>
                </p:oleObj>
              </mc:Choice>
              <mc:Fallback>
                <p:oleObj name="Equation" r:id="rId16" imgW="133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755" y="3227388"/>
                        <a:ext cx="29321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371857" y="4060855"/>
            <a:ext cx="3657600" cy="2514600"/>
            <a:chOff x="5181600" y="4114800"/>
            <a:chExt cx="3657600" cy="2514600"/>
          </a:xfrm>
        </p:grpSpPr>
        <p:sp>
          <p:nvSpPr>
            <p:cNvPr id="1005604" name="Rectangle 36"/>
            <p:cNvSpPr>
              <a:spLocks noChangeArrowheads="1"/>
            </p:cNvSpPr>
            <p:nvPr/>
          </p:nvSpPr>
          <p:spPr bwMode="auto">
            <a:xfrm>
              <a:off x="5181600" y="4114800"/>
              <a:ext cx="3657600" cy="2514600"/>
            </a:xfrm>
            <a:prstGeom prst="rect">
              <a:avLst/>
            </a:prstGeom>
            <a:solidFill>
              <a:srgbClr val="DCEF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100560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6495154"/>
                </p:ext>
              </p:extLst>
            </p:nvPr>
          </p:nvGraphicFramePr>
          <p:xfrm>
            <a:off x="6400800" y="4267200"/>
            <a:ext cx="159067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2" name="Equation" r:id="rId18" imgW="723586" imgH="241195" progId="Equation.3">
                    <p:embed/>
                  </p:oleObj>
                </mc:Choice>
                <mc:Fallback>
                  <p:oleObj name="Equation" r:id="rId18" imgW="723586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0800" y="4267200"/>
                          <a:ext cx="1590675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560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7643618"/>
                </p:ext>
              </p:extLst>
            </p:nvPr>
          </p:nvGraphicFramePr>
          <p:xfrm>
            <a:off x="5410200" y="5105400"/>
            <a:ext cx="3097213" cy="150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3" name="Equation" r:id="rId20" imgW="1409700" imgH="685800" progId="Equation.3">
                    <p:embed/>
                  </p:oleObj>
                </mc:Choice>
                <mc:Fallback>
                  <p:oleObj name="Equation" r:id="rId20" imgW="1409700" imgH="68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5105400"/>
                          <a:ext cx="3097213" cy="1506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56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122687"/>
              </p:ext>
            </p:extLst>
          </p:nvPr>
        </p:nvGraphicFramePr>
        <p:xfrm>
          <a:off x="745331" y="4852512"/>
          <a:ext cx="1243013" cy="103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22" imgW="622030" imgH="520474" progId="Equation.3">
                  <p:embed/>
                </p:oleObj>
              </mc:Choice>
              <mc:Fallback>
                <p:oleObj name="Equation" r:id="rId22" imgW="622030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" y="4852512"/>
                        <a:ext cx="1243013" cy="103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829751"/>
              </p:ext>
            </p:extLst>
          </p:nvPr>
        </p:nvGraphicFramePr>
        <p:xfrm>
          <a:off x="2391569" y="4852511"/>
          <a:ext cx="1217033" cy="103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Equation" r:id="rId24" imgW="609336" imgH="520474" progId="Equation.3">
                  <p:embed/>
                </p:oleObj>
              </mc:Choice>
              <mc:Fallback>
                <p:oleObj name="Equation" r:id="rId24" imgW="609336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569" y="4852511"/>
                        <a:ext cx="1217033" cy="103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8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Curve Fitting</a:t>
            </a:r>
          </a:p>
        </p:txBody>
      </p:sp>
      <p:sp>
        <p:nvSpPr>
          <p:cNvPr id="96259" name="Line 4"/>
          <p:cNvSpPr>
            <a:spLocks noChangeShapeType="1"/>
          </p:cNvSpPr>
          <p:nvPr/>
        </p:nvSpPr>
        <p:spPr bwMode="auto">
          <a:xfrm>
            <a:off x="5775325" y="1660525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0" name="Line 5"/>
          <p:cNvSpPr>
            <a:spLocks noChangeShapeType="1"/>
          </p:cNvSpPr>
          <p:nvPr/>
        </p:nvSpPr>
        <p:spPr bwMode="auto">
          <a:xfrm>
            <a:off x="5775325" y="348932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6261" name="Group 24"/>
          <p:cNvGrpSpPr>
            <a:grpSpLocks/>
          </p:cNvGrpSpPr>
          <p:nvPr/>
        </p:nvGrpSpPr>
        <p:grpSpPr bwMode="auto">
          <a:xfrm rot="3547391">
            <a:off x="6376194" y="1354931"/>
            <a:ext cx="746125" cy="2151063"/>
            <a:chOff x="1689" y="739"/>
            <a:chExt cx="470" cy="1355"/>
          </a:xfrm>
        </p:grpSpPr>
        <p:sp>
          <p:nvSpPr>
            <p:cNvPr id="96293" name="Oval 6"/>
            <p:cNvSpPr>
              <a:spLocks noChangeArrowheads="1"/>
            </p:cNvSpPr>
            <p:nvPr/>
          </p:nvSpPr>
          <p:spPr bwMode="auto">
            <a:xfrm rot="-4336342">
              <a:off x="1945" y="204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4" name="Oval 7"/>
            <p:cNvSpPr>
              <a:spLocks noChangeArrowheads="1"/>
            </p:cNvSpPr>
            <p:nvPr/>
          </p:nvSpPr>
          <p:spPr bwMode="auto">
            <a:xfrm rot="-4336342">
              <a:off x="2004" y="18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5" name="Oval 8"/>
            <p:cNvSpPr>
              <a:spLocks noChangeArrowheads="1"/>
            </p:cNvSpPr>
            <p:nvPr/>
          </p:nvSpPr>
          <p:spPr bwMode="auto">
            <a:xfrm rot="-4336342">
              <a:off x="1910" y="16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6" name="Oval 9"/>
            <p:cNvSpPr>
              <a:spLocks noChangeArrowheads="1"/>
            </p:cNvSpPr>
            <p:nvPr/>
          </p:nvSpPr>
          <p:spPr bwMode="auto">
            <a:xfrm rot="-4336342">
              <a:off x="1954" y="154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7" name="Oval 10"/>
            <p:cNvSpPr>
              <a:spLocks noChangeArrowheads="1"/>
            </p:cNvSpPr>
            <p:nvPr/>
          </p:nvSpPr>
          <p:spPr bwMode="auto">
            <a:xfrm rot="-4336342">
              <a:off x="1689" y="130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8" name="Oval 11"/>
            <p:cNvSpPr>
              <a:spLocks noChangeArrowheads="1"/>
            </p:cNvSpPr>
            <p:nvPr/>
          </p:nvSpPr>
          <p:spPr bwMode="auto">
            <a:xfrm rot="-4336342">
              <a:off x="1888" y="112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9" name="Oval 12"/>
            <p:cNvSpPr>
              <a:spLocks noChangeArrowheads="1"/>
            </p:cNvSpPr>
            <p:nvPr/>
          </p:nvSpPr>
          <p:spPr bwMode="auto">
            <a:xfrm rot="-4336342">
              <a:off x="1734" y="97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0" name="Oval 13"/>
            <p:cNvSpPr>
              <a:spLocks noChangeArrowheads="1"/>
            </p:cNvSpPr>
            <p:nvPr/>
          </p:nvSpPr>
          <p:spPr bwMode="auto">
            <a:xfrm rot="-4336342">
              <a:off x="1705" y="10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1" name="Oval 14"/>
            <p:cNvSpPr>
              <a:spLocks noChangeArrowheads="1"/>
            </p:cNvSpPr>
            <p:nvPr/>
          </p:nvSpPr>
          <p:spPr bwMode="auto">
            <a:xfrm rot="-4336342">
              <a:off x="1990" y="80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2" name="Oval 15"/>
            <p:cNvSpPr>
              <a:spLocks noChangeArrowheads="1"/>
            </p:cNvSpPr>
            <p:nvPr/>
          </p:nvSpPr>
          <p:spPr bwMode="auto">
            <a:xfrm rot="-4336342">
              <a:off x="2111" y="73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graphicFrame>
        <p:nvGraphicFramePr>
          <p:cNvPr id="96262" name="Object 16"/>
          <p:cNvGraphicFramePr>
            <a:graphicFrameLocks noChangeAspect="1"/>
          </p:cNvGraphicFramePr>
          <p:nvPr/>
        </p:nvGraphicFramePr>
        <p:xfrm>
          <a:off x="5622925" y="1355725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4" imgW="139579" imgH="164957" progId="Equation.3">
                  <p:embed/>
                </p:oleObj>
              </mc:Choice>
              <mc:Fallback>
                <p:oleObj name="Equation" r:id="rId4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1355725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17"/>
          <p:cNvGraphicFramePr>
            <a:graphicFrameLocks noChangeAspect="1"/>
          </p:cNvGraphicFramePr>
          <p:nvPr/>
        </p:nvGraphicFramePr>
        <p:xfrm>
          <a:off x="8289925" y="3413125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6" imgW="126835" imgH="139518" progId="Equation.3">
                  <p:embed/>
                </p:oleObj>
              </mc:Choice>
              <mc:Fallback>
                <p:oleObj name="Equation" r:id="rId6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925" y="3413125"/>
                        <a:ext cx="279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Freeform 23"/>
          <p:cNvSpPr>
            <a:spLocks/>
          </p:cNvSpPr>
          <p:nvPr/>
        </p:nvSpPr>
        <p:spPr bwMode="auto">
          <a:xfrm>
            <a:off x="5978525" y="2041525"/>
            <a:ext cx="3048000" cy="1143000"/>
          </a:xfrm>
          <a:custGeom>
            <a:avLst/>
            <a:gdLst>
              <a:gd name="T0" fmla="*/ 0 w 1920"/>
              <a:gd name="T1" fmla="*/ 1143000 h 720"/>
              <a:gd name="T2" fmla="*/ 228600 w 1920"/>
              <a:gd name="T3" fmla="*/ 685800 h 720"/>
              <a:gd name="T4" fmla="*/ 762000 w 1920"/>
              <a:gd name="T5" fmla="*/ 228600 h 720"/>
              <a:gd name="T6" fmla="*/ 1676400 w 1920"/>
              <a:gd name="T7" fmla="*/ 0 h 720"/>
              <a:gd name="T8" fmla="*/ 2286000 w 1920"/>
              <a:gd name="T9" fmla="*/ 228600 h 720"/>
              <a:gd name="T10" fmla="*/ 2514600 w 1920"/>
              <a:gd name="T11" fmla="*/ 609600 h 720"/>
              <a:gd name="T12" fmla="*/ 2895600 w 1920"/>
              <a:gd name="T13" fmla="*/ 838200 h 720"/>
              <a:gd name="T14" fmla="*/ 3048000 w 1920"/>
              <a:gd name="T15" fmla="*/ 83820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20"/>
              <a:gd name="T25" fmla="*/ 0 h 720"/>
              <a:gd name="T26" fmla="*/ 1920 w 192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20" h="720">
                <a:moveTo>
                  <a:pt x="0" y="720"/>
                </a:moveTo>
                <a:cubicBezTo>
                  <a:pt x="32" y="624"/>
                  <a:pt x="64" y="528"/>
                  <a:pt x="144" y="432"/>
                </a:cubicBezTo>
                <a:cubicBezTo>
                  <a:pt x="224" y="336"/>
                  <a:pt x="328" y="216"/>
                  <a:pt x="480" y="144"/>
                </a:cubicBezTo>
                <a:cubicBezTo>
                  <a:pt x="632" y="72"/>
                  <a:pt x="896" y="0"/>
                  <a:pt x="1056" y="0"/>
                </a:cubicBezTo>
                <a:cubicBezTo>
                  <a:pt x="1216" y="0"/>
                  <a:pt x="1352" y="80"/>
                  <a:pt x="1440" y="144"/>
                </a:cubicBezTo>
                <a:cubicBezTo>
                  <a:pt x="1528" y="208"/>
                  <a:pt x="1520" y="320"/>
                  <a:pt x="1584" y="384"/>
                </a:cubicBezTo>
                <a:cubicBezTo>
                  <a:pt x="1648" y="448"/>
                  <a:pt x="1768" y="504"/>
                  <a:pt x="1824" y="528"/>
                </a:cubicBezTo>
                <a:cubicBezTo>
                  <a:pt x="1880" y="552"/>
                  <a:pt x="1900" y="540"/>
                  <a:pt x="1920" y="528"/>
                </a:cubicBez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6265" name="Group 25"/>
          <p:cNvGrpSpPr>
            <a:grpSpLocks/>
          </p:cNvGrpSpPr>
          <p:nvPr/>
        </p:nvGrpSpPr>
        <p:grpSpPr bwMode="auto">
          <a:xfrm rot="5086767">
            <a:off x="6968331" y="1278732"/>
            <a:ext cx="746125" cy="2151062"/>
            <a:chOff x="1689" y="739"/>
            <a:chExt cx="470" cy="1355"/>
          </a:xfrm>
        </p:grpSpPr>
        <p:sp>
          <p:nvSpPr>
            <p:cNvPr id="96283" name="Oval 26"/>
            <p:cNvSpPr>
              <a:spLocks noChangeArrowheads="1"/>
            </p:cNvSpPr>
            <p:nvPr/>
          </p:nvSpPr>
          <p:spPr bwMode="auto">
            <a:xfrm rot="-4336342">
              <a:off x="1945" y="204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84" name="Oval 27"/>
            <p:cNvSpPr>
              <a:spLocks noChangeArrowheads="1"/>
            </p:cNvSpPr>
            <p:nvPr/>
          </p:nvSpPr>
          <p:spPr bwMode="auto">
            <a:xfrm rot="-4336342">
              <a:off x="2004" y="18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85" name="Oval 28"/>
            <p:cNvSpPr>
              <a:spLocks noChangeArrowheads="1"/>
            </p:cNvSpPr>
            <p:nvPr/>
          </p:nvSpPr>
          <p:spPr bwMode="auto">
            <a:xfrm rot="-4336342">
              <a:off x="1910" y="16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86" name="Oval 29"/>
            <p:cNvSpPr>
              <a:spLocks noChangeArrowheads="1"/>
            </p:cNvSpPr>
            <p:nvPr/>
          </p:nvSpPr>
          <p:spPr bwMode="auto">
            <a:xfrm rot="-4336342">
              <a:off x="1954" y="154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87" name="Oval 30"/>
            <p:cNvSpPr>
              <a:spLocks noChangeArrowheads="1"/>
            </p:cNvSpPr>
            <p:nvPr/>
          </p:nvSpPr>
          <p:spPr bwMode="auto">
            <a:xfrm rot="-4336342">
              <a:off x="1689" y="130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88" name="Oval 31"/>
            <p:cNvSpPr>
              <a:spLocks noChangeArrowheads="1"/>
            </p:cNvSpPr>
            <p:nvPr/>
          </p:nvSpPr>
          <p:spPr bwMode="auto">
            <a:xfrm rot="-4336342">
              <a:off x="1888" y="112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89" name="Oval 32"/>
            <p:cNvSpPr>
              <a:spLocks noChangeArrowheads="1"/>
            </p:cNvSpPr>
            <p:nvPr/>
          </p:nvSpPr>
          <p:spPr bwMode="auto">
            <a:xfrm rot="-4336342">
              <a:off x="1734" y="97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0" name="Oval 33"/>
            <p:cNvSpPr>
              <a:spLocks noChangeArrowheads="1"/>
            </p:cNvSpPr>
            <p:nvPr/>
          </p:nvSpPr>
          <p:spPr bwMode="auto">
            <a:xfrm rot="-4336342">
              <a:off x="1705" y="10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1" name="Oval 34"/>
            <p:cNvSpPr>
              <a:spLocks noChangeArrowheads="1"/>
            </p:cNvSpPr>
            <p:nvPr/>
          </p:nvSpPr>
          <p:spPr bwMode="auto">
            <a:xfrm rot="-4336342">
              <a:off x="1990" y="80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2" name="Oval 35"/>
            <p:cNvSpPr>
              <a:spLocks noChangeArrowheads="1"/>
            </p:cNvSpPr>
            <p:nvPr/>
          </p:nvSpPr>
          <p:spPr bwMode="auto">
            <a:xfrm rot="-4336342">
              <a:off x="2111" y="73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6266" name="Group 36"/>
          <p:cNvGrpSpPr>
            <a:grpSpLocks/>
          </p:cNvGrpSpPr>
          <p:nvPr/>
        </p:nvGrpSpPr>
        <p:grpSpPr bwMode="auto">
          <a:xfrm rot="6705663">
            <a:off x="7560469" y="1202531"/>
            <a:ext cx="746125" cy="2151063"/>
            <a:chOff x="1689" y="739"/>
            <a:chExt cx="470" cy="1355"/>
          </a:xfrm>
        </p:grpSpPr>
        <p:sp>
          <p:nvSpPr>
            <p:cNvPr id="96273" name="Oval 37"/>
            <p:cNvSpPr>
              <a:spLocks noChangeArrowheads="1"/>
            </p:cNvSpPr>
            <p:nvPr/>
          </p:nvSpPr>
          <p:spPr bwMode="auto">
            <a:xfrm rot="-4336342">
              <a:off x="1945" y="204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74" name="Oval 38"/>
            <p:cNvSpPr>
              <a:spLocks noChangeArrowheads="1"/>
            </p:cNvSpPr>
            <p:nvPr/>
          </p:nvSpPr>
          <p:spPr bwMode="auto">
            <a:xfrm rot="-4336342">
              <a:off x="2004" y="18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75" name="Oval 39"/>
            <p:cNvSpPr>
              <a:spLocks noChangeArrowheads="1"/>
            </p:cNvSpPr>
            <p:nvPr/>
          </p:nvSpPr>
          <p:spPr bwMode="auto">
            <a:xfrm rot="-4336342">
              <a:off x="1910" y="16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76" name="Oval 40"/>
            <p:cNvSpPr>
              <a:spLocks noChangeArrowheads="1"/>
            </p:cNvSpPr>
            <p:nvPr/>
          </p:nvSpPr>
          <p:spPr bwMode="auto">
            <a:xfrm rot="-4336342">
              <a:off x="1954" y="1545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77" name="Oval 41"/>
            <p:cNvSpPr>
              <a:spLocks noChangeArrowheads="1"/>
            </p:cNvSpPr>
            <p:nvPr/>
          </p:nvSpPr>
          <p:spPr bwMode="auto">
            <a:xfrm rot="-4336342">
              <a:off x="1689" y="130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78" name="Oval 42"/>
            <p:cNvSpPr>
              <a:spLocks noChangeArrowheads="1"/>
            </p:cNvSpPr>
            <p:nvPr/>
          </p:nvSpPr>
          <p:spPr bwMode="auto">
            <a:xfrm rot="-4336342">
              <a:off x="1888" y="112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79" name="Oval 43"/>
            <p:cNvSpPr>
              <a:spLocks noChangeArrowheads="1"/>
            </p:cNvSpPr>
            <p:nvPr/>
          </p:nvSpPr>
          <p:spPr bwMode="auto">
            <a:xfrm rot="-4336342">
              <a:off x="1734" y="97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80" name="Oval 44"/>
            <p:cNvSpPr>
              <a:spLocks noChangeArrowheads="1"/>
            </p:cNvSpPr>
            <p:nvPr/>
          </p:nvSpPr>
          <p:spPr bwMode="auto">
            <a:xfrm rot="-4336342">
              <a:off x="1705" y="1063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81" name="Oval 45"/>
            <p:cNvSpPr>
              <a:spLocks noChangeArrowheads="1"/>
            </p:cNvSpPr>
            <p:nvPr/>
          </p:nvSpPr>
          <p:spPr bwMode="auto">
            <a:xfrm rot="-4336342">
              <a:off x="1990" y="801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82" name="Oval 46"/>
            <p:cNvSpPr>
              <a:spLocks noChangeArrowheads="1"/>
            </p:cNvSpPr>
            <p:nvPr/>
          </p:nvSpPr>
          <p:spPr bwMode="auto">
            <a:xfrm rot="-4336342">
              <a:off x="2111" y="739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09711" name="Text Box 47"/>
          <p:cNvSpPr txBox="1">
            <a:spLocks noChangeArrowheads="1"/>
          </p:cNvSpPr>
          <p:nvPr/>
        </p:nvSpPr>
        <p:spPr bwMode="auto">
          <a:xfrm>
            <a:off x="672684" y="1383799"/>
            <a:ext cx="6178294" cy="501675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solidFill>
                  <a:srgbClr val="0000FF"/>
                </a:solidFill>
              </a:rPr>
              <a:t>Find Polynomial: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that best fits the given points</a:t>
            </a:r>
          </a:p>
          <a:p>
            <a:endParaRPr lang="en-US" altLang="en-US" sz="2000" dirty="0"/>
          </a:p>
          <a:p>
            <a:r>
              <a:rPr lang="en-US" altLang="en-US" sz="2000" b="1" dirty="0">
                <a:solidFill>
                  <a:srgbClr val="0000FF"/>
                </a:solidFill>
              </a:rPr>
              <a:t>Minimize:</a:t>
            </a:r>
          </a:p>
          <a:p>
            <a:endParaRPr lang="en-US" altLang="en-US" sz="2000" b="1" dirty="0">
              <a:solidFill>
                <a:srgbClr val="CC3300"/>
              </a:solidFill>
            </a:endParaRP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b="1" dirty="0">
                <a:solidFill>
                  <a:srgbClr val="0000FF"/>
                </a:solidFill>
              </a:rPr>
              <a:t>Using:</a:t>
            </a:r>
          </a:p>
          <a:p>
            <a:endParaRPr lang="en-US" altLang="en-US" sz="2000" dirty="0">
              <a:solidFill>
                <a:srgbClr val="CC3300"/>
              </a:solidFill>
            </a:endParaRPr>
          </a:p>
          <a:p>
            <a:endParaRPr lang="en-US" altLang="en-US" sz="2000" dirty="0"/>
          </a:p>
          <a:p>
            <a:r>
              <a:rPr lang="en-US" altLang="en-US" sz="2000" b="1" dirty="0" smtClean="0">
                <a:solidFill>
                  <a:srgbClr val="0000FF"/>
                </a:solidFill>
              </a:rPr>
              <a:t>Note</a:t>
            </a:r>
            <a:r>
              <a:rPr lang="en-US" altLang="en-US" sz="2000" b="1" dirty="0">
                <a:solidFill>
                  <a:srgbClr val="0000FF"/>
                </a:solidFill>
              </a:rPr>
              <a:t>:</a:t>
            </a:r>
            <a:r>
              <a:rPr lang="en-US" altLang="en-US" sz="2000" dirty="0"/>
              <a:t>		is LINEAR in the parameters (a, b, c, d)  </a:t>
            </a:r>
          </a:p>
        </p:txBody>
      </p:sp>
      <p:graphicFrame>
        <p:nvGraphicFramePr>
          <p:cNvPr id="9626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9189"/>
              </p:ext>
            </p:extLst>
          </p:nvPr>
        </p:nvGraphicFramePr>
        <p:xfrm>
          <a:off x="4041763" y="2541193"/>
          <a:ext cx="1004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8" imgW="457200" imgH="228600" progId="Equation.3">
                  <p:embed/>
                </p:oleObj>
              </mc:Choice>
              <mc:Fallback>
                <p:oleObj name="Equation" r:id="rId8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63" y="2541193"/>
                        <a:ext cx="10048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49"/>
          <p:cNvGraphicFramePr>
            <a:graphicFrameLocks noChangeAspect="1"/>
          </p:cNvGraphicFramePr>
          <p:nvPr/>
        </p:nvGraphicFramePr>
        <p:xfrm>
          <a:off x="1143000" y="1981200"/>
          <a:ext cx="39354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10" imgW="1790700" imgH="228600" progId="Equation.3">
                  <p:embed/>
                </p:oleObj>
              </mc:Choice>
              <mc:Fallback>
                <p:oleObj name="Equation" r:id="rId10" imgW="1790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39354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50"/>
          <p:cNvGraphicFramePr>
            <a:graphicFrameLocks noChangeAspect="1"/>
          </p:cNvGraphicFramePr>
          <p:nvPr/>
        </p:nvGraphicFramePr>
        <p:xfrm>
          <a:off x="1371600" y="3729038"/>
          <a:ext cx="45497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12" imgW="2070100" imgH="419100" progId="Equation.3">
                  <p:embed/>
                </p:oleObj>
              </mc:Choice>
              <mc:Fallback>
                <p:oleObj name="Equation" r:id="rId12" imgW="2070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29038"/>
                        <a:ext cx="45497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715" name="Object 51"/>
          <p:cNvGraphicFramePr>
            <a:graphicFrameLocks noChangeAspect="1"/>
          </p:cNvGraphicFramePr>
          <p:nvPr/>
        </p:nvGraphicFramePr>
        <p:xfrm>
          <a:off x="1828800" y="4724400"/>
          <a:ext cx="52578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14" imgW="2565400" imgH="393700" progId="Equation.3">
                  <p:embed/>
                </p:oleObj>
              </mc:Choice>
              <mc:Fallback>
                <p:oleObj name="Equation" r:id="rId14" imgW="2565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2578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71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297129"/>
              </p:ext>
            </p:extLst>
          </p:nvPr>
        </p:nvGraphicFramePr>
        <p:xfrm>
          <a:off x="1371600" y="5919171"/>
          <a:ext cx="7524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16" imgW="342751" imgH="203112" progId="Equation.3">
                  <p:embed/>
                </p:oleObj>
              </mc:Choice>
              <mc:Fallback>
                <p:oleObj name="Equation" r:id="rId16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19171"/>
                        <a:ext cx="7524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9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 (</a:t>
            </a:r>
            <a:r>
              <a:rPr lang="en-US" b="1" dirty="0"/>
              <a:t>Random Sampling and</a:t>
            </a:r>
            <a:br>
              <a:rPr lang="en-US" b="1" dirty="0"/>
            </a:br>
            <a:r>
              <a:rPr lang="en-US" b="1" dirty="0" smtClean="0"/>
              <a:t>Consensus)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998045"/>
            <a:ext cx="81330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100" dirty="0"/>
              <a:t>Randomly select two points to fit a </a:t>
            </a:r>
            <a:r>
              <a:rPr lang="en-GB" sz="2100" dirty="0" smtClean="0"/>
              <a:t>line</a:t>
            </a:r>
          </a:p>
          <a:p>
            <a:pPr marL="457200" indent="-457200">
              <a:buFont typeface="+mj-lt"/>
              <a:buAutoNum type="arabicPeriod"/>
            </a:pPr>
            <a:endParaRPr lang="en-GB" sz="2100" dirty="0"/>
          </a:p>
          <a:p>
            <a:pPr marL="457200" indent="-457200">
              <a:buFont typeface="+mj-lt"/>
              <a:buAutoNum type="arabicPeriod"/>
            </a:pPr>
            <a:r>
              <a:rPr lang="en-GB" sz="2100" dirty="0" smtClean="0"/>
              <a:t>Find </a:t>
            </a:r>
            <a:r>
              <a:rPr lang="en-GB" sz="2100" dirty="0"/>
              <a:t>the error between the estimated solution and </a:t>
            </a:r>
            <a:r>
              <a:rPr lang="en-GB" sz="2100" dirty="0" smtClean="0"/>
              <a:t>all other </a:t>
            </a:r>
            <a:r>
              <a:rPr lang="en-GB" sz="2100" dirty="0"/>
              <a:t>points. </a:t>
            </a:r>
            <a:endParaRPr lang="en-GB" sz="2100" dirty="0" smtClean="0"/>
          </a:p>
          <a:p>
            <a:pPr marL="457200" indent="-457200">
              <a:buFont typeface="+mj-lt"/>
              <a:buAutoNum type="arabicPeriod"/>
            </a:pPr>
            <a:endParaRPr lang="en-GB" sz="2100" dirty="0"/>
          </a:p>
          <a:p>
            <a:pPr marL="457200" indent="-457200">
              <a:buFont typeface="+mj-lt"/>
              <a:buAutoNum type="arabicPeriod"/>
            </a:pPr>
            <a:r>
              <a:rPr lang="en-GB" sz="2100" dirty="0" smtClean="0"/>
              <a:t>If </a:t>
            </a:r>
            <a:r>
              <a:rPr lang="en-GB" sz="2100" dirty="0"/>
              <a:t>the error is less than tolerance, </a:t>
            </a:r>
            <a:r>
              <a:rPr lang="en-GB" sz="2100" dirty="0" smtClean="0"/>
              <a:t>then quit</a:t>
            </a:r>
            <a:r>
              <a:rPr lang="en-GB" sz="2100" dirty="0"/>
              <a:t>, else go to step (1).</a:t>
            </a:r>
            <a:endParaRPr lang="en-US" sz="2100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585087" y="5677653"/>
            <a:ext cx="108724" cy="10872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983741" y="5423964"/>
            <a:ext cx="108724" cy="10872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237430" y="5025310"/>
            <a:ext cx="108724" cy="10872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4889773" y="4445450"/>
            <a:ext cx="108724" cy="10872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403880" y="5931342"/>
            <a:ext cx="108724" cy="10872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932744" y="6293755"/>
            <a:ext cx="108724" cy="10872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476363" y="4771621"/>
            <a:ext cx="108724" cy="10872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107220" y="5278999"/>
            <a:ext cx="108724" cy="10872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2715296" y="4336726"/>
            <a:ext cx="2391924" cy="23194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3251449" y="4789549"/>
            <a:ext cx="2189410" cy="652343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3585087" y="4445449"/>
            <a:ext cx="1079771" cy="1848304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ＭＳ Ｐゴシック" charset="-128"/>
              </a:rPr>
              <a:t>Line Grouping Problem</a:t>
            </a:r>
          </a:p>
        </p:txBody>
      </p:sp>
      <p:sp>
        <p:nvSpPr>
          <p:cNvPr id="98306" name="Oval 3"/>
          <p:cNvSpPr>
            <a:spLocks noChangeArrowheads="1"/>
          </p:cNvSpPr>
          <p:nvPr/>
        </p:nvSpPr>
        <p:spPr bwMode="auto">
          <a:xfrm>
            <a:off x="1981200" y="4572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07" name="Oval 4"/>
          <p:cNvSpPr>
            <a:spLocks noChangeArrowheads="1"/>
          </p:cNvSpPr>
          <p:nvPr/>
        </p:nvSpPr>
        <p:spPr bwMode="auto">
          <a:xfrm>
            <a:off x="2819400" y="4038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08" name="Oval 5"/>
          <p:cNvSpPr>
            <a:spLocks noChangeArrowheads="1"/>
          </p:cNvSpPr>
          <p:nvPr/>
        </p:nvSpPr>
        <p:spPr bwMode="auto">
          <a:xfrm>
            <a:off x="3352800" y="3200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09" name="Oval 6"/>
          <p:cNvSpPr>
            <a:spLocks noChangeArrowheads="1"/>
          </p:cNvSpPr>
          <p:nvPr/>
        </p:nvSpPr>
        <p:spPr bwMode="auto">
          <a:xfrm>
            <a:off x="4724400" y="1981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10" name="Oval 7"/>
          <p:cNvSpPr>
            <a:spLocks noChangeArrowheads="1"/>
          </p:cNvSpPr>
          <p:nvPr/>
        </p:nvSpPr>
        <p:spPr bwMode="auto">
          <a:xfrm>
            <a:off x="1600200" y="5105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11" name="Oval 8"/>
          <p:cNvSpPr>
            <a:spLocks noChangeArrowheads="1"/>
          </p:cNvSpPr>
          <p:nvPr/>
        </p:nvSpPr>
        <p:spPr bwMode="auto">
          <a:xfrm>
            <a:off x="609600" y="5867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12" name="Oval 9"/>
          <p:cNvSpPr>
            <a:spLocks noChangeArrowheads="1"/>
          </p:cNvSpPr>
          <p:nvPr/>
        </p:nvSpPr>
        <p:spPr bwMode="auto">
          <a:xfrm>
            <a:off x="4876800" y="5181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13" name="Oval 10"/>
          <p:cNvSpPr>
            <a:spLocks noChangeArrowheads="1"/>
          </p:cNvSpPr>
          <p:nvPr/>
        </p:nvSpPr>
        <p:spPr bwMode="auto">
          <a:xfrm>
            <a:off x="1752600" y="2667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14" name="Oval 11"/>
          <p:cNvSpPr>
            <a:spLocks noChangeArrowheads="1"/>
          </p:cNvSpPr>
          <p:nvPr/>
        </p:nvSpPr>
        <p:spPr bwMode="auto">
          <a:xfrm>
            <a:off x="5181600" y="3733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15" name="Oval 12"/>
          <p:cNvSpPr>
            <a:spLocks noChangeArrowheads="1"/>
          </p:cNvSpPr>
          <p:nvPr/>
        </p:nvSpPr>
        <p:spPr bwMode="auto">
          <a:xfrm>
            <a:off x="6858000" y="5334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16" name="Oval 13"/>
          <p:cNvSpPr>
            <a:spLocks noChangeArrowheads="1"/>
          </p:cNvSpPr>
          <p:nvPr/>
        </p:nvSpPr>
        <p:spPr bwMode="auto">
          <a:xfrm>
            <a:off x="7010400" y="3810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17" name="Oval 14"/>
          <p:cNvSpPr>
            <a:spLocks noChangeArrowheads="1"/>
          </p:cNvSpPr>
          <p:nvPr/>
        </p:nvSpPr>
        <p:spPr bwMode="auto">
          <a:xfrm>
            <a:off x="6019800" y="3962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18" name="Oval 15"/>
          <p:cNvSpPr>
            <a:spLocks noChangeArrowheads="1"/>
          </p:cNvSpPr>
          <p:nvPr/>
        </p:nvSpPr>
        <p:spPr bwMode="auto">
          <a:xfrm>
            <a:off x="3810000" y="5562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19" name="Oval 16"/>
          <p:cNvSpPr>
            <a:spLocks noChangeArrowheads="1"/>
          </p:cNvSpPr>
          <p:nvPr/>
        </p:nvSpPr>
        <p:spPr bwMode="auto">
          <a:xfrm>
            <a:off x="533400" y="4267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20" name="Oval 17"/>
          <p:cNvSpPr>
            <a:spLocks noChangeArrowheads="1"/>
          </p:cNvSpPr>
          <p:nvPr/>
        </p:nvSpPr>
        <p:spPr bwMode="auto">
          <a:xfrm>
            <a:off x="685800" y="3352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21" name="Oval 18"/>
          <p:cNvSpPr>
            <a:spLocks noChangeArrowheads="1"/>
          </p:cNvSpPr>
          <p:nvPr/>
        </p:nvSpPr>
        <p:spPr bwMode="auto">
          <a:xfrm>
            <a:off x="7924800" y="5105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98322" name="Oval 19"/>
          <p:cNvSpPr>
            <a:spLocks noChangeArrowheads="1"/>
          </p:cNvSpPr>
          <p:nvPr/>
        </p:nvSpPr>
        <p:spPr bwMode="auto">
          <a:xfrm>
            <a:off x="6400800" y="2819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27092" name="Line 20"/>
          <p:cNvSpPr>
            <a:spLocks noChangeShapeType="1"/>
          </p:cNvSpPr>
          <p:nvPr/>
        </p:nvSpPr>
        <p:spPr bwMode="auto">
          <a:xfrm flipV="1">
            <a:off x="152400" y="1752600"/>
            <a:ext cx="5029200" cy="487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4" name="Text Box 21"/>
          <p:cNvSpPr txBox="1">
            <a:spLocks noChangeArrowheads="1"/>
          </p:cNvSpPr>
          <p:nvPr/>
        </p:nvSpPr>
        <p:spPr bwMode="auto">
          <a:xfrm>
            <a:off x="6553200" y="6323013"/>
            <a:ext cx="2519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1600"/>
              <a:t>Slide credit: David Jacobs</a:t>
            </a:r>
          </a:p>
        </p:txBody>
      </p:sp>
    </p:spTree>
    <p:extLst>
      <p:ext uri="{BB962C8B-B14F-4D97-AF65-F5344CB8AC3E}">
        <p14:creationId xmlns:p14="http://schemas.microsoft.com/office/powerpoint/2010/main" val="149684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smtClean="0">
                <a:solidFill>
                  <a:schemeClr val="tx1"/>
                </a:solidFill>
                <a:ea typeface="ＭＳ Ｐゴシック" charset="-128"/>
              </a:rPr>
              <a:t>This is difficult because of: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Extraneous data: clutter or multiple models</a:t>
            </a:r>
          </a:p>
          <a:p>
            <a:pPr lvl="1" eaLnBrk="1" hangingPunct="1"/>
            <a:r>
              <a:rPr lang="en-US" altLang="en-US" dirty="0" smtClean="0">
                <a:ea typeface="Arial" panose="020B0604020202020204" pitchFamily="34" charset="0"/>
              </a:rPr>
              <a:t>We do not know </a:t>
            </a:r>
            <a:r>
              <a:rPr lang="en-US" altLang="en-US" b="1" dirty="0" smtClean="0">
                <a:solidFill>
                  <a:srgbClr val="0000FF"/>
                </a:solidFill>
                <a:ea typeface="Arial" panose="020B0604020202020204" pitchFamily="34" charset="0"/>
              </a:rPr>
              <a:t>what is part of the model</a:t>
            </a:r>
            <a:r>
              <a:rPr lang="en-US" altLang="en-US" dirty="0" smtClean="0">
                <a:ea typeface="Arial" panose="020B0604020202020204" pitchFamily="34" charset="0"/>
              </a:rPr>
              <a:t>?</a:t>
            </a:r>
          </a:p>
          <a:p>
            <a:pPr lvl="1" eaLnBrk="1" hangingPunct="1"/>
            <a:r>
              <a:rPr lang="en-US" altLang="en-US" dirty="0" smtClean="0">
                <a:ea typeface="Arial" panose="020B0604020202020204" pitchFamily="34" charset="0"/>
              </a:rPr>
              <a:t>Can we pull out models with a few parts from much larger amounts of </a:t>
            </a:r>
            <a:r>
              <a:rPr lang="en-US" altLang="en-US" b="1" dirty="0" smtClean="0">
                <a:solidFill>
                  <a:srgbClr val="C00000"/>
                </a:solidFill>
                <a:ea typeface="Arial" panose="020B0604020202020204" pitchFamily="34" charset="0"/>
              </a:rPr>
              <a:t>background clutter</a:t>
            </a:r>
            <a:r>
              <a:rPr lang="en-US" altLang="en-US" dirty="0" smtClean="0">
                <a:ea typeface="Arial" panose="020B0604020202020204" pitchFamily="34" charset="0"/>
              </a:rPr>
              <a:t>?</a:t>
            </a:r>
          </a:p>
          <a:p>
            <a:pPr lvl="1" eaLnBrk="1" hangingPunct="1"/>
            <a:endParaRPr lang="en-US" altLang="en-US" dirty="0" smtClean="0">
              <a:ea typeface="Arial" panose="020B0604020202020204" pitchFamily="34" charset="0"/>
            </a:endParaRPr>
          </a:p>
          <a:p>
            <a:pPr eaLnBrk="1" hangingPunct="1"/>
            <a:r>
              <a:rPr lang="en-US" altLang="en-US" b="1" dirty="0" smtClean="0">
                <a:ea typeface="ＭＳ Ｐゴシック" charset="-128"/>
              </a:rPr>
              <a:t>Missing data</a:t>
            </a:r>
            <a:r>
              <a:rPr lang="en-US" altLang="en-US" dirty="0" smtClean="0">
                <a:ea typeface="ＭＳ Ｐゴシック" charset="-128"/>
              </a:rPr>
              <a:t>: only some parts of model are present</a:t>
            </a:r>
          </a:p>
          <a:p>
            <a:pPr eaLnBrk="1" hangingPunct="1"/>
            <a:endParaRPr lang="en-US" altLang="en-US" dirty="0" smtClean="0">
              <a:ea typeface="ＭＳ Ｐゴシック" charset="-128"/>
            </a:endParaRPr>
          </a:p>
          <a:p>
            <a:pPr eaLnBrk="1" hangingPunct="1"/>
            <a:r>
              <a:rPr lang="en-US" altLang="en-US" dirty="0" smtClean="0">
                <a:ea typeface="ＭＳ Ｐゴシック" charset="-128"/>
              </a:rPr>
              <a:t>Noise</a:t>
            </a:r>
          </a:p>
          <a:p>
            <a:pPr eaLnBrk="1" hangingPunct="1"/>
            <a:endParaRPr lang="en-US" altLang="en-US" dirty="0" smtClean="0">
              <a:ea typeface="ＭＳ Ｐゴシック" charset="-128"/>
            </a:endParaRPr>
          </a:p>
          <a:p>
            <a:pPr eaLnBrk="1" hangingPunct="1"/>
            <a:r>
              <a:rPr lang="en-US" altLang="en-US" b="1" dirty="0" smtClean="0">
                <a:ea typeface="ＭＳ Ｐゴシック" charset="-128"/>
              </a:rPr>
              <a:t>Cost:</a:t>
            </a:r>
          </a:p>
          <a:p>
            <a:pPr lvl="1" eaLnBrk="1" hangingPunct="1"/>
            <a:r>
              <a:rPr lang="en-US" altLang="en-US" dirty="0" smtClean="0">
                <a:ea typeface="Arial" panose="020B0604020202020204" pitchFamily="34" charset="0"/>
              </a:rPr>
              <a:t>It is not feasible to check all combinations of features by fitting a model to each possible subset</a:t>
            </a:r>
          </a:p>
        </p:txBody>
      </p:sp>
    </p:spTree>
    <p:extLst>
      <p:ext uri="{BB962C8B-B14F-4D97-AF65-F5344CB8AC3E}">
        <p14:creationId xmlns:p14="http://schemas.microsoft.com/office/powerpoint/2010/main" val="31306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Hough Transform</a:t>
            </a:r>
          </a:p>
        </p:txBody>
      </p:sp>
      <p:sp>
        <p:nvSpPr>
          <p:cNvPr id="102403" name="Text Box 48"/>
          <p:cNvSpPr txBox="1">
            <a:spLocks noChangeArrowheads="1"/>
          </p:cNvSpPr>
          <p:nvPr/>
        </p:nvSpPr>
        <p:spPr bwMode="auto">
          <a:xfrm>
            <a:off x="976380" y="4530599"/>
            <a:ext cx="6434138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000" dirty="0"/>
              <a:t> Elegant method for direct object recognition</a:t>
            </a:r>
          </a:p>
          <a:p>
            <a:r>
              <a:rPr lang="en-US" altLang="en-US" sz="2000" dirty="0"/>
              <a:t>	</a:t>
            </a:r>
          </a:p>
          <a:p>
            <a:pPr lvl="2">
              <a:buFontTx/>
              <a:buChar char="•"/>
            </a:pPr>
            <a:r>
              <a:rPr lang="en-US" altLang="en-US" sz="2000" dirty="0"/>
              <a:t> Edges need not be connected</a:t>
            </a:r>
          </a:p>
          <a:p>
            <a:endParaRPr lang="en-US" altLang="en-US" sz="2000" dirty="0"/>
          </a:p>
          <a:p>
            <a:pPr lvl="2">
              <a:buFontTx/>
              <a:buChar char="•"/>
            </a:pPr>
            <a:r>
              <a:rPr lang="en-US" altLang="en-US" sz="2000" dirty="0"/>
              <a:t> Complete object need not be visible</a:t>
            </a:r>
          </a:p>
          <a:p>
            <a:pPr lvl="2">
              <a:buFontTx/>
              <a:buChar char="•"/>
            </a:pPr>
            <a:endParaRPr lang="en-US" altLang="en-US" sz="2000" dirty="0"/>
          </a:p>
          <a:p>
            <a:pPr lvl="2">
              <a:buFontTx/>
              <a:buChar char="•"/>
            </a:pPr>
            <a:r>
              <a:rPr lang="en-US" altLang="en-US" sz="2000" dirty="0"/>
              <a:t> Key Idea: Edges </a:t>
            </a:r>
            <a:r>
              <a:rPr lang="en-US" altLang="en-US" sz="2000" b="1" dirty="0">
                <a:solidFill>
                  <a:srgbClr val="C00000"/>
                </a:solidFill>
              </a:rPr>
              <a:t>VOTE</a:t>
            </a:r>
            <a:r>
              <a:rPr lang="en-US" altLang="en-US" sz="2000" dirty="0"/>
              <a:t> for the possible model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95136"/>
            <a:ext cx="2705478" cy="27626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00102" y="1963516"/>
            <a:ext cx="5337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dirty="0"/>
              <a:t>Several </a:t>
            </a:r>
            <a:r>
              <a:rPr lang="en-GB" sz="2100" dirty="0" smtClean="0"/>
              <a:t>Lines</a:t>
            </a:r>
          </a:p>
          <a:p>
            <a:endParaRPr lang="en-GB" sz="2100" dirty="0"/>
          </a:p>
          <a:p>
            <a:r>
              <a:rPr lang="en-GB" sz="2100" dirty="0"/>
              <a:t>• How do we Know which points belong to</a:t>
            </a:r>
          </a:p>
          <a:p>
            <a:r>
              <a:rPr lang="en-GB" sz="2100" dirty="0"/>
              <a:t>which lines?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916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 Introduction to image segmentation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Top down and bottom up segmentation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Edge based segmentation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First order derivative operators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Second order derivative operator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err="1" smtClean="0"/>
              <a:t>DoG</a:t>
            </a:r>
            <a:r>
              <a:rPr lang="en-US" dirty="0" smtClean="0"/>
              <a:t>, </a:t>
            </a:r>
            <a:r>
              <a:rPr lang="en-US" dirty="0" err="1" smtClean="0"/>
              <a:t>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Fitting: Hough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8650" y="1690689"/>
                <a:ext cx="5739392" cy="4293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100" dirty="0" smtClean="0"/>
                  <a:t>Line equation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1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1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1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100" dirty="0"/>
                  <a:t>Rewrite this </a:t>
                </a:r>
                <a:r>
                  <a:rPr lang="en-US" sz="2100" dirty="0" smtClean="0"/>
                  <a:t>equation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1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1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1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100" dirty="0"/>
                  <a:t>For particular edge point</a:t>
                </a:r>
                <a14:m>
                  <m:oMath xmlns:m="http://schemas.openxmlformats.org/officeDocument/2006/math">
                    <m:r>
                      <a:rPr lang="en-GB" sz="2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1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100" dirty="0"/>
                  <a:t>this </a:t>
                </a:r>
                <a:r>
                  <a:rPr lang="en-GB" sz="2100" dirty="0" smtClean="0"/>
                  <a:t>becomes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sz="2100" dirty="0"/>
              </a:p>
              <a:p>
                <a:pPr marL="457200" indent="-457200">
                  <a:buFont typeface="+mj-lt"/>
                  <a:buAutoNum type="arabicPeriod"/>
                </a:pPr>
                <a:endParaRPr lang="en-GB" sz="21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sz="21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100" dirty="0"/>
                  <a:t>This is an equation of a line in </a:t>
                </a:r>
                <a14:m>
                  <m:oMath xmlns:m="http://schemas.openxmlformats.org/officeDocument/2006/math">
                    <m:r>
                      <a:rPr lang="en-GB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1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1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1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100" dirty="0"/>
                  <a:t>space</a:t>
                </a:r>
                <a:endParaRPr lang="en-US" sz="21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739392" cy="4293483"/>
              </a:xfrm>
              <a:prstGeom prst="rect">
                <a:avLst/>
              </a:prstGeom>
              <a:blipFill rotWithShape="0">
                <a:blip r:embed="rId3"/>
                <a:stretch>
                  <a:fillRect l="-1062" t="-851" r="-318" b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701348"/>
              </p:ext>
            </p:extLst>
          </p:nvPr>
        </p:nvGraphicFramePr>
        <p:xfrm>
          <a:off x="2417831" y="2234641"/>
          <a:ext cx="147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4" imgW="672516" imgH="177646" progId="Equation.3">
                  <p:embed/>
                </p:oleObj>
              </mc:Choice>
              <mc:Fallback>
                <p:oleObj name="Equation" r:id="rId4" imgW="672516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831" y="2234641"/>
                        <a:ext cx="14795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626095"/>
              </p:ext>
            </p:extLst>
          </p:nvPr>
        </p:nvGraphicFramePr>
        <p:xfrm>
          <a:off x="2011078" y="4848748"/>
          <a:ext cx="43005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6" imgW="1955800" imgH="228600" progId="Equation.3">
                  <p:embed/>
                </p:oleObj>
              </mc:Choice>
              <mc:Fallback>
                <p:oleObj name="Equation" r:id="rId6" imgW="195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078" y="4848748"/>
                        <a:ext cx="43005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592094"/>
              </p:ext>
            </p:extLst>
          </p:nvPr>
        </p:nvGraphicFramePr>
        <p:xfrm>
          <a:off x="6035274" y="4214975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8" imgW="457200" imgH="228600" progId="Equation.3">
                  <p:embed/>
                </p:oleObj>
              </mc:Choice>
              <mc:Fallback>
                <p:oleObj name="Equation" r:id="rId8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274" y="4214975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498559"/>
              </p:ext>
            </p:extLst>
          </p:nvPr>
        </p:nvGraphicFramePr>
        <p:xfrm>
          <a:off x="2484947" y="3600179"/>
          <a:ext cx="1676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10" imgW="761760" imgH="177480" progId="Equation.3">
                  <p:embed/>
                </p:oleObj>
              </mc:Choice>
              <mc:Fallback>
                <p:oleObj name="Equation" r:id="rId10" imgW="761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947" y="3600179"/>
                        <a:ext cx="1676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23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Image and Parameter Spaces</a:t>
            </a:r>
          </a:p>
        </p:txBody>
      </p:sp>
      <p:sp>
        <p:nvSpPr>
          <p:cNvPr id="104466" name="Text Box 26"/>
          <p:cNvSpPr txBox="1">
            <a:spLocks noChangeArrowheads="1"/>
          </p:cNvSpPr>
          <p:nvPr/>
        </p:nvSpPr>
        <p:spPr bwMode="auto">
          <a:xfrm>
            <a:off x="637801" y="1539550"/>
            <a:ext cx="234872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solidFill>
                  <a:srgbClr val="0000FF"/>
                </a:solidFill>
              </a:rPr>
              <a:t>Equation of Line: </a:t>
            </a:r>
          </a:p>
          <a:p>
            <a:endParaRPr lang="en-US" altLang="en-US" sz="2000" b="1" dirty="0">
              <a:solidFill>
                <a:srgbClr val="0000FF"/>
              </a:solidFill>
            </a:endParaRPr>
          </a:p>
          <a:p>
            <a:r>
              <a:rPr lang="en-US" altLang="en-US" sz="2000" b="1" dirty="0">
                <a:solidFill>
                  <a:srgbClr val="0000FF"/>
                </a:solidFill>
              </a:rPr>
              <a:t>Find:</a:t>
            </a:r>
          </a:p>
          <a:p>
            <a:endParaRPr lang="en-US" altLang="en-US" sz="2000" b="1" dirty="0">
              <a:solidFill>
                <a:srgbClr val="0000FF"/>
              </a:solidFill>
            </a:endParaRPr>
          </a:p>
          <a:p>
            <a:endParaRPr lang="en-US" altLang="en-US" sz="2000" b="1" dirty="0">
              <a:solidFill>
                <a:srgbClr val="0000FF"/>
              </a:solidFill>
            </a:endParaRPr>
          </a:p>
          <a:p>
            <a:r>
              <a:rPr lang="en-US" altLang="en-US" sz="2000" b="1" dirty="0">
                <a:solidFill>
                  <a:srgbClr val="0000FF"/>
                </a:solidFill>
              </a:rPr>
              <a:t>Consider point:  </a:t>
            </a:r>
          </a:p>
        </p:txBody>
      </p:sp>
      <p:graphicFrame>
        <p:nvGraphicFramePr>
          <p:cNvPr id="1044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540161"/>
              </p:ext>
            </p:extLst>
          </p:nvPr>
        </p:nvGraphicFramePr>
        <p:xfrm>
          <a:off x="2958260" y="1588952"/>
          <a:ext cx="1479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Equation" r:id="rId4" imgW="672516" imgH="177646" progId="Equation.3">
                  <p:embed/>
                </p:oleObj>
              </mc:Choice>
              <mc:Fallback>
                <p:oleObj name="Equation" r:id="rId4" imgW="672516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260" y="1588952"/>
                        <a:ext cx="14795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670157"/>
              </p:ext>
            </p:extLst>
          </p:nvPr>
        </p:nvGraphicFramePr>
        <p:xfrm>
          <a:off x="1596608" y="2139159"/>
          <a:ext cx="8651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" name="Equation" r:id="rId6" imgW="393529" imgH="203112" progId="Equation.3">
                  <p:embed/>
                </p:oleObj>
              </mc:Choice>
              <mc:Fallback>
                <p:oleObj name="Equation" r:id="rId6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608" y="2139159"/>
                        <a:ext cx="8651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344744"/>
              </p:ext>
            </p:extLst>
          </p:nvPr>
        </p:nvGraphicFramePr>
        <p:xfrm>
          <a:off x="2667433" y="2989669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" name="Equation" r:id="rId8" imgW="457200" imgH="228600" progId="Equation.3">
                  <p:embed/>
                </p:oleObj>
              </mc:Choice>
              <mc:Fallback>
                <p:oleObj name="Equation" r:id="rId8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433" y="2989669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129609"/>
              </p:ext>
            </p:extLst>
          </p:nvPr>
        </p:nvGraphicFramePr>
        <p:xfrm>
          <a:off x="628650" y="3802297"/>
          <a:ext cx="43005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10" imgW="1955800" imgH="228600" progId="Equation.3">
                  <p:embed/>
                </p:oleObj>
              </mc:Choice>
              <mc:Fallback>
                <p:oleObj name="Equation" r:id="rId10" imgW="195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802297"/>
                        <a:ext cx="43005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239543" y="1327946"/>
            <a:ext cx="3308350" cy="2592387"/>
            <a:chOff x="5149850" y="1293813"/>
            <a:chExt cx="3308350" cy="2592387"/>
          </a:xfrm>
        </p:grpSpPr>
        <p:sp>
          <p:nvSpPr>
            <p:cNvPr id="104451" name="Line 5"/>
            <p:cNvSpPr>
              <a:spLocks noChangeShapeType="1"/>
            </p:cNvSpPr>
            <p:nvPr/>
          </p:nvSpPr>
          <p:spPr bwMode="auto">
            <a:xfrm>
              <a:off x="5302250" y="1598613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2" name="Line 6"/>
            <p:cNvSpPr>
              <a:spLocks noChangeShapeType="1"/>
            </p:cNvSpPr>
            <p:nvPr/>
          </p:nvSpPr>
          <p:spPr bwMode="auto">
            <a:xfrm>
              <a:off x="5302250" y="3427413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3" name="Line 7"/>
            <p:cNvSpPr>
              <a:spLocks noChangeShapeType="1"/>
            </p:cNvSpPr>
            <p:nvPr/>
          </p:nvSpPr>
          <p:spPr bwMode="auto">
            <a:xfrm flipV="1">
              <a:off x="5683250" y="1903413"/>
              <a:ext cx="1981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4" name="Oval 8"/>
            <p:cNvSpPr>
              <a:spLocks noChangeArrowheads="1"/>
            </p:cNvSpPr>
            <p:nvPr/>
          </p:nvSpPr>
          <p:spPr bwMode="auto">
            <a:xfrm>
              <a:off x="5759450" y="29321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55" name="Oval 9"/>
            <p:cNvSpPr>
              <a:spLocks noChangeArrowheads="1"/>
            </p:cNvSpPr>
            <p:nvPr/>
          </p:nvSpPr>
          <p:spPr bwMode="auto">
            <a:xfrm>
              <a:off x="6064250" y="28178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56" name="Oval 10"/>
            <p:cNvSpPr>
              <a:spLocks noChangeArrowheads="1"/>
            </p:cNvSpPr>
            <p:nvPr/>
          </p:nvSpPr>
          <p:spPr bwMode="auto">
            <a:xfrm>
              <a:off x="6292850" y="25892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57" name="Oval 11"/>
            <p:cNvSpPr>
              <a:spLocks noChangeArrowheads="1"/>
            </p:cNvSpPr>
            <p:nvPr/>
          </p:nvSpPr>
          <p:spPr bwMode="auto">
            <a:xfrm>
              <a:off x="6750050" y="237966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58" name="Oval 12"/>
            <p:cNvSpPr>
              <a:spLocks noChangeArrowheads="1"/>
            </p:cNvSpPr>
            <p:nvPr/>
          </p:nvSpPr>
          <p:spPr bwMode="auto">
            <a:xfrm>
              <a:off x="6521450" y="2513013"/>
              <a:ext cx="76200" cy="76200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59" name="Oval 13"/>
            <p:cNvSpPr>
              <a:spLocks noChangeArrowheads="1"/>
            </p:cNvSpPr>
            <p:nvPr/>
          </p:nvSpPr>
          <p:spPr bwMode="auto">
            <a:xfrm>
              <a:off x="7131050" y="21701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60" name="Oval 14"/>
            <p:cNvSpPr>
              <a:spLocks noChangeArrowheads="1"/>
            </p:cNvSpPr>
            <p:nvPr/>
          </p:nvSpPr>
          <p:spPr bwMode="auto">
            <a:xfrm>
              <a:off x="7283450" y="19796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61" name="Oval 15"/>
            <p:cNvSpPr>
              <a:spLocks noChangeArrowheads="1"/>
            </p:cNvSpPr>
            <p:nvPr/>
          </p:nvSpPr>
          <p:spPr bwMode="auto">
            <a:xfrm>
              <a:off x="7512050" y="1903413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10446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8441543"/>
                </p:ext>
              </p:extLst>
            </p:nvPr>
          </p:nvGraphicFramePr>
          <p:xfrm>
            <a:off x="6978650" y="1446213"/>
            <a:ext cx="147955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" name="Equation" r:id="rId12" imgW="672516" imgH="177646" progId="Equation.3">
                    <p:embed/>
                  </p:oleObj>
                </mc:Choice>
                <mc:Fallback>
                  <p:oleObj name="Equation" r:id="rId12" imgW="67251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8650" y="1446213"/>
                          <a:ext cx="1479550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4384809"/>
                </p:ext>
              </p:extLst>
            </p:nvPr>
          </p:nvGraphicFramePr>
          <p:xfrm>
            <a:off x="6521450" y="2589213"/>
            <a:ext cx="1004888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" name="Equation" r:id="rId13" imgW="457200" imgH="228600" progId="Equation.3">
                    <p:embed/>
                  </p:oleObj>
                </mc:Choice>
                <mc:Fallback>
                  <p:oleObj name="Equation" r:id="rId13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1450" y="2589213"/>
                          <a:ext cx="1004888" cy="501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539484"/>
                </p:ext>
              </p:extLst>
            </p:nvPr>
          </p:nvGraphicFramePr>
          <p:xfrm>
            <a:off x="5149850" y="1293813"/>
            <a:ext cx="3079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" name="Equation" r:id="rId14" imgW="139579" imgH="164957" progId="Equation.3">
                    <p:embed/>
                  </p:oleObj>
                </mc:Choice>
                <mc:Fallback>
                  <p:oleObj name="Equation" r:id="rId14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9850" y="1293813"/>
                          <a:ext cx="30797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9635060"/>
                </p:ext>
              </p:extLst>
            </p:nvPr>
          </p:nvGraphicFramePr>
          <p:xfrm>
            <a:off x="7816850" y="3351213"/>
            <a:ext cx="279400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" name="Equation" r:id="rId16" imgW="126835" imgH="139518" progId="Equation.3">
                    <p:embed/>
                  </p:oleObj>
                </mc:Choice>
                <mc:Fallback>
                  <p:oleObj name="Equation" r:id="rId16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6850" y="3351213"/>
                          <a:ext cx="279400" cy="306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83" name="Text Box 52"/>
            <p:cNvSpPr txBox="1">
              <a:spLocks noChangeArrowheads="1"/>
            </p:cNvSpPr>
            <p:nvPr/>
          </p:nvSpPr>
          <p:spPr bwMode="auto">
            <a:xfrm>
              <a:off x="5867400" y="3519488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r>
                <a:rPr lang="en-US" altLang="en-US" sz="1800" dirty="0"/>
                <a:t>Image Space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50668" y="4086226"/>
            <a:ext cx="3255963" cy="2565400"/>
            <a:chOff x="5153025" y="4140200"/>
            <a:chExt cx="3255963" cy="2565400"/>
          </a:xfrm>
        </p:grpSpPr>
        <p:sp>
          <p:nvSpPr>
            <p:cNvPr id="1013791" name="Line 31"/>
            <p:cNvSpPr>
              <a:spLocks noChangeShapeType="1"/>
            </p:cNvSpPr>
            <p:nvPr/>
          </p:nvSpPr>
          <p:spPr bwMode="auto">
            <a:xfrm>
              <a:off x="5334000" y="4418013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792" name="Line 32"/>
            <p:cNvSpPr>
              <a:spLocks noChangeShapeType="1"/>
            </p:cNvSpPr>
            <p:nvPr/>
          </p:nvSpPr>
          <p:spPr bwMode="auto">
            <a:xfrm>
              <a:off x="5334000" y="6246813"/>
              <a:ext cx="2438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793" name="Line 33"/>
            <p:cNvSpPr>
              <a:spLocks noChangeShapeType="1"/>
            </p:cNvSpPr>
            <p:nvPr/>
          </p:nvSpPr>
          <p:spPr bwMode="auto">
            <a:xfrm flipV="1">
              <a:off x="5715000" y="4722813"/>
              <a:ext cx="19812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798" name="Oval 38"/>
            <p:cNvSpPr>
              <a:spLocks noChangeArrowheads="1"/>
            </p:cNvSpPr>
            <p:nvPr/>
          </p:nvSpPr>
          <p:spPr bwMode="auto">
            <a:xfrm>
              <a:off x="6553200" y="5332413"/>
              <a:ext cx="76200" cy="76200"/>
            </a:xfrm>
            <a:prstGeom prst="ellipse">
              <a:avLst/>
            </a:prstGeom>
            <a:solidFill>
              <a:srgbClr val="CC3300"/>
            </a:solidFill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1013804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4116914"/>
                </p:ext>
              </p:extLst>
            </p:nvPr>
          </p:nvGraphicFramePr>
          <p:xfrm>
            <a:off x="5153025" y="4140200"/>
            <a:ext cx="365125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5" name="Equation" r:id="rId18" imgW="164957" imgH="139579" progId="Equation.3">
                    <p:embed/>
                  </p:oleObj>
                </mc:Choice>
                <mc:Fallback>
                  <p:oleObj name="Equation" r:id="rId18" imgW="164957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3025" y="4140200"/>
                          <a:ext cx="365125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05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7653331"/>
                </p:ext>
              </p:extLst>
            </p:nvPr>
          </p:nvGraphicFramePr>
          <p:xfrm>
            <a:off x="7862888" y="6170613"/>
            <a:ext cx="25082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" name="Equation" r:id="rId20" imgW="114201" imgH="139579" progId="Equation.3">
                    <p:embed/>
                  </p:oleObj>
                </mc:Choice>
                <mc:Fallback>
                  <p:oleObj name="Equation" r:id="rId20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2888" y="6170613"/>
                          <a:ext cx="250825" cy="306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06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750366"/>
                </p:ext>
              </p:extLst>
            </p:nvPr>
          </p:nvGraphicFramePr>
          <p:xfrm>
            <a:off x="7543800" y="5561013"/>
            <a:ext cx="86518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7" name="Equation" r:id="rId22" imgW="393529" imgH="203112" progId="Equation.3">
                    <p:embed/>
                  </p:oleObj>
                </mc:Choice>
                <mc:Fallback>
                  <p:oleObj name="Equation" r:id="rId22" imgW="39352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3800" y="5561013"/>
                          <a:ext cx="865188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807" name="Line 47"/>
            <p:cNvSpPr>
              <a:spLocks noChangeShapeType="1"/>
            </p:cNvSpPr>
            <p:nvPr/>
          </p:nvSpPr>
          <p:spPr bwMode="auto">
            <a:xfrm flipH="1" flipV="1">
              <a:off x="5791200" y="4722813"/>
              <a:ext cx="16002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08" name="Line 48"/>
            <p:cNvSpPr>
              <a:spLocks noChangeShapeType="1"/>
            </p:cNvSpPr>
            <p:nvPr/>
          </p:nvSpPr>
          <p:spPr bwMode="auto">
            <a:xfrm flipH="1" flipV="1">
              <a:off x="6553200" y="4341813"/>
              <a:ext cx="762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09" name="Line 49"/>
            <p:cNvSpPr>
              <a:spLocks noChangeShapeType="1"/>
            </p:cNvSpPr>
            <p:nvPr/>
          </p:nvSpPr>
          <p:spPr bwMode="auto">
            <a:xfrm flipV="1">
              <a:off x="6096000" y="4418013"/>
              <a:ext cx="99060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10" name="Line 50"/>
            <p:cNvSpPr>
              <a:spLocks noChangeShapeType="1"/>
            </p:cNvSpPr>
            <p:nvPr/>
          </p:nvSpPr>
          <p:spPr bwMode="auto">
            <a:xfrm flipH="1" flipV="1">
              <a:off x="5638800" y="5332413"/>
              <a:ext cx="2057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11" name="Line 51"/>
            <p:cNvSpPr>
              <a:spLocks noChangeShapeType="1"/>
            </p:cNvSpPr>
            <p:nvPr/>
          </p:nvSpPr>
          <p:spPr bwMode="auto">
            <a:xfrm flipH="1" flipV="1">
              <a:off x="6858000" y="5484813"/>
              <a:ext cx="609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3813" name="Text Box 53"/>
            <p:cNvSpPr txBox="1">
              <a:spLocks noChangeArrowheads="1"/>
            </p:cNvSpPr>
            <p:nvPr/>
          </p:nvSpPr>
          <p:spPr bwMode="auto">
            <a:xfrm>
              <a:off x="5715000" y="6338888"/>
              <a:ext cx="1962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charset="-128"/>
                </a:defRPr>
              </a:lvl9pPr>
            </a:lstStyle>
            <a:p>
              <a:r>
                <a:rPr lang="en-US" altLang="en-US" sz="1800"/>
                <a:t>Parameter Space</a:t>
              </a:r>
            </a:p>
          </p:txBody>
        </p:sp>
      </p:grpSp>
      <p:sp>
        <p:nvSpPr>
          <p:cNvPr id="1013814" name="Text Box 54"/>
          <p:cNvSpPr txBox="1">
            <a:spLocks noChangeArrowheads="1"/>
          </p:cNvSpPr>
          <p:nvPr/>
        </p:nvSpPr>
        <p:spPr bwMode="auto">
          <a:xfrm>
            <a:off x="669925" y="4654584"/>
            <a:ext cx="34900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Parameter space also called </a:t>
            </a:r>
            <a:endParaRPr lang="en-US" altLang="en-US" sz="2000" dirty="0" smtClean="0"/>
          </a:p>
          <a:p>
            <a:r>
              <a:rPr lang="en-US" altLang="en-US" sz="2000" b="1" dirty="0" smtClean="0">
                <a:solidFill>
                  <a:srgbClr val="0000FF"/>
                </a:solidFill>
              </a:rPr>
              <a:t>Hough </a:t>
            </a:r>
            <a:r>
              <a:rPr lang="en-US" altLang="en-US" sz="2000" b="1" dirty="0">
                <a:solidFill>
                  <a:srgbClr val="0000FF"/>
                </a:solidFill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17584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Line Detection by Hough Transform</a:t>
            </a:r>
          </a:p>
        </p:txBody>
      </p:sp>
      <p:sp>
        <p:nvSpPr>
          <p:cNvPr id="106499" name="Line 24"/>
          <p:cNvSpPr>
            <a:spLocks noChangeShapeType="1"/>
          </p:cNvSpPr>
          <p:nvPr/>
        </p:nvSpPr>
        <p:spPr bwMode="auto">
          <a:xfrm>
            <a:off x="5484812" y="1631035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0" name="Line 25"/>
          <p:cNvSpPr>
            <a:spLocks noChangeShapeType="1"/>
          </p:cNvSpPr>
          <p:nvPr/>
        </p:nvSpPr>
        <p:spPr bwMode="auto">
          <a:xfrm>
            <a:off x="5484812" y="345983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26"/>
          <p:cNvSpPr>
            <a:spLocks noChangeShapeType="1"/>
          </p:cNvSpPr>
          <p:nvPr/>
        </p:nvSpPr>
        <p:spPr bwMode="auto">
          <a:xfrm flipV="1">
            <a:off x="5865812" y="1935835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Oval 27"/>
          <p:cNvSpPr>
            <a:spLocks noChangeArrowheads="1"/>
          </p:cNvSpPr>
          <p:nvPr/>
        </p:nvSpPr>
        <p:spPr bwMode="auto">
          <a:xfrm>
            <a:off x="6704012" y="2545435"/>
            <a:ext cx="76200" cy="76200"/>
          </a:xfrm>
          <a:prstGeom prst="ellipse">
            <a:avLst/>
          </a:prstGeom>
          <a:solidFill>
            <a:srgbClr val="CC3300"/>
          </a:solidFill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650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648797"/>
              </p:ext>
            </p:extLst>
          </p:nvPr>
        </p:nvGraphicFramePr>
        <p:xfrm>
          <a:off x="5332412" y="1326235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4" imgW="139579" imgH="164957" progId="Equation.3">
                  <p:embed/>
                </p:oleObj>
              </mc:Choice>
              <mc:Fallback>
                <p:oleObj name="Equation" r:id="rId4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2" y="1326235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875977"/>
              </p:ext>
            </p:extLst>
          </p:nvPr>
        </p:nvGraphicFramePr>
        <p:xfrm>
          <a:off x="7999412" y="3383635"/>
          <a:ext cx="279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6" imgW="126835" imgH="139518" progId="Equation.3">
                  <p:embed/>
                </p:oleObj>
              </mc:Choice>
              <mc:Fallback>
                <p:oleObj name="Equation" r:id="rId6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2" y="3383635"/>
                        <a:ext cx="279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682391"/>
              </p:ext>
            </p:extLst>
          </p:nvPr>
        </p:nvGraphicFramePr>
        <p:xfrm>
          <a:off x="7694612" y="2774035"/>
          <a:ext cx="8651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8" imgW="393529" imgH="203112" progId="Equation.3">
                  <p:embed/>
                </p:oleObj>
              </mc:Choice>
              <mc:Fallback>
                <p:oleObj name="Equation" r:id="rId8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2" y="2774035"/>
                        <a:ext cx="8651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Line 31"/>
          <p:cNvSpPr>
            <a:spLocks noChangeShapeType="1"/>
          </p:cNvSpPr>
          <p:nvPr/>
        </p:nvSpPr>
        <p:spPr bwMode="auto">
          <a:xfrm flipH="1" flipV="1">
            <a:off x="5942012" y="1935835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7" name="Line 32"/>
          <p:cNvSpPr>
            <a:spLocks noChangeShapeType="1"/>
          </p:cNvSpPr>
          <p:nvPr/>
        </p:nvSpPr>
        <p:spPr bwMode="auto">
          <a:xfrm flipH="1" flipV="1">
            <a:off x="6704012" y="1554835"/>
            <a:ext cx="76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8" name="Line 33"/>
          <p:cNvSpPr>
            <a:spLocks noChangeShapeType="1"/>
          </p:cNvSpPr>
          <p:nvPr/>
        </p:nvSpPr>
        <p:spPr bwMode="auto">
          <a:xfrm flipV="1">
            <a:off x="6246812" y="1631035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9" name="Line 34"/>
          <p:cNvSpPr>
            <a:spLocks noChangeShapeType="1"/>
          </p:cNvSpPr>
          <p:nvPr/>
        </p:nvSpPr>
        <p:spPr bwMode="auto">
          <a:xfrm flipH="1" flipV="1">
            <a:off x="5789612" y="2545435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0" name="Line 35"/>
          <p:cNvSpPr>
            <a:spLocks noChangeShapeType="1"/>
          </p:cNvSpPr>
          <p:nvPr/>
        </p:nvSpPr>
        <p:spPr bwMode="auto">
          <a:xfrm flipH="1" flipV="1">
            <a:off x="7008812" y="2697835"/>
            <a:ext cx="609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1" name="Text Box 37"/>
          <p:cNvSpPr txBox="1">
            <a:spLocks noChangeArrowheads="1"/>
          </p:cNvSpPr>
          <p:nvPr/>
        </p:nvSpPr>
        <p:spPr bwMode="auto">
          <a:xfrm>
            <a:off x="5865812" y="3551910"/>
            <a:ext cx="196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1800"/>
              <a:t>Parameter Space</a:t>
            </a:r>
          </a:p>
        </p:txBody>
      </p:sp>
      <p:graphicFrame>
        <p:nvGraphicFramePr>
          <p:cNvPr id="1015976" name="Group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78719"/>
              </p:ext>
            </p:extLst>
          </p:nvPr>
        </p:nvGraphicFramePr>
        <p:xfrm>
          <a:off x="5733962" y="3897895"/>
          <a:ext cx="2590800" cy="2743200"/>
        </p:xfrm>
        <a:graphic>
          <a:graphicData uri="http://schemas.openxmlformats.org/drawingml/2006/table">
            <a:tbl>
              <a:tblPr/>
              <a:tblGrid>
                <a:gridCol w="258763"/>
                <a:gridCol w="258762"/>
                <a:gridCol w="260350"/>
                <a:gridCol w="258763"/>
                <a:gridCol w="258762"/>
                <a:gridCol w="258763"/>
                <a:gridCol w="258762"/>
                <a:gridCol w="260350"/>
                <a:gridCol w="258763"/>
                <a:gridCol w="258762"/>
              </a:tblGrid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6635" name="Object 1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676001"/>
              </p:ext>
            </p:extLst>
          </p:nvPr>
        </p:nvGraphicFramePr>
        <p:xfrm>
          <a:off x="4434681" y="5269495"/>
          <a:ext cx="10890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681" y="5269495"/>
                        <a:ext cx="10890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636" name="Text Box 170"/>
          <p:cNvSpPr txBox="1">
            <a:spLocks noChangeArrowheads="1"/>
          </p:cNvSpPr>
          <p:nvPr/>
        </p:nvSpPr>
        <p:spPr bwMode="auto">
          <a:xfrm>
            <a:off x="458788" y="1605566"/>
            <a:ext cx="4695825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dirty="0"/>
              <a:t>Algorithm:</a:t>
            </a:r>
          </a:p>
          <a:p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1800" dirty="0"/>
              <a:t> Quantize Parameter Space </a:t>
            </a:r>
          </a:p>
          <a:p>
            <a:endParaRPr lang="en-US" altLang="en-US" sz="1800" dirty="0"/>
          </a:p>
          <a:p>
            <a:pPr>
              <a:buFontTx/>
              <a:buChar char="•"/>
            </a:pPr>
            <a:r>
              <a:rPr lang="en-US" altLang="en-US" sz="1800" dirty="0"/>
              <a:t> Create Accumulator Array</a:t>
            </a:r>
          </a:p>
          <a:p>
            <a:endParaRPr lang="en-US" altLang="en-US" sz="1800" dirty="0"/>
          </a:p>
          <a:p>
            <a:pPr>
              <a:buFontTx/>
              <a:buChar char="•"/>
            </a:pPr>
            <a:r>
              <a:rPr lang="en-US" altLang="en-US" sz="1800" dirty="0"/>
              <a:t> Set </a:t>
            </a:r>
          </a:p>
          <a:p>
            <a:endParaRPr lang="en-US" altLang="en-US" sz="1800" dirty="0"/>
          </a:p>
          <a:p>
            <a:pPr>
              <a:buFontTx/>
              <a:buChar char="•"/>
            </a:pPr>
            <a:r>
              <a:rPr lang="en-US" altLang="en-US" sz="1800" dirty="0"/>
              <a:t> For each image edge                  increment: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pPr>
              <a:buFontTx/>
              <a:buChar char="•"/>
            </a:pPr>
            <a:r>
              <a:rPr lang="en-US" altLang="en-US" sz="1800" dirty="0"/>
              <a:t> If              lies on the line: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pPr>
              <a:buFontTx/>
              <a:buChar char="•"/>
            </a:pPr>
            <a:r>
              <a:rPr lang="en-US" altLang="en-US" sz="1800" dirty="0"/>
              <a:t> Find local maxima in </a:t>
            </a:r>
          </a:p>
        </p:txBody>
      </p:sp>
      <p:graphicFrame>
        <p:nvGraphicFramePr>
          <p:cNvPr id="106637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65077"/>
              </p:ext>
            </p:extLst>
          </p:nvPr>
        </p:nvGraphicFramePr>
        <p:xfrm>
          <a:off x="3569494" y="2276341"/>
          <a:ext cx="8651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Equation" r:id="rId12" imgW="393529" imgH="203112" progId="Equation.3">
                  <p:embed/>
                </p:oleObj>
              </mc:Choice>
              <mc:Fallback>
                <p:oleObj name="Equation" r:id="rId12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494" y="2276341"/>
                        <a:ext cx="8651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638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454790"/>
              </p:ext>
            </p:extLst>
          </p:nvPr>
        </p:nvGraphicFramePr>
        <p:xfrm>
          <a:off x="3462337" y="2832101"/>
          <a:ext cx="1089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13" imgW="494870" imgH="203024" progId="Equation.3">
                  <p:embed/>
                </p:oleObj>
              </mc:Choice>
              <mc:Fallback>
                <p:oleObj name="Equation" r:id="rId13" imgW="49487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7" y="2832101"/>
                        <a:ext cx="10890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639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073024"/>
              </p:ext>
            </p:extLst>
          </p:nvPr>
        </p:nvGraphicFramePr>
        <p:xfrm>
          <a:off x="1169987" y="3393540"/>
          <a:ext cx="26257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14" imgW="1193800" imgH="203200" progId="Equation.3">
                  <p:embed/>
                </p:oleObj>
              </mc:Choice>
              <mc:Fallback>
                <p:oleObj name="Equation" r:id="rId14" imgW="1193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7" y="3393540"/>
                        <a:ext cx="26257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640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83627"/>
              </p:ext>
            </p:extLst>
          </p:nvPr>
        </p:nvGraphicFramePr>
        <p:xfrm>
          <a:off x="2956719" y="3897895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16" imgW="457200" imgH="228600" progId="Equation.3">
                  <p:embed/>
                </p:oleObj>
              </mc:Choice>
              <mc:Fallback>
                <p:oleObj name="Equation" r:id="rId16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719" y="3897895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641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430930"/>
              </p:ext>
            </p:extLst>
          </p:nvPr>
        </p:nvGraphicFramePr>
        <p:xfrm>
          <a:off x="1385094" y="4451508"/>
          <a:ext cx="27924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18" imgW="1269449" imgH="203112" progId="Equation.3">
                  <p:embed/>
                </p:oleObj>
              </mc:Choice>
              <mc:Fallback>
                <p:oleObj name="Equation" r:id="rId18" imgW="126944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094" y="4451508"/>
                        <a:ext cx="27924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642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250629"/>
              </p:ext>
            </p:extLst>
          </p:nvPr>
        </p:nvGraphicFramePr>
        <p:xfrm>
          <a:off x="821532" y="5034756"/>
          <a:ext cx="8651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Equation" r:id="rId20" imgW="393529" imgH="203112" progId="Equation.3">
                  <p:embed/>
                </p:oleObj>
              </mc:Choice>
              <mc:Fallback>
                <p:oleObj name="Equation" r:id="rId20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2" y="5034756"/>
                        <a:ext cx="8651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643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117040"/>
              </p:ext>
            </p:extLst>
          </p:nvPr>
        </p:nvGraphicFramePr>
        <p:xfrm>
          <a:off x="2956719" y="6141124"/>
          <a:ext cx="1089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Equation" r:id="rId21" imgW="494870" imgH="203024" progId="Equation.3">
                  <p:embed/>
                </p:oleObj>
              </mc:Choice>
              <mc:Fallback>
                <p:oleObj name="Equation" r:id="rId21" imgW="494870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719" y="6141124"/>
                        <a:ext cx="10890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644" name="Objec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753654"/>
              </p:ext>
            </p:extLst>
          </p:nvPr>
        </p:nvGraphicFramePr>
        <p:xfrm>
          <a:off x="1634835" y="5453063"/>
          <a:ext cx="18145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Equation" r:id="rId22" imgW="825500" imgH="228600" progId="Equation.3">
                  <p:embed/>
                </p:oleObj>
              </mc:Choice>
              <mc:Fallback>
                <p:oleObj name="Equation" r:id="rId22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835" y="5453063"/>
                        <a:ext cx="18145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96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Better Parameterization</a:t>
            </a:r>
          </a:p>
        </p:txBody>
      </p:sp>
      <p:sp>
        <p:nvSpPr>
          <p:cNvPr id="1017879" name="Text Box 23"/>
          <p:cNvSpPr txBox="1">
            <a:spLocks noChangeArrowheads="1"/>
          </p:cNvSpPr>
          <p:nvPr/>
        </p:nvSpPr>
        <p:spPr bwMode="auto">
          <a:xfrm>
            <a:off x="228600" y="1360488"/>
            <a:ext cx="395492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1800" dirty="0"/>
              <a:t>NOTE:	</a:t>
            </a:r>
          </a:p>
          <a:p>
            <a:endParaRPr lang="en-US" altLang="en-US" sz="1800" dirty="0"/>
          </a:p>
          <a:p>
            <a:r>
              <a:rPr lang="en-US" altLang="en-US" sz="1800" dirty="0"/>
              <a:t>	Large Accumulator</a:t>
            </a:r>
          </a:p>
          <a:p>
            <a:endParaRPr lang="en-US" altLang="en-US" sz="1800" dirty="0"/>
          </a:p>
          <a:p>
            <a:r>
              <a:rPr lang="en-US" altLang="en-US" sz="1800" dirty="0"/>
              <a:t>	More memory and computations</a:t>
            </a:r>
          </a:p>
          <a:p>
            <a:endParaRPr lang="en-US" altLang="en-US" sz="1800" dirty="0"/>
          </a:p>
          <a:p>
            <a:r>
              <a:rPr lang="en-US" altLang="en-US" sz="1800" dirty="0"/>
              <a:t>Improvement:</a:t>
            </a:r>
          </a:p>
          <a:p>
            <a:endParaRPr lang="en-US" altLang="en-US" sz="1800" dirty="0"/>
          </a:p>
          <a:p>
            <a:r>
              <a:rPr lang="en-US" altLang="en-US" sz="1800" dirty="0"/>
              <a:t>	Line equation: </a:t>
            </a:r>
          </a:p>
          <a:p>
            <a:endParaRPr lang="en-US" altLang="en-US" sz="1800" dirty="0"/>
          </a:p>
          <a:p>
            <a:r>
              <a:rPr lang="en-US" altLang="en-US" sz="1800" dirty="0"/>
              <a:t>	Here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  <a:p>
            <a:r>
              <a:rPr lang="en-US" altLang="en-US" sz="1800" dirty="0"/>
              <a:t>Given points 	          </a:t>
            </a:r>
            <a:r>
              <a:rPr lang="en-US" altLang="en-US" sz="1800" dirty="0" smtClean="0"/>
              <a:t>     find</a:t>
            </a:r>
            <a:endParaRPr lang="en-US" altLang="en-US" sz="1800" dirty="0"/>
          </a:p>
        </p:txBody>
      </p:sp>
      <p:graphicFrame>
        <p:nvGraphicFramePr>
          <p:cNvPr id="108548" name="Object 24"/>
          <p:cNvGraphicFramePr>
            <a:graphicFrameLocks noChangeAspect="1"/>
          </p:cNvGraphicFramePr>
          <p:nvPr/>
        </p:nvGraphicFramePr>
        <p:xfrm>
          <a:off x="1311275" y="1400175"/>
          <a:ext cx="17303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4" imgW="787058" imgH="165028" progId="Equation.3">
                  <p:embed/>
                </p:oleObj>
              </mc:Choice>
              <mc:Fallback>
                <p:oleObj name="Equation" r:id="rId4" imgW="787058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400175"/>
                        <a:ext cx="17303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81" name="Object 25"/>
          <p:cNvGraphicFramePr>
            <a:graphicFrameLocks noChangeAspect="1"/>
          </p:cNvGraphicFramePr>
          <p:nvPr/>
        </p:nvGraphicFramePr>
        <p:xfrm>
          <a:off x="2667000" y="3486150"/>
          <a:ext cx="29051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6" imgW="1320227" imgH="203112" progId="Equation.3">
                  <p:embed/>
                </p:oleObj>
              </mc:Choice>
              <mc:Fallback>
                <p:oleObj name="Equation" r:id="rId6" imgW="132022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86150"/>
                        <a:ext cx="29051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82" name="Object 26"/>
          <p:cNvGraphicFramePr>
            <a:graphicFrameLocks noChangeAspect="1"/>
          </p:cNvGraphicFramePr>
          <p:nvPr/>
        </p:nvGraphicFramePr>
        <p:xfrm>
          <a:off x="2301875" y="4067175"/>
          <a:ext cx="1704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8" imgW="774364" imgH="431613" progId="Equation.3">
                  <p:embed/>
                </p:oleObj>
              </mc:Choice>
              <mc:Fallback>
                <p:oleObj name="Equation" r:id="rId8" imgW="77436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4067175"/>
                        <a:ext cx="17049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83" name="Text Box 27"/>
          <p:cNvSpPr txBox="1">
            <a:spLocks noChangeArrowheads="1"/>
          </p:cNvSpPr>
          <p:nvPr/>
        </p:nvSpPr>
        <p:spPr bwMode="auto">
          <a:xfrm>
            <a:off x="1666875" y="3005138"/>
            <a:ext cx="299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1600"/>
              <a:t>(Finite Accumulator Array Size)</a:t>
            </a:r>
          </a:p>
        </p:txBody>
      </p:sp>
      <p:graphicFrame>
        <p:nvGraphicFramePr>
          <p:cNvPr id="10178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28242"/>
              </p:ext>
            </p:extLst>
          </p:nvPr>
        </p:nvGraphicFramePr>
        <p:xfrm>
          <a:off x="1625776" y="5106155"/>
          <a:ext cx="1004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10" imgW="457200" imgH="228600" progId="Equation.3">
                  <p:embed/>
                </p:oleObj>
              </mc:Choice>
              <mc:Fallback>
                <p:oleObj name="Equation" r:id="rId10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776" y="5106155"/>
                        <a:ext cx="10048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85" name="Object 29"/>
          <p:cNvGraphicFramePr>
            <a:graphicFrameLocks noChangeAspect="1"/>
          </p:cNvGraphicFramePr>
          <p:nvPr/>
        </p:nvGraphicFramePr>
        <p:xfrm>
          <a:off x="3286125" y="5168900"/>
          <a:ext cx="8651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12" imgW="393529" imgH="203112" progId="Equation.3">
                  <p:embed/>
                </p:oleObj>
              </mc:Choice>
              <mc:Fallback>
                <p:oleObj name="Equation" r:id="rId12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168900"/>
                        <a:ext cx="8651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4" name="Line 30"/>
          <p:cNvSpPr>
            <a:spLocks noChangeShapeType="1"/>
          </p:cNvSpPr>
          <p:nvPr/>
        </p:nvSpPr>
        <p:spPr bwMode="auto">
          <a:xfrm>
            <a:off x="5759450" y="1598613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31"/>
          <p:cNvSpPr>
            <a:spLocks noChangeShapeType="1"/>
          </p:cNvSpPr>
          <p:nvPr/>
        </p:nvSpPr>
        <p:spPr bwMode="auto">
          <a:xfrm>
            <a:off x="5759450" y="3427413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32"/>
          <p:cNvSpPr>
            <a:spLocks noChangeShapeType="1"/>
          </p:cNvSpPr>
          <p:nvPr/>
        </p:nvSpPr>
        <p:spPr bwMode="auto">
          <a:xfrm flipV="1">
            <a:off x="6140450" y="1903413"/>
            <a:ext cx="1981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7" name="Oval 33"/>
          <p:cNvSpPr>
            <a:spLocks noChangeArrowheads="1"/>
          </p:cNvSpPr>
          <p:nvPr/>
        </p:nvSpPr>
        <p:spPr bwMode="auto">
          <a:xfrm>
            <a:off x="6216650" y="2932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58" name="Oval 34"/>
          <p:cNvSpPr>
            <a:spLocks noChangeArrowheads="1"/>
          </p:cNvSpPr>
          <p:nvPr/>
        </p:nvSpPr>
        <p:spPr bwMode="auto">
          <a:xfrm>
            <a:off x="6521450" y="28178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59" name="Oval 35"/>
          <p:cNvSpPr>
            <a:spLocks noChangeArrowheads="1"/>
          </p:cNvSpPr>
          <p:nvPr/>
        </p:nvSpPr>
        <p:spPr bwMode="auto">
          <a:xfrm>
            <a:off x="6750050" y="25892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60" name="Oval 36"/>
          <p:cNvSpPr>
            <a:spLocks noChangeArrowheads="1"/>
          </p:cNvSpPr>
          <p:nvPr/>
        </p:nvSpPr>
        <p:spPr bwMode="auto">
          <a:xfrm>
            <a:off x="7207250" y="2379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61" name="Oval 37"/>
          <p:cNvSpPr>
            <a:spLocks noChangeArrowheads="1"/>
          </p:cNvSpPr>
          <p:nvPr/>
        </p:nvSpPr>
        <p:spPr bwMode="auto">
          <a:xfrm>
            <a:off x="6978650" y="2513013"/>
            <a:ext cx="76200" cy="76200"/>
          </a:xfrm>
          <a:prstGeom prst="ellipse">
            <a:avLst/>
          </a:prstGeom>
          <a:solidFill>
            <a:srgbClr val="CC3300"/>
          </a:solidFill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62" name="Oval 38"/>
          <p:cNvSpPr>
            <a:spLocks noChangeArrowheads="1"/>
          </p:cNvSpPr>
          <p:nvPr/>
        </p:nvSpPr>
        <p:spPr bwMode="auto">
          <a:xfrm>
            <a:off x="7588250" y="21701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63" name="Oval 39"/>
          <p:cNvSpPr>
            <a:spLocks noChangeArrowheads="1"/>
          </p:cNvSpPr>
          <p:nvPr/>
        </p:nvSpPr>
        <p:spPr bwMode="auto">
          <a:xfrm>
            <a:off x="7740650" y="19796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8564" name="Oval 40"/>
          <p:cNvSpPr>
            <a:spLocks noChangeArrowheads="1"/>
          </p:cNvSpPr>
          <p:nvPr/>
        </p:nvSpPr>
        <p:spPr bwMode="auto">
          <a:xfrm>
            <a:off x="7969250" y="190341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8565" name="Object 42"/>
          <p:cNvGraphicFramePr>
            <a:graphicFrameLocks noChangeAspect="1"/>
          </p:cNvGraphicFramePr>
          <p:nvPr/>
        </p:nvGraphicFramePr>
        <p:xfrm>
          <a:off x="6096000" y="1905000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14" imgW="457200" imgH="228600" progId="Equation.3">
                  <p:embed/>
                </p:oleObj>
              </mc:Choice>
              <mc:Fallback>
                <p:oleObj name="Equation" r:id="rId14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05000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6" name="Object 43"/>
          <p:cNvGraphicFramePr>
            <a:graphicFrameLocks noChangeAspect="1"/>
          </p:cNvGraphicFramePr>
          <p:nvPr/>
        </p:nvGraphicFramePr>
        <p:xfrm>
          <a:off x="5607050" y="1293813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Equation" r:id="rId15" imgW="139579" imgH="164957" progId="Equation.3">
                  <p:embed/>
                </p:oleObj>
              </mc:Choice>
              <mc:Fallback>
                <p:oleObj name="Equation" r:id="rId15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1293813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Object 44"/>
          <p:cNvGraphicFramePr>
            <a:graphicFrameLocks noChangeAspect="1"/>
          </p:cNvGraphicFramePr>
          <p:nvPr/>
        </p:nvGraphicFramePr>
        <p:xfrm>
          <a:off x="8274050" y="3351213"/>
          <a:ext cx="2794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Equation" r:id="rId17" imgW="126835" imgH="139518" progId="Equation.3">
                  <p:embed/>
                </p:oleObj>
              </mc:Choice>
              <mc:Fallback>
                <p:oleObj name="Equation" r:id="rId17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0" y="3351213"/>
                        <a:ext cx="2794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8" name="Text Box 45"/>
          <p:cNvSpPr txBox="1">
            <a:spLocks noChangeArrowheads="1"/>
          </p:cNvSpPr>
          <p:nvPr/>
        </p:nvSpPr>
        <p:spPr bwMode="auto">
          <a:xfrm>
            <a:off x="6324600" y="351948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1800"/>
              <a:t>Image Space</a:t>
            </a:r>
          </a:p>
        </p:txBody>
      </p:sp>
      <p:sp>
        <p:nvSpPr>
          <p:cNvPr id="1017902" name="Line 46"/>
          <p:cNvSpPr>
            <a:spLocks noChangeShapeType="1"/>
          </p:cNvSpPr>
          <p:nvPr/>
        </p:nvSpPr>
        <p:spPr bwMode="auto">
          <a:xfrm>
            <a:off x="5791200" y="4341813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903" name="Line 47"/>
          <p:cNvSpPr>
            <a:spLocks noChangeShapeType="1"/>
          </p:cNvSpPr>
          <p:nvPr/>
        </p:nvSpPr>
        <p:spPr bwMode="auto">
          <a:xfrm>
            <a:off x="5791200" y="6170613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17904" name="Object 48"/>
          <p:cNvGraphicFramePr>
            <a:graphicFrameLocks noChangeAspect="1"/>
          </p:cNvGraphicFramePr>
          <p:nvPr/>
        </p:nvGraphicFramePr>
        <p:xfrm>
          <a:off x="5624513" y="4037013"/>
          <a:ext cx="336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19" imgW="152268" imgH="164957" progId="Equation.3">
                  <p:embed/>
                </p:oleObj>
              </mc:Choice>
              <mc:Fallback>
                <p:oleObj name="Equation" r:id="rId19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4037013"/>
                        <a:ext cx="3365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905" name="Object 49"/>
          <p:cNvGraphicFramePr>
            <a:graphicFrameLocks noChangeAspect="1"/>
          </p:cNvGraphicFramePr>
          <p:nvPr/>
        </p:nvGraphicFramePr>
        <p:xfrm>
          <a:off x="8305800" y="6053138"/>
          <a:ext cx="27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21" imgW="126725" imgH="177415" progId="Equation.3">
                  <p:embed/>
                </p:oleObj>
              </mc:Choice>
              <mc:Fallback>
                <p:oleObj name="Equation" r:id="rId21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6053138"/>
                        <a:ext cx="279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906" name="Text Box 50"/>
          <p:cNvSpPr txBox="1">
            <a:spLocks noChangeArrowheads="1"/>
          </p:cNvSpPr>
          <p:nvPr/>
        </p:nvSpPr>
        <p:spPr bwMode="auto">
          <a:xfrm>
            <a:off x="6356350" y="6262688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1800"/>
              <a:t>Hough Space</a:t>
            </a:r>
          </a:p>
        </p:txBody>
      </p:sp>
      <p:sp>
        <p:nvSpPr>
          <p:cNvPr id="1017907" name="Freeform 51"/>
          <p:cNvSpPr>
            <a:spLocks/>
          </p:cNvSpPr>
          <p:nvPr/>
        </p:nvSpPr>
        <p:spPr bwMode="auto">
          <a:xfrm>
            <a:off x="6934200" y="2438400"/>
            <a:ext cx="469900" cy="2438400"/>
          </a:xfrm>
          <a:custGeom>
            <a:avLst/>
            <a:gdLst>
              <a:gd name="T0" fmla="*/ 76200 w 296"/>
              <a:gd name="T1" fmla="*/ 152400 h 1536"/>
              <a:gd name="T2" fmla="*/ 457200 w 296"/>
              <a:gd name="T3" fmla="*/ 381000 h 1536"/>
              <a:gd name="T4" fmla="*/ 0 w 296"/>
              <a:gd name="T5" fmla="*/ 2438400 h 1536"/>
              <a:gd name="T6" fmla="*/ 0 60000 65536"/>
              <a:gd name="T7" fmla="*/ 0 60000 65536"/>
              <a:gd name="T8" fmla="*/ 0 60000 65536"/>
              <a:gd name="T9" fmla="*/ 0 w 296"/>
              <a:gd name="T10" fmla="*/ 0 h 1536"/>
              <a:gd name="T11" fmla="*/ 296 w 296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" h="1536">
                <a:moveTo>
                  <a:pt x="48" y="96"/>
                </a:moveTo>
                <a:cubicBezTo>
                  <a:pt x="172" y="48"/>
                  <a:pt x="296" y="0"/>
                  <a:pt x="288" y="240"/>
                </a:cubicBezTo>
                <a:cubicBezTo>
                  <a:pt x="280" y="480"/>
                  <a:pt x="48" y="1328"/>
                  <a:pt x="0" y="153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7908" name="Text Box 52"/>
          <p:cNvSpPr txBox="1">
            <a:spLocks noChangeArrowheads="1"/>
          </p:cNvSpPr>
          <p:nvPr/>
        </p:nvSpPr>
        <p:spPr bwMode="auto">
          <a:xfrm>
            <a:off x="6804025" y="4957763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3200"/>
              <a:t>?</a:t>
            </a:r>
          </a:p>
        </p:txBody>
      </p:sp>
      <p:sp>
        <p:nvSpPr>
          <p:cNvPr id="1017909" name="Text Box 53"/>
          <p:cNvSpPr txBox="1">
            <a:spLocks noChangeArrowheads="1"/>
          </p:cNvSpPr>
          <p:nvPr/>
        </p:nvSpPr>
        <p:spPr bwMode="auto">
          <a:xfrm>
            <a:off x="1965325" y="5943600"/>
            <a:ext cx="29803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solidFill>
                  <a:srgbClr val="0000FF"/>
                </a:solidFill>
              </a:rPr>
              <a:t>Hough Space Sinusoid</a:t>
            </a:r>
          </a:p>
        </p:txBody>
      </p:sp>
    </p:spTree>
    <p:extLst>
      <p:ext uri="{BB962C8B-B14F-4D97-AF65-F5344CB8AC3E}">
        <p14:creationId xmlns:p14="http://schemas.microsoft.com/office/powerpoint/2010/main" val="25074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83" grpId="0"/>
      <p:bldP spid="1017902" grpId="0" animBg="1"/>
      <p:bldP spid="1017903" grpId="0" animBg="1"/>
      <p:bldP spid="1017906" grpId="0"/>
      <p:bldP spid="1017907" grpId="0" animBg="1"/>
      <p:bldP spid="1017908" grpId="0"/>
      <p:bldP spid="10179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3"/>
          <p:cNvSpPr txBox="1">
            <a:spLocks noChangeArrowheads="1"/>
          </p:cNvSpPr>
          <p:nvPr/>
        </p:nvSpPr>
        <p:spPr bwMode="auto">
          <a:xfrm>
            <a:off x="1447800" y="4270375"/>
            <a:ext cx="2032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b="1">
                <a:latin typeface="+mj-lt"/>
              </a:rPr>
              <a:t>Image space</a:t>
            </a: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5048518" y="4912173"/>
            <a:ext cx="3352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b="1" dirty="0">
                <a:latin typeface="+mj-lt"/>
              </a:rPr>
              <a:t>Votes</a:t>
            </a:r>
          </a:p>
          <a:p>
            <a:endParaRPr lang="en-US" altLang="en-US" sz="2400" b="1" dirty="0">
              <a:latin typeface="+mj-lt"/>
            </a:endParaRPr>
          </a:p>
          <a:p>
            <a:r>
              <a:rPr lang="en-US" altLang="en-US" sz="2400" dirty="0">
                <a:latin typeface="+mj-lt"/>
              </a:rPr>
              <a:t>Horizontal axis is </a:t>
            </a:r>
            <a:r>
              <a:rPr lang="el-GR" altLang="en-US" sz="2400" dirty="0">
                <a:latin typeface="+mj-lt"/>
              </a:rPr>
              <a:t>θ</a:t>
            </a:r>
            <a:r>
              <a:rPr lang="en-US" altLang="en-US" sz="2400" dirty="0">
                <a:latin typeface="+mj-lt"/>
              </a:rPr>
              <a:t>, vertical is rho.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09" y="1519740"/>
            <a:ext cx="3292125" cy="263979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893972" y="978794"/>
            <a:ext cx="3799267" cy="3748781"/>
            <a:chOff x="4893972" y="978794"/>
            <a:chExt cx="3799267" cy="374878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8518" y="1123467"/>
              <a:ext cx="3450635" cy="3432345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4893972" y="978794"/>
              <a:ext cx="3799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893972" y="978794"/>
              <a:ext cx="0" cy="3748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67756" y="575955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56" y="575955"/>
                <a:ext cx="26712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727" r="-20455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99028" y="4090667"/>
                <a:ext cx="261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28" y="4090667"/>
                <a:ext cx="26186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581" r="-23256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5647611" y="2378812"/>
            <a:ext cx="566671" cy="5666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146" y="1305015"/>
            <a:ext cx="69469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2" name="Text Box 3"/>
          <p:cNvSpPr txBox="1">
            <a:spLocks noChangeArrowheads="1"/>
          </p:cNvSpPr>
          <p:nvPr/>
        </p:nvSpPr>
        <p:spPr bwMode="auto">
          <a:xfrm>
            <a:off x="2379372" y="4740275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b="1" dirty="0">
                <a:latin typeface="+mj-lt"/>
              </a:rPr>
              <a:t>Image space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6179712" y="4922837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b="1">
                <a:latin typeface="+mj-lt"/>
              </a:rPr>
              <a:t>votes</a:t>
            </a:r>
          </a:p>
        </p:txBody>
      </p:sp>
      <p:sp>
        <p:nvSpPr>
          <p:cNvPr id="5" name="Oval 4"/>
          <p:cNvSpPr/>
          <p:nvPr/>
        </p:nvSpPr>
        <p:spPr>
          <a:xfrm>
            <a:off x="5377154" y="2691729"/>
            <a:ext cx="566671" cy="5666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9469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379372" y="4740275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b="1" dirty="0">
                <a:latin typeface="+mj-lt"/>
              </a:rPr>
              <a:t>Image space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79712" y="4922837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b="1">
                <a:latin typeface="+mj-lt"/>
              </a:rPr>
              <a:t>votes</a:t>
            </a:r>
          </a:p>
        </p:txBody>
      </p:sp>
    </p:spTree>
    <p:extLst>
      <p:ext uri="{BB962C8B-B14F-4D97-AF65-F5344CB8AC3E}">
        <p14:creationId xmlns:p14="http://schemas.microsoft.com/office/powerpoint/2010/main" val="63821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"/>
            <a:ext cx="5926138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6" name="Text Box 3"/>
          <p:cNvSpPr txBox="1">
            <a:spLocks noChangeArrowheads="1"/>
          </p:cNvSpPr>
          <p:nvPr/>
        </p:nvSpPr>
        <p:spPr bwMode="auto">
          <a:xfrm>
            <a:off x="755785" y="5626457"/>
            <a:ext cx="8162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b="1" dirty="0"/>
              <a:t>Fewer votes land in a single bin when noise increases.</a:t>
            </a:r>
          </a:p>
        </p:txBody>
      </p:sp>
    </p:spTree>
    <p:extLst>
      <p:ext uri="{BB962C8B-B14F-4D97-AF65-F5344CB8AC3E}">
        <p14:creationId xmlns:p14="http://schemas.microsoft.com/office/powerpoint/2010/main" val="35278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01581"/>
            <a:ext cx="6300788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4" name="Text Box 3"/>
          <p:cNvSpPr txBox="1">
            <a:spLocks noChangeArrowheads="1"/>
          </p:cNvSpPr>
          <p:nvPr/>
        </p:nvSpPr>
        <p:spPr bwMode="auto">
          <a:xfrm>
            <a:off x="921275" y="5667375"/>
            <a:ext cx="70490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Adding more clutter increases number of bins with false peaks.</a:t>
            </a:r>
          </a:p>
        </p:txBody>
      </p:sp>
    </p:spTree>
    <p:extLst>
      <p:ext uri="{BB962C8B-B14F-4D97-AF65-F5344CB8AC3E}">
        <p14:creationId xmlns:p14="http://schemas.microsoft.com/office/powerpoint/2010/main" val="5619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ChangeArrowheads="1"/>
          </p:cNvSpPr>
          <p:nvPr/>
        </p:nvSpPr>
        <p:spPr bwMode="auto">
          <a:xfrm>
            <a:off x="457200" y="58920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3600" dirty="0"/>
              <a:t>Mechanics of the Hough transform</a:t>
            </a:r>
          </a:p>
        </p:txBody>
      </p:sp>
      <p:sp>
        <p:nvSpPr>
          <p:cNvPr id="116738" name="Rectangle 3"/>
          <p:cNvSpPr>
            <a:spLocks noChangeArrowheads="1"/>
          </p:cNvSpPr>
          <p:nvPr/>
        </p:nvSpPr>
        <p:spPr bwMode="auto">
          <a:xfrm>
            <a:off x="381000" y="1577662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altLang="en-US" sz="2000" b="1" dirty="0">
                <a:solidFill>
                  <a:srgbClr val="0000FF"/>
                </a:solidFill>
              </a:rPr>
              <a:t>Difficulties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how big should the cells be? </a:t>
            </a:r>
            <a:endParaRPr lang="en-US" altLang="en-US" sz="2000" dirty="0" smtClean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 smtClean="0"/>
              <a:t>too </a:t>
            </a:r>
            <a:r>
              <a:rPr lang="en-US" altLang="en-US" sz="2000" dirty="0"/>
              <a:t>big, and we merge quite different lines; </a:t>
            </a:r>
            <a:endParaRPr lang="en-US" altLang="en-US" sz="2000" dirty="0" smtClean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 smtClean="0"/>
              <a:t>too </a:t>
            </a:r>
            <a:r>
              <a:rPr lang="en-US" altLang="en-US" sz="2000" dirty="0"/>
              <a:t>small, and noise causes lines to be missed) </a:t>
            </a:r>
          </a:p>
        </p:txBody>
      </p:sp>
      <p:sp>
        <p:nvSpPr>
          <p:cNvPr id="116739" name="Rectangle 4"/>
          <p:cNvSpPr>
            <a:spLocks noChangeArrowheads="1"/>
          </p:cNvSpPr>
          <p:nvPr/>
        </p:nvSpPr>
        <p:spPr bwMode="auto">
          <a:xfrm>
            <a:off x="4661079" y="1577662"/>
            <a:ext cx="3810000" cy="399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spcBef>
                <a:spcPct val="40000"/>
              </a:spcBef>
              <a:buFontTx/>
              <a:buChar char="•"/>
            </a:pPr>
            <a:r>
              <a:rPr lang="en-US" altLang="en-US" sz="2000" b="1" dirty="0">
                <a:solidFill>
                  <a:srgbClr val="C00000"/>
                </a:solidFill>
              </a:rPr>
              <a:t>How many lines?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Count the peaks in the Hough array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Treat adjacent peaks as a single peak</a:t>
            </a:r>
          </a:p>
          <a:p>
            <a:pPr eaLnBrk="1" hangingPunct="1">
              <a:spcBef>
                <a:spcPct val="40000"/>
              </a:spcBef>
              <a:buFontTx/>
              <a:buChar char="•"/>
            </a:pPr>
            <a:r>
              <a:rPr lang="en-US" altLang="en-US" sz="2000" b="1" dirty="0">
                <a:solidFill>
                  <a:srgbClr val="C00000"/>
                </a:solidFill>
              </a:rPr>
              <a:t>Which points belong to each line?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Search for points close to the line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Solve again for line and iterate</a:t>
            </a:r>
          </a:p>
          <a:p>
            <a:pPr eaLnBrk="1" hangingPunct="1">
              <a:spcBef>
                <a:spcPct val="40000"/>
              </a:spcBef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216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  <p:bldP spid="1167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 </a:t>
            </a:r>
            <a:r>
              <a:rPr lang="en-US" altLang="en-US" sz="2000" dirty="0"/>
              <a:t>Preprocessing Edge Images</a:t>
            </a:r>
          </a:p>
          <a:p>
            <a:pPr>
              <a:buFontTx/>
              <a:buChar char="•"/>
            </a:pPr>
            <a:endParaRPr lang="en-US" altLang="en-US" sz="2000" dirty="0"/>
          </a:p>
          <a:p>
            <a:pPr>
              <a:buFontTx/>
              <a:buChar char="•"/>
            </a:pPr>
            <a:r>
              <a:rPr lang="en-US" altLang="en-US" sz="2000" dirty="0"/>
              <a:t> Edge Tracking Methods</a:t>
            </a:r>
          </a:p>
          <a:p>
            <a:pPr>
              <a:buFontTx/>
              <a:buChar char="•"/>
            </a:pPr>
            <a:endParaRPr lang="en-US" altLang="en-US" sz="2000" dirty="0"/>
          </a:p>
          <a:p>
            <a:pPr>
              <a:buFontTx/>
              <a:buChar char="•"/>
            </a:pPr>
            <a:r>
              <a:rPr lang="en-US" altLang="en-US" sz="2000" dirty="0"/>
              <a:t> Fitting Lines and Curves to Edges</a:t>
            </a:r>
          </a:p>
          <a:p>
            <a:pPr>
              <a:buFontTx/>
              <a:buChar char="•"/>
            </a:pPr>
            <a:endParaRPr lang="en-US" altLang="en-US" sz="2000" dirty="0"/>
          </a:p>
          <a:p>
            <a:pPr>
              <a:buFontTx/>
              <a:buChar char="•"/>
            </a:pPr>
            <a:r>
              <a:rPr lang="en-US" altLang="en-US" sz="2000" dirty="0"/>
              <a:t> The Hough Transform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2"/>
          <p:cNvSpPr>
            <a:spLocks noChangeArrowheads="1"/>
          </p:cNvSpPr>
          <p:nvPr/>
        </p:nvSpPr>
        <p:spPr bwMode="auto">
          <a:xfrm>
            <a:off x="242888" y="1395413"/>
            <a:ext cx="8648700" cy="11239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lIns="0" tIns="0" rIns="0" bIns="0" anchor="ctr"/>
          <a:lstStyle/>
          <a:p>
            <a:pPr defTabSz="449263" eaLnBrk="1" hangingPunct="1">
              <a:lnSpc>
                <a:spcPct val="93000"/>
              </a:lnSpc>
              <a:buClr>
                <a:srgbClr val="000000"/>
              </a:buClr>
              <a:buFont typeface="Times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smtClean="0">
                <a:solidFill>
                  <a:srgbClr val="000000"/>
                </a:solidFill>
                <a:ea typeface="ＭＳ Ｐゴシック" charset="-128"/>
              </a:rPr>
              <a:t>Real World Example</a:t>
            </a:r>
          </a:p>
        </p:txBody>
      </p:sp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2954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2954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30651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249363" y="3824288"/>
            <a:ext cx="13335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</a:rPr>
              <a:t>Original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3489325" y="3835400"/>
            <a:ext cx="207168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</a:rPr>
              <a:t>Edge Detection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6242050" y="3824288"/>
            <a:ext cx="1703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</a:rPr>
              <a:t>Found Lines</a:t>
            </a:r>
          </a:p>
        </p:txBody>
      </p:sp>
      <p:pic>
        <p:nvPicPr>
          <p:cNvPr id="12289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794250"/>
            <a:ext cx="1143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3489325" y="5416550"/>
            <a:ext cx="24653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</a:rPr>
              <a:t>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3659888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dirty="0" smtClean="0">
                <a:ea typeface="ＭＳ Ｐゴシック" charset="-128"/>
              </a:rPr>
              <a:t>Finding Circles by Hough Transform</a:t>
            </a:r>
          </a:p>
        </p:txBody>
      </p:sp>
      <p:sp>
        <p:nvSpPr>
          <p:cNvPr id="124932" name="Text Box 35"/>
          <p:cNvSpPr txBox="1">
            <a:spLocks noChangeArrowheads="1"/>
          </p:cNvSpPr>
          <p:nvPr/>
        </p:nvSpPr>
        <p:spPr bwMode="auto">
          <a:xfrm>
            <a:off x="340518" y="1348582"/>
            <a:ext cx="232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Equation of Circle: </a:t>
            </a:r>
          </a:p>
        </p:txBody>
      </p:sp>
      <p:graphicFrame>
        <p:nvGraphicFramePr>
          <p:cNvPr id="12493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34930"/>
              </p:ext>
            </p:extLst>
          </p:nvPr>
        </p:nvGraphicFramePr>
        <p:xfrm>
          <a:off x="1190961" y="1927794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4" imgW="1473200" imgH="241300" progId="Equation.3">
                  <p:embed/>
                </p:oleObj>
              </mc:Choice>
              <mc:Fallback>
                <p:oleObj name="Equation" r:id="rId4" imgW="147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961" y="1927794"/>
                        <a:ext cx="3276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4" name="Text Box 37"/>
          <p:cNvSpPr txBox="1">
            <a:spLocks noChangeArrowheads="1"/>
          </p:cNvSpPr>
          <p:nvPr/>
        </p:nvSpPr>
        <p:spPr bwMode="auto">
          <a:xfrm>
            <a:off x="340518" y="2882094"/>
            <a:ext cx="221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If radius is known:</a:t>
            </a:r>
          </a:p>
        </p:txBody>
      </p:sp>
      <p:graphicFrame>
        <p:nvGraphicFramePr>
          <p:cNvPr id="12493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95301"/>
              </p:ext>
            </p:extLst>
          </p:nvPr>
        </p:nvGraphicFramePr>
        <p:xfrm>
          <a:off x="3843595" y="3719287"/>
          <a:ext cx="10334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6" imgW="469696" imgH="203112" progId="Equation.3">
                  <p:embed/>
                </p:oleObj>
              </mc:Choice>
              <mc:Fallback>
                <p:oleObj name="Equation" r:id="rId6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595" y="3719287"/>
                        <a:ext cx="10334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6" name="Text Box 39"/>
          <p:cNvSpPr txBox="1">
            <a:spLocks noChangeArrowheads="1"/>
          </p:cNvSpPr>
          <p:nvPr/>
        </p:nvSpPr>
        <p:spPr bwMode="auto">
          <a:xfrm>
            <a:off x="1447800" y="3687762"/>
            <a:ext cx="2271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Accumulator Array</a:t>
            </a:r>
          </a:p>
        </p:txBody>
      </p:sp>
      <p:sp>
        <p:nvSpPr>
          <p:cNvPr id="124937" name="Text Box 40"/>
          <p:cNvSpPr txBox="1">
            <a:spLocks noChangeArrowheads="1"/>
          </p:cNvSpPr>
          <p:nvPr/>
        </p:nvSpPr>
        <p:spPr bwMode="auto">
          <a:xfrm>
            <a:off x="2577284" y="2871787"/>
            <a:ext cx="228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(2D Hough Space)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91200" y="2158507"/>
            <a:ext cx="2240924" cy="2240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74158" y="2641465"/>
            <a:ext cx="1275008" cy="1275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6" idx="7"/>
          </p:cNvCxnSpPr>
          <p:nvPr/>
        </p:nvCxnSpPr>
        <p:spPr>
          <a:xfrm flipV="1">
            <a:off x="6911662" y="2828186"/>
            <a:ext cx="450783" cy="450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137053" y="3053577"/>
                <a:ext cx="178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053" y="3053577"/>
                <a:ext cx="17819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7241" r="-1379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5791200" y="1609905"/>
            <a:ext cx="0" cy="278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91200" y="4399431"/>
            <a:ext cx="2979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1"/>
          </p:cNvCxnSpPr>
          <p:nvPr/>
        </p:nvCxnSpPr>
        <p:spPr>
          <a:xfrm>
            <a:off x="5791200" y="3278969"/>
            <a:ext cx="11204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2"/>
          </p:cNvCxnSpPr>
          <p:nvPr/>
        </p:nvCxnSpPr>
        <p:spPr>
          <a:xfrm flipV="1">
            <a:off x="6911662" y="3278970"/>
            <a:ext cx="0" cy="11204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044680" y="3999431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80" y="3999431"/>
                <a:ext cx="19800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918361" y="3401263"/>
                <a:ext cx="194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361" y="3401263"/>
                <a:ext cx="19421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125" r="-2187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443424" y="4447652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424" y="4447652"/>
                <a:ext cx="19454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625" r="-937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492172" y="1873807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172" y="1873807"/>
                <a:ext cx="19793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125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167042" y="2415386"/>
                <a:ext cx="758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42" y="2415386"/>
                <a:ext cx="7580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677" r="-1048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7305207" y="2735850"/>
            <a:ext cx="154448" cy="154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32836" y="3361676"/>
            <a:ext cx="154448" cy="154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974539" y="4532494"/>
            <a:ext cx="28157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b="1" dirty="0">
                <a:latin typeface="+mj-lt"/>
              </a:rPr>
              <a:t>Image space</a:t>
            </a:r>
          </a:p>
        </p:txBody>
      </p:sp>
    </p:spTree>
    <p:extLst>
      <p:ext uri="{BB962C8B-B14F-4D97-AF65-F5344CB8AC3E}">
        <p14:creationId xmlns:p14="http://schemas.microsoft.com/office/powerpoint/2010/main" val="356739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ea typeface="ＭＳ Ｐゴシック" charset="-128"/>
              </a:rPr>
              <a:t>Finding Circles by Hough Transform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6452" y="2867979"/>
            <a:ext cx="2240924" cy="2240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69410" y="3350937"/>
            <a:ext cx="1275008" cy="1275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7"/>
          </p:cNvCxnSpPr>
          <p:nvPr/>
        </p:nvCxnSpPr>
        <p:spPr>
          <a:xfrm flipV="1">
            <a:off x="1906914" y="3537658"/>
            <a:ext cx="450783" cy="450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2305" y="3763049"/>
                <a:ext cx="178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305" y="3763049"/>
                <a:ext cx="17819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886576" y="2546099"/>
            <a:ext cx="2975020" cy="2987898"/>
            <a:chOff x="4849154" y="1314774"/>
            <a:chExt cx="2975020" cy="2987898"/>
          </a:xfrm>
        </p:grpSpPr>
        <p:sp>
          <p:nvSpPr>
            <p:cNvPr id="8" name="Rectangle 7"/>
            <p:cNvSpPr/>
            <p:nvPr/>
          </p:nvSpPr>
          <p:spPr>
            <a:xfrm>
              <a:off x="4849154" y="1314774"/>
              <a:ext cx="2975020" cy="29878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368603" y="2138567"/>
              <a:ext cx="1275008" cy="1275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99160" y="2712806"/>
              <a:ext cx="1275008" cy="1275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763555" y="1449250"/>
              <a:ext cx="1275008" cy="1275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93854" y="2115444"/>
              <a:ext cx="1275008" cy="12750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276911" y="37977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35"/>
          <p:cNvSpPr txBox="1">
            <a:spLocks noChangeArrowheads="1"/>
          </p:cNvSpPr>
          <p:nvPr/>
        </p:nvSpPr>
        <p:spPr bwMode="auto">
          <a:xfrm>
            <a:off x="1126535" y="1675763"/>
            <a:ext cx="232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Equation of Circle: </a:t>
            </a:r>
          </a:p>
        </p:txBody>
      </p:sp>
      <p:graphicFrame>
        <p:nvGraphicFramePr>
          <p:cNvPr id="1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532811"/>
              </p:ext>
            </p:extLst>
          </p:nvPr>
        </p:nvGraphicFramePr>
        <p:xfrm>
          <a:off x="3525072" y="1605914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4" imgW="1473200" imgH="241300" progId="Equation.3">
                  <p:embed/>
                </p:oleObj>
              </mc:Choice>
              <mc:Fallback>
                <p:oleObj name="Equation" r:id="rId4" imgW="147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072" y="1605914"/>
                        <a:ext cx="3276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786452" y="2319377"/>
            <a:ext cx="0" cy="278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6452" y="5108903"/>
            <a:ext cx="2979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" idx="1"/>
          </p:cNvCxnSpPr>
          <p:nvPr/>
        </p:nvCxnSpPr>
        <p:spPr>
          <a:xfrm>
            <a:off x="786452" y="3988441"/>
            <a:ext cx="11204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</p:cNvCxnSpPr>
          <p:nvPr/>
        </p:nvCxnSpPr>
        <p:spPr>
          <a:xfrm flipV="1">
            <a:off x="1906914" y="3988442"/>
            <a:ext cx="0" cy="11204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39932" y="4708903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932" y="4708903"/>
                <a:ext cx="19800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3613" y="4110735"/>
                <a:ext cx="194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13" y="4110735"/>
                <a:ext cx="19421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125" r="-2187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38676" y="5157124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76" y="5157124"/>
                <a:ext cx="19454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625" r="-937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7424" y="2583279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24" y="2583279"/>
                <a:ext cx="1979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125" r="-2500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62294" y="3124858"/>
                <a:ext cx="758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294" y="3124858"/>
                <a:ext cx="758093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9677" t="-2222" r="-1048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4881933" y="2319377"/>
            <a:ext cx="0" cy="3214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81933" y="5533997"/>
            <a:ext cx="34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61596" y="5628474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596" y="5628474"/>
                <a:ext cx="19800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52731" y="2451966"/>
                <a:ext cx="194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31" y="2451966"/>
                <a:ext cx="19421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8125" r="-2187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/>
          <p:cNvSpPr/>
          <p:nvPr/>
        </p:nvSpPr>
        <p:spPr>
          <a:xfrm>
            <a:off x="2300459" y="3445322"/>
            <a:ext cx="154448" cy="154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28088" y="4071148"/>
            <a:ext cx="154448" cy="154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9" idx="6"/>
            <a:endCxn id="14" idx="1"/>
          </p:cNvCxnSpPr>
          <p:nvPr/>
        </p:nvCxnSpPr>
        <p:spPr>
          <a:xfrm flipV="1">
            <a:off x="2454907" y="2867296"/>
            <a:ext cx="3532791" cy="65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6"/>
            <a:endCxn id="13" idx="3"/>
          </p:cNvCxnSpPr>
          <p:nvPr/>
        </p:nvCxnSpPr>
        <p:spPr>
          <a:xfrm>
            <a:off x="2582536" y="4148372"/>
            <a:ext cx="3340767" cy="88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969791" y="5241966"/>
            <a:ext cx="28157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b="1" dirty="0">
                <a:latin typeface="+mj-lt"/>
              </a:rPr>
              <a:t>Image space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4962883" y="5567060"/>
            <a:ext cx="29511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 smtClean="0">
                <a:latin typeface="+mj-lt"/>
              </a:rPr>
              <a:t>Hough Space</a:t>
            </a:r>
            <a:endParaRPr lang="en-US" altLang="en-US" sz="2400" b="1" dirty="0">
              <a:latin typeface="+mj-lt"/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240344" y="6237777"/>
            <a:ext cx="221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If radius is known:</a:t>
            </a:r>
          </a:p>
        </p:txBody>
      </p:sp>
      <p:graphicFrame>
        <p:nvGraphicFramePr>
          <p:cNvPr id="4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2626"/>
              </p:ext>
            </p:extLst>
          </p:nvPr>
        </p:nvGraphicFramePr>
        <p:xfrm>
          <a:off x="7277728" y="6269302"/>
          <a:ext cx="10334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3" imgW="469696" imgH="203112" progId="Equation.3">
                  <p:embed/>
                </p:oleObj>
              </mc:Choice>
              <mc:Fallback>
                <p:oleObj name="Equation" r:id="rId13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728" y="6269302"/>
                        <a:ext cx="10334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39"/>
          <p:cNvSpPr txBox="1">
            <a:spLocks noChangeArrowheads="1"/>
          </p:cNvSpPr>
          <p:nvPr/>
        </p:nvSpPr>
        <p:spPr bwMode="auto">
          <a:xfrm>
            <a:off x="4881933" y="6237777"/>
            <a:ext cx="2271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Accumulator Array</a:t>
            </a: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2477110" y="6227470"/>
            <a:ext cx="228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(2D Hough Space)</a:t>
            </a:r>
          </a:p>
        </p:txBody>
      </p:sp>
    </p:spTree>
    <p:extLst>
      <p:ext uri="{BB962C8B-B14F-4D97-AF65-F5344CB8AC3E}">
        <p14:creationId xmlns:p14="http://schemas.microsoft.com/office/powerpoint/2010/main" val="4704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18" grpId="0" animBg="1"/>
      <p:bldP spid="26" grpId="0"/>
      <p:bldP spid="27" grpId="0"/>
      <p:bldP spid="28" grpId="0"/>
      <p:bldP spid="29" grpId="0"/>
      <p:bldP spid="30" grpId="0"/>
      <p:bldP spid="38" grpId="0"/>
      <p:bldP spid="39" grpId="0" animBg="1"/>
      <p:bldP spid="40" grpId="0" animBg="1"/>
      <p:bldP spid="45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Finding Circles by Hough Transform</a:t>
            </a:r>
          </a:p>
        </p:txBody>
      </p:sp>
      <p:sp>
        <p:nvSpPr>
          <p:cNvPr id="126980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232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/>
              <a:t>Equation of Circle: </a:t>
            </a:r>
          </a:p>
        </p:txBody>
      </p:sp>
      <p:graphicFrame>
        <p:nvGraphicFramePr>
          <p:cNvPr id="126981" name="Object 6"/>
          <p:cNvGraphicFramePr>
            <a:graphicFrameLocks noChangeAspect="1"/>
          </p:cNvGraphicFramePr>
          <p:nvPr/>
        </p:nvGraphicFramePr>
        <p:xfrm>
          <a:off x="1447800" y="2133600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4" imgW="1473200" imgH="241300" progId="Equation.3">
                  <p:embed/>
                </p:oleObj>
              </mc:Choice>
              <mc:Fallback>
                <p:oleObj name="Equation" r:id="rId4" imgW="1473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3276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12"/>
          <p:cNvSpPr txBox="1">
            <a:spLocks noChangeArrowheads="1"/>
          </p:cNvSpPr>
          <p:nvPr/>
        </p:nvSpPr>
        <p:spPr bwMode="auto">
          <a:xfrm>
            <a:off x="285915" y="3864756"/>
            <a:ext cx="485742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If radius is not known: </a:t>
            </a:r>
            <a:r>
              <a:rPr lang="en-US" altLang="en-US" sz="2000" b="1" dirty="0">
                <a:solidFill>
                  <a:srgbClr val="C00000"/>
                </a:solidFill>
              </a:rPr>
              <a:t>3D Hough Space!</a:t>
            </a:r>
          </a:p>
          <a:p>
            <a:endParaRPr lang="en-US" altLang="en-US" sz="500" dirty="0"/>
          </a:p>
          <a:p>
            <a:r>
              <a:rPr lang="en-US" altLang="en-US" sz="2000" dirty="0"/>
              <a:t>Use Accumulator array </a:t>
            </a:r>
          </a:p>
        </p:txBody>
      </p:sp>
      <p:graphicFrame>
        <p:nvGraphicFramePr>
          <p:cNvPr id="12698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11691"/>
              </p:ext>
            </p:extLst>
          </p:nvPr>
        </p:nvGraphicFramePr>
        <p:xfrm>
          <a:off x="3139078" y="4302918"/>
          <a:ext cx="12842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6" imgW="583947" imgH="203112" progId="Equation.3">
                  <p:embed/>
                </p:oleObj>
              </mc:Choice>
              <mc:Fallback>
                <p:oleObj name="Equation" r:id="rId6" imgW="5839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078" y="4302918"/>
                        <a:ext cx="12842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Text Box 14"/>
          <p:cNvSpPr txBox="1">
            <a:spLocks noChangeArrowheads="1"/>
          </p:cNvSpPr>
          <p:nvPr/>
        </p:nvSpPr>
        <p:spPr bwMode="auto">
          <a:xfrm>
            <a:off x="1874430" y="5294514"/>
            <a:ext cx="50978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b="1" dirty="0">
                <a:solidFill>
                  <a:srgbClr val="0000FF"/>
                </a:solidFill>
              </a:rPr>
              <a:t>What is the surface in the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Hough </a:t>
            </a:r>
            <a:r>
              <a:rPr lang="en-US" altLang="en-US" sz="2000" b="1" dirty="0">
                <a:solidFill>
                  <a:srgbClr val="0000FF"/>
                </a:solidFill>
              </a:rPr>
              <a:t>space?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55574" y="2061994"/>
            <a:ext cx="2240924" cy="2240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38532" y="2544952"/>
            <a:ext cx="1275008" cy="1275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7"/>
          </p:cNvCxnSpPr>
          <p:nvPr/>
        </p:nvCxnSpPr>
        <p:spPr>
          <a:xfrm flipV="1">
            <a:off x="6876036" y="2731673"/>
            <a:ext cx="450783" cy="450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1427" y="2957064"/>
                <a:ext cx="178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27" y="2957064"/>
                <a:ext cx="17819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5755574" y="1513392"/>
            <a:ext cx="0" cy="278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55574" y="4302918"/>
            <a:ext cx="2979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1"/>
          </p:cNvCxnSpPr>
          <p:nvPr/>
        </p:nvCxnSpPr>
        <p:spPr>
          <a:xfrm>
            <a:off x="5755574" y="3182456"/>
            <a:ext cx="112046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2"/>
          </p:cNvCxnSpPr>
          <p:nvPr/>
        </p:nvCxnSpPr>
        <p:spPr>
          <a:xfrm flipV="1">
            <a:off x="6876036" y="3182457"/>
            <a:ext cx="0" cy="112046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09054" y="3902918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054" y="3902918"/>
                <a:ext cx="19800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625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82735" y="3304750"/>
                <a:ext cx="194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735" y="3304750"/>
                <a:ext cx="19421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125" r="-2187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407798" y="4351139"/>
                <a:ext cx="194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798" y="4351139"/>
                <a:ext cx="19454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625" r="-937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56546" y="1777294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46" y="1777294"/>
                <a:ext cx="19793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7273" r="-2121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31416" y="2318873"/>
                <a:ext cx="758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416" y="2318873"/>
                <a:ext cx="75809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9677" r="-1048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7269581" y="2639337"/>
            <a:ext cx="154448" cy="154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97210" y="3265163"/>
            <a:ext cx="154448" cy="1544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5938913" y="4435981"/>
            <a:ext cx="28157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b="1" dirty="0">
                <a:latin typeface="+mj-lt"/>
              </a:rPr>
              <a:t>Image space</a:t>
            </a:r>
          </a:p>
        </p:txBody>
      </p:sp>
    </p:spTree>
    <p:extLst>
      <p:ext uri="{BB962C8B-B14F-4D97-AF65-F5344CB8AC3E}">
        <p14:creationId xmlns:p14="http://schemas.microsoft.com/office/powerpoint/2010/main" val="360232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smtClean="0">
                <a:ea typeface="ＭＳ Ｐゴシック" charset="-128"/>
              </a:rPr>
              <a:t>Using Gradient Information</a:t>
            </a:r>
          </a:p>
        </p:txBody>
      </p:sp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477155" y="1663701"/>
            <a:ext cx="5938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000" dirty="0"/>
              <a:t>  Gradient information can save lot of computation:</a:t>
            </a:r>
          </a:p>
        </p:txBody>
      </p:sp>
      <p:sp>
        <p:nvSpPr>
          <p:cNvPr id="129028" name="Text Box 8"/>
          <p:cNvSpPr txBox="1">
            <a:spLocks noChangeArrowheads="1"/>
          </p:cNvSpPr>
          <p:nvPr/>
        </p:nvSpPr>
        <p:spPr bwMode="auto">
          <a:xfrm>
            <a:off x="827087" y="2119253"/>
            <a:ext cx="18510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Edge Location</a:t>
            </a:r>
          </a:p>
          <a:p>
            <a:endParaRPr lang="en-US" altLang="en-US" sz="1000" dirty="0"/>
          </a:p>
          <a:p>
            <a:r>
              <a:rPr lang="en-US" altLang="en-US" sz="2000" dirty="0"/>
              <a:t>Edge Direction</a:t>
            </a:r>
          </a:p>
        </p:txBody>
      </p:sp>
      <p:sp>
        <p:nvSpPr>
          <p:cNvPr id="129029" name="Text Box 10"/>
          <p:cNvSpPr txBox="1">
            <a:spLocks noChangeArrowheads="1"/>
          </p:cNvSpPr>
          <p:nvPr/>
        </p:nvSpPr>
        <p:spPr bwMode="auto">
          <a:xfrm>
            <a:off x="1752600" y="6318250"/>
            <a:ext cx="5797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/>
              <a:t>Need to increment only one point in Accumulator!!</a:t>
            </a:r>
          </a:p>
        </p:txBody>
      </p:sp>
      <p:graphicFrame>
        <p:nvGraphicFramePr>
          <p:cNvPr id="1290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873946"/>
              </p:ext>
            </p:extLst>
          </p:nvPr>
        </p:nvGraphicFramePr>
        <p:xfrm>
          <a:off x="2655887" y="2500253"/>
          <a:ext cx="3063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4" imgW="139700" imgH="228600" progId="Equation.3">
                  <p:embed/>
                </p:oleObj>
              </mc:Choice>
              <mc:Fallback>
                <p:oleObj name="Equation" r:id="rId4" imgW="139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7" y="2500253"/>
                        <a:ext cx="3063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218813"/>
              </p:ext>
            </p:extLst>
          </p:nvPr>
        </p:nvGraphicFramePr>
        <p:xfrm>
          <a:off x="2579687" y="2081153"/>
          <a:ext cx="1004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7" y="2081153"/>
                        <a:ext cx="1004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2" name="Text Box 15"/>
          <p:cNvSpPr txBox="1">
            <a:spLocks noChangeArrowheads="1"/>
          </p:cNvSpPr>
          <p:nvPr/>
        </p:nvSpPr>
        <p:spPr bwMode="auto">
          <a:xfrm>
            <a:off x="640144" y="3193990"/>
            <a:ext cx="299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Assume radius is known:</a:t>
            </a:r>
          </a:p>
        </p:txBody>
      </p:sp>
      <p:graphicFrame>
        <p:nvGraphicFramePr>
          <p:cNvPr id="12903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907552"/>
              </p:ext>
            </p:extLst>
          </p:nvPr>
        </p:nvGraphicFramePr>
        <p:xfrm>
          <a:off x="5800400" y="4746745"/>
          <a:ext cx="19542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8" imgW="888614" imgH="431613" progId="Equation.3">
                  <p:embed/>
                </p:oleObj>
              </mc:Choice>
              <mc:Fallback>
                <p:oleObj name="Equation" r:id="rId8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400" y="4746745"/>
                        <a:ext cx="195421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5289028" y="2215166"/>
            <a:ext cx="2940572" cy="2383084"/>
            <a:chOff x="5289028" y="2215166"/>
            <a:chExt cx="2940572" cy="238308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5800400" y="2215166"/>
              <a:ext cx="0" cy="195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800400" y="4172755"/>
              <a:ext cx="2429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472731" y="3193960"/>
              <a:ext cx="361513" cy="36151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263606" y="3013204"/>
              <a:ext cx="513900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900925" y="2532702"/>
              <a:ext cx="0" cy="39901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115295" y="2777772"/>
              <a:ext cx="357708" cy="23368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7015001" y="3208167"/>
              <a:ext cx="356296" cy="25346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289028" y="2375939"/>
                  <a:ext cx="1979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028" y="2375939"/>
                  <a:ext cx="197939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125" r="-25000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864802" y="4321251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4802" y="4321251"/>
                  <a:ext cx="19454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5625" r="-9375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545193" y="3961599"/>
            <a:ext cx="3434414" cy="2125263"/>
            <a:chOff x="545193" y="3961599"/>
            <a:chExt cx="3434414" cy="2125263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1056565" y="3961599"/>
              <a:ext cx="0" cy="195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056565" y="5919188"/>
              <a:ext cx="2429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45193" y="4122372"/>
                  <a:ext cx="1979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93" y="4122372"/>
                  <a:ext cx="197939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7273" r="-21212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35312" y="5809863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312" y="5809863"/>
                  <a:ext cx="194540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625"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flipH="1">
              <a:off x="2655887" y="4321251"/>
              <a:ext cx="426244" cy="35108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42453" y="4321251"/>
              <a:ext cx="73967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643326" y="4321251"/>
              <a:ext cx="1438805" cy="1152270"/>
            </a:xfrm>
            <a:prstGeom prst="line">
              <a:avLst/>
            </a:prstGeom>
            <a:ln>
              <a:prstDash val="dash"/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344246" y="5036436"/>
                  <a:ext cx="1781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246" y="5036436"/>
                  <a:ext cx="17819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798158" y="5468805"/>
                  <a:ext cx="607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8158" y="5468805"/>
                  <a:ext cx="607025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2000" r="-1200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43252" y="4141074"/>
                  <a:ext cx="736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252" y="4141074"/>
                  <a:ext cx="736355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9917" r="-1074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382262" y="4343259"/>
                  <a:ext cx="2958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2262" y="4343259"/>
                  <a:ext cx="295850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7083" r="-625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Arc 27"/>
            <p:cNvSpPr/>
            <p:nvPr/>
          </p:nvSpPr>
          <p:spPr>
            <a:xfrm rot="11700147">
              <a:off x="2715777" y="4132157"/>
              <a:ext cx="430623" cy="43986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0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AutoShape 2"/>
          <p:cNvSpPr>
            <a:spLocks noChangeArrowheads="1"/>
          </p:cNvSpPr>
          <p:nvPr/>
        </p:nvSpPr>
        <p:spPr bwMode="auto">
          <a:xfrm>
            <a:off x="233363" y="1001713"/>
            <a:ext cx="8648700" cy="11239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146050"/>
            <a:ext cx="7772400" cy="1143000"/>
          </a:xfrm>
        </p:spPr>
        <p:txBody>
          <a:bodyPr lIns="0" tIns="0" rIns="0" bIns="0" anchor="ctr"/>
          <a:lstStyle/>
          <a:p>
            <a:pPr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smtClean="0">
                <a:ea typeface="ＭＳ Ｐゴシック" charset="-128"/>
              </a:rPr>
              <a:t>Finding Coins</a:t>
            </a:r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1389063"/>
            <a:ext cx="404812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389063"/>
            <a:ext cx="404812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847850" y="989013"/>
            <a:ext cx="1441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</a:rPr>
              <a:t>Original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5302250" y="1000125"/>
            <a:ext cx="2698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</a:rPr>
              <a:t>Edges (note noise)</a:t>
            </a:r>
          </a:p>
        </p:txBody>
      </p:sp>
    </p:spTree>
    <p:extLst>
      <p:ext uri="{BB962C8B-B14F-4D97-AF65-F5344CB8AC3E}">
        <p14:creationId xmlns:p14="http://schemas.microsoft.com/office/powerpoint/2010/main" val="1442282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0213"/>
            <a:ext cx="7772400" cy="1143000"/>
          </a:xfrm>
        </p:spPr>
        <p:txBody>
          <a:bodyPr lIns="0" tIns="0" rIns="0" bIns="0" anchor="ctr"/>
          <a:lstStyle/>
          <a:p>
            <a:pPr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mtClean="0">
                <a:ea typeface="ＭＳ Ｐゴシック" charset="-128"/>
              </a:rPr>
              <a:t>Finding Coins (Continued)</a:t>
            </a:r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063750"/>
            <a:ext cx="7024688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4106863" y="1992313"/>
            <a:ext cx="142875" cy="4846637"/>
          </a:xfrm>
          <a:prstGeom prst="roundRect">
            <a:avLst>
              <a:gd name="adj" fmla="val 1111"/>
            </a:avLst>
          </a:prstGeom>
          <a:solidFill>
            <a:srgbClr val="FFFFFF">
              <a:alpha val="196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1797050" y="1658938"/>
            <a:ext cx="14795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</a:rPr>
              <a:t>Pennies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5303838" y="1658938"/>
            <a:ext cx="12144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</a:rPr>
              <a:t>Quarters</a:t>
            </a:r>
          </a:p>
        </p:txBody>
      </p:sp>
    </p:spTree>
    <p:extLst>
      <p:ext uri="{BB962C8B-B14F-4D97-AF65-F5344CB8AC3E}">
        <p14:creationId xmlns:p14="http://schemas.microsoft.com/office/powerpoint/2010/main" val="3425987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 lIns="0" tIns="0" rIns="0" bIns="0" anchor="ctr"/>
          <a:lstStyle/>
          <a:p>
            <a:pPr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 smtClean="0">
                <a:ea typeface="ＭＳ Ｐゴシック" charset="-128"/>
              </a:rPr>
              <a:t>Finding Coins (Continued)</a:t>
            </a:r>
          </a:p>
        </p:txBody>
      </p:sp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352550"/>
            <a:ext cx="404812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4632325" y="5964238"/>
            <a:ext cx="38465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400">
                <a:ea typeface="SimSun" panose="02010600030101010101" pitchFamily="2" charset="-122"/>
              </a:rPr>
              <a:t>Coin finding sample images from: Vivek Kwatra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4876800" y="1933575"/>
            <a:ext cx="327501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" panose="02020603050405020304" pitchFamily="18" charset="0"/>
              <a:buNone/>
            </a:pPr>
            <a:r>
              <a:rPr lang="en-GB" altLang="en-US" sz="2800">
                <a:ea typeface="SimSun" panose="02010600030101010101" pitchFamily="2" charset="-122"/>
              </a:rPr>
              <a:t>Note that because the quarters and penny are different sizes, a different Hough transform (with separate accumulators) was used for each circle size.</a:t>
            </a:r>
          </a:p>
        </p:txBody>
      </p:sp>
    </p:spTree>
    <p:extLst>
      <p:ext uri="{BB962C8B-B14F-4D97-AF65-F5344CB8AC3E}">
        <p14:creationId xmlns:p14="http://schemas.microsoft.com/office/powerpoint/2010/main" val="1654435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smtClean="0">
                <a:ea typeface="ＭＳ Ｐゴシック" charset="-128"/>
              </a:rPr>
              <a:t>Generalized Hough Transform</a:t>
            </a:r>
          </a:p>
        </p:txBody>
      </p:sp>
      <p:sp>
        <p:nvSpPr>
          <p:cNvPr id="139267" name="Text Box 4"/>
          <p:cNvSpPr txBox="1">
            <a:spLocks noChangeArrowheads="1"/>
          </p:cNvSpPr>
          <p:nvPr/>
        </p:nvSpPr>
        <p:spPr bwMode="auto">
          <a:xfrm>
            <a:off x="685800" y="1690689"/>
            <a:ext cx="709040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100" dirty="0"/>
              <a:t>  Model Shape NOT described by </a:t>
            </a:r>
            <a:r>
              <a:rPr lang="en-US" altLang="en-US" sz="2100" dirty="0" smtClean="0"/>
              <a:t>equation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US" altLang="en-US" sz="2100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GB" altLang="en-US" sz="2100" dirty="0" smtClean="0"/>
              <a:t> Requires </a:t>
            </a:r>
            <a:r>
              <a:rPr lang="en-GB" altLang="en-US" sz="2100" dirty="0"/>
              <a:t>training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GB" altLang="en-US" sz="2100" dirty="0" smtClean="0"/>
              <a:t>Object </a:t>
            </a:r>
            <a:r>
              <a:rPr lang="en-GB" altLang="en-US" sz="2100" dirty="0"/>
              <a:t>of known shape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GB" altLang="en-US" sz="2100" dirty="0" smtClean="0"/>
              <a:t>Generate </a:t>
            </a:r>
            <a:r>
              <a:rPr lang="en-GB" altLang="en-US" sz="2100" dirty="0"/>
              <a:t>model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GB" altLang="en-US" sz="2100" dirty="0" smtClean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GB" altLang="en-US" sz="2100" dirty="0" smtClean="0"/>
              <a:t> R-table</a:t>
            </a:r>
            <a:endParaRPr lang="en-GB" altLang="en-US" sz="2100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GB" altLang="en-US" sz="2100" dirty="0" smtClean="0"/>
              <a:t> Similar </a:t>
            </a:r>
            <a:r>
              <a:rPr lang="en-GB" altLang="en-US" sz="2100" dirty="0"/>
              <a:t>approach to line and circle fitting </a:t>
            </a:r>
            <a:r>
              <a:rPr lang="en-GB" altLang="en-US" sz="2100" dirty="0" smtClean="0"/>
              <a:t>during detection</a:t>
            </a:r>
            <a:endParaRPr lang="en-US" alt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7760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 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690689"/>
            <a:ext cx="45426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Compute centroid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For each pixel compute r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Find edge orientation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/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Construct a table of angle and r values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8650" y="2335655"/>
                <a:ext cx="2980495" cy="759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335655"/>
                <a:ext cx="2980495" cy="7591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44128" y="2335655"/>
                <a:ext cx="2993127" cy="759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128" y="2335655"/>
                <a:ext cx="2993127" cy="7591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5197" y="3330465"/>
                <a:ext cx="3579763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𝑜𝑏𝑗𝑒𝑐𝑡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97" y="3330465"/>
                <a:ext cx="3579763" cy="6865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5397846" y="3450121"/>
            <a:ext cx="2932698" cy="2775060"/>
          </a:xfrm>
          <a:custGeom>
            <a:avLst/>
            <a:gdLst>
              <a:gd name="connsiteX0" fmla="*/ 32085 w 1957791"/>
              <a:gd name="connsiteY0" fmla="*/ 240632 h 2197769"/>
              <a:gd name="connsiteX1" fmla="*/ 48127 w 1957791"/>
              <a:gd name="connsiteY1" fmla="*/ 160421 h 2197769"/>
              <a:gd name="connsiteX2" fmla="*/ 96253 w 1957791"/>
              <a:gd name="connsiteY2" fmla="*/ 128337 h 2197769"/>
              <a:gd name="connsiteX3" fmla="*/ 176464 w 1957791"/>
              <a:gd name="connsiteY3" fmla="*/ 48126 h 2197769"/>
              <a:gd name="connsiteX4" fmla="*/ 336885 w 1957791"/>
              <a:gd name="connsiteY4" fmla="*/ 0 h 2197769"/>
              <a:gd name="connsiteX5" fmla="*/ 545432 w 1957791"/>
              <a:gd name="connsiteY5" fmla="*/ 16042 h 2197769"/>
              <a:gd name="connsiteX6" fmla="*/ 593558 w 1957791"/>
              <a:gd name="connsiteY6" fmla="*/ 32084 h 2197769"/>
              <a:gd name="connsiteX7" fmla="*/ 625643 w 1957791"/>
              <a:gd name="connsiteY7" fmla="*/ 64169 h 2197769"/>
              <a:gd name="connsiteX8" fmla="*/ 721895 w 1957791"/>
              <a:gd name="connsiteY8" fmla="*/ 128337 h 2197769"/>
              <a:gd name="connsiteX9" fmla="*/ 753979 w 1957791"/>
              <a:gd name="connsiteY9" fmla="*/ 176463 h 2197769"/>
              <a:gd name="connsiteX10" fmla="*/ 786064 w 1957791"/>
              <a:gd name="connsiteY10" fmla="*/ 208548 h 2197769"/>
              <a:gd name="connsiteX11" fmla="*/ 802106 w 1957791"/>
              <a:gd name="connsiteY11" fmla="*/ 272716 h 2197769"/>
              <a:gd name="connsiteX12" fmla="*/ 818148 w 1957791"/>
              <a:gd name="connsiteY12" fmla="*/ 737937 h 2197769"/>
              <a:gd name="connsiteX13" fmla="*/ 834190 w 1957791"/>
              <a:gd name="connsiteY13" fmla="*/ 786063 h 2197769"/>
              <a:gd name="connsiteX14" fmla="*/ 914400 w 1957791"/>
              <a:gd name="connsiteY14" fmla="*/ 994611 h 2197769"/>
              <a:gd name="connsiteX15" fmla="*/ 978569 w 1957791"/>
              <a:gd name="connsiteY15" fmla="*/ 1026695 h 2197769"/>
              <a:gd name="connsiteX16" fmla="*/ 1026695 w 1957791"/>
              <a:gd name="connsiteY16" fmla="*/ 1042737 h 2197769"/>
              <a:gd name="connsiteX17" fmla="*/ 1074821 w 1957791"/>
              <a:gd name="connsiteY17" fmla="*/ 1074821 h 2197769"/>
              <a:gd name="connsiteX18" fmla="*/ 1219200 w 1957791"/>
              <a:gd name="connsiteY18" fmla="*/ 1106905 h 2197769"/>
              <a:gd name="connsiteX19" fmla="*/ 1475874 w 1957791"/>
              <a:gd name="connsiteY19" fmla="*/ 1138990 h 2197769"/>
              <a:gd name="connsiteX20" fmla="*/ 1620253 w 1957791"/>
              <a:gd name="connsiteY20" fmla="*/ 1171074 h 2197769"/>
              <a:gd name="connsiteX21" fmla="*/ 1748590 w 1957791"/>
              <a:gd name="connsiteY21" fmla="*/ 1267326 h 2197769"/>
              <a:gd name="connsiteX22" fmla="*/ 1796716 w 1957791"/>
              <a:gd name="connsiteY22" fmla="*/ 1315453 h 2197769"/>
              <a:gd name="connsiteX23" fmla="*/ 1860885 w 1957791"/>
              <a:gd name="connsiteY23" fmla="*/ 1395663 h 2197769"/>
              <a:gd name="connsiteX24" fmla="*/ 1925053 w 1957791"/>
              <a:gd name="connsiteY24" fmla="*/ 1540042 h 2197769"/>
              <a:gd name="connsiteX25" fmla="*/ 1957137 w 1957791"/>
              <a:gd name="connsiteY25" fmla="*/ 1636295 h 2197769"/>
              <a:gd name="connsiteX26" fmla="*/ 1925053 w 1957791"/>
              <a:gd name="connsiteY26" fmla="*/ 1844842 h 2197769"/>
              <a:gd name="connsiteX27" fmla="*/ 1909011 w 1957791"/>
              <a:gd name="connsiteY27" fmla="*/ 1892969 h 2197769"/>
              <a:gd name="connsiteX28" fmla="*/ 1860885 w 1957791"/>
              <a:gd name="connsiteY28" fmla="*/ 1941095 h 2197769"/>
              <a:gd name="connsiteX29" fmla="*/ 1764632 w 1957791"/>
              <a:gd name="connsiteY29" fmla="*/ 2005263 h 2197769"/>
              <a:gd name="connsiteX30" fmla="*/ 1716506 w 1957791"/>
              <a:gd name="connsiteY30" fmla="*/ 2037348 h 2197769"/>
              <a:gd name="connsiteX31" fmla="*/ 1668379 w 1957791"/>
              <a:gd name="connsiteY31" fmla="*/ 2053390 h 2197769"/>
              <a:gd name="connsiteX32" fmla="*/ 1604211 w 1957791"/>
              <a:gd name="connsiteY32" fmla="*/ 2085474 h 2197769"/>
              <a:gd name="connsiteX33" fmla="*/ 1507958 w 1957791"/>
              <a:gd name="connsiteY33" fmla="*/ 2117558 h 2197769"/>
              <a:gd name="connsiteX34" fmla="*/ 1363579 w 1957791"/>
              <a:gd name="connsiteY34" fmla="*/ 2181726 h 2197769"/>
              <a:gd name="connsiteX35" fmla="*/ 1315453 w 1957791"/>
              <a:gd name="connsiteY35" fmla="*/ 2197769 h 2197769"/>
              <a:gd name="connsiteX36" fmla="*/ 898358 w 1957791"/>
              <a:gd name="connsiteY36" fmla="*/ 2181726 h 2197769"/>
              <a:gd name="connsiteX37" fmla="*/ 786064 w 1957791"/>
              <a:gd name="connsiteY37" fmla="*/ 2149642 h 2197769"/>
              <a:gd name="connsiteX38" fmla="*/ 721895 w 1957791"/>
              <a:gd name="connsiteY38" fmla="*/ 2133600 h 2197769"/>
              <a:gd name="connsiteX39" fmla="*/ 561474 w 1957791"/>
              <a:gd name="connsiteY39" fmla="*/ 2085474 h 2197769"/>
              <a:gd name="connsiteX40" fmla="*/ 401053 w 1957791"/>
              <a:gd name="connsiteY40" fmla="*/ 2037348 h 2197769"/>
              <a:gd name="connsiteX41" fmla="*/ 288758 w 1957791"/>
              <a:gd name="connsiteY41" fmla="*/ 1989221 h 2197769"/>
              <a:gd name="connsiteX42" fmla="*/ 240632 w 1957791"/>
              <a:gd name="connsiteY42" fmla="*/ 1941095 h 2197769"/>
              <a:gd name="connsiteX43" fmla="*/ 176464 w 1957791"/>
              <a:gd name="connsiteY43" fmla="*/ 1860884 h 2197769"/>
              <a:gd name="connsiteX44" fmla="*/ 160421 w 1957791"/>
              <a:gd name="connsiteY44" fmla="*/ 1796716 h 2197769"/>
              <a:gd name="connsiteX45" fmla="*/ 128337 w 1957791"/>
              <a:gd name="connsiteY45" fmla="*/ 1700463 h 2197769"/>
              <a:gd name="connsiteX46" fmla="*/ 112295 w 1957791"/>
              <a:gd name="connsiteY46" fmla="*/ 1652337 h 2197769"/>
              <a:gd name="connsiteX47" fmla="*/ 80211 w 1957791"/>
              <a:gd name="connsiteY47" fmla="*/ 1540042 h 2197769"/>
              <a:gd name="connsiteX48" fmla="*/ 48127 w 1957791"/>
              <a:gd name="connsiteY48" fmla="*/ 1171074 h 2197769"/>
              <a:gd name="connsiteX49" fmla="*/ 32085 w 1957791"/>
              <a:gd name="connsiteY49" fmla="*/ 1122948 h 2197769"/>
              <a:gd name="connsiteX50" fmla="*/ 0 w 1957791"/>
              <a:gd name="connsiteY50" fmla="*/ 417095 h 2197769"/>
              <a:gd name="connsiteX51" fmla="*/ 16043 w 1957791"/>
              <a:gd name="connsiteY51" fmla="*/ 272716 h 2197769"/>
              <a:gd name="connsiteX52" fmla="*/ 32085 w 1957791"/>
              <a:gd name="connsiteY52" fmla="*/ 240632 h 219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57791" h="2197769">
                <a:moveTo>
                  <a:pt x="32085" y="240632"/>
                </a:moveTo>
                <a:cubicBezTo>
                  <a:pt x="37432" y="221916"/>
                  <a:pt x="34599" y="184095"/>
                  <a:pt x="48127" y="160421"/>
                </a:cubicBezTo>
                <a:cubicBezTo>
                  <a:pt x="57693" y="143681"/>
                  <a:pt x="81743" y="141033"/>
                  <a:pt x="96253" y="128337"/>
                </a:cubicBezTo>
                <a:cubicBezTo>
                  <a:pt x="124709" y="103438"/>
                  <a:pt x="140593" y="60083"/>
                  <a:pt x="176464" y="48126"/>
                </a:cubicBezTo>
                <a:cubicBezTo>
                  <a:pt x="293633" y="9070"/>
                  <a:pt x="239906" y="24244"/>
                  <a:pt x="336885" y="0"/>
                </a:cubicBezTo>
                <a:cubicBezTo>
                  <a:pt x="406401" y="5347"/>
                  <a:pt x="476249" y="7394"/>
                  <a:pt x="545432" y="16042"/>
                </a:cubicBezTo>
                <a:cubicBezTo>
                  <a:pt x="562211" y="18139"/>
                  <a:pt x="579058" y="23384"/>
                  <a:pt x="593558" y="32084"/>
                </a:cubicBezTo>
                <a:cubicBezTo>
                  <a:pt x="606528" y="39866"/>
                  <a:pt x="613543" y="55094"/>
                  <a:pt x="625643" y="64169"/>
                </a:cubicBezTo>
                <a:cubicBezTo>
                  <a:pt x="656491" y="87305"/>
                  <a:pt x="721895" y="128337"/>
                  <a:pt x="721895" y="128337"/>
                </a:cubicBezTo>
                <a:cubicBezTo>
                  <a:pt x="732590" y="144379"/>
                  <a:pt x="741935" y="161408"/>
                  <a:pt x="753979" y="176463"/>
                </a:cubicBezTo>
                <a:cubicBezTo>
                  <a:pt x="763428" y="188274"/>
                  <a:pt x="779300" y="195020"/>
                  <a:pt x="786064" y="208548"/>
                </a:cubicBezTo>
                <a:cubicBezTo>
                  <a:pt x="795924" y="228268"/>
                  <a:pt x="796759" y="251327"/>
                  <a:pt x="802106" y="272716"/>
                </a:cubicBezTo>
                <a:cubicBezTo>
                  <a:pt x="807453" y="427790"/>
                  <a:pt x="808469" y="583073"/>
                  <a:pt x="818148" y="737937"/>
                </a:cubicBezTo>
                <a:cubicBezTo>
                  <a:pt x="819203" y="754814"/>
                  <a:pt x="830874" y="769482"/>
                  <a:pt x="834190" y="786063"/>
                </a:cubicBezTo>
                <a:cubicBezTo>
                  <a:pt x="846685" y="848540"/>
                  <a:pt x="838436" y="956630"/>
                  <a:pt x="914400" y="994611"/>
                </a:cubicBezTo>
                <a:cubicBezTo>
                  <a:pt x="935790" y="1005306"/>
                  <a:pt x="956588" y="1017275"/>
                  <a:pt x="978569" y="1026695"/>
                </a:cubicBezTo>
                <a:cubicBezTo>
                  <a:pt x="994112" y="1033356"/>
                  <a:pt x="1011570" y="1035175"/>
                  <a:pt x="1026695" y="1042737"/>
                </a:cubicBezTo>
                <a:cubicBezTo>
                  <a:pt x="1043940" y="1051359"/>
                  <a:pt x="1057100" y="1067226"/>
                  <a:pt x="1074821" y="1074821"/>
                </a:cubicBezTo>
                <a:cubicBezTo>
                  <a:pt x="1095887" y="1083849"/>
                  <a:pt x="1203388" y="1103391"/>
                  <a:pt x="1219200" y="1106905"/>
                </a:cubicBezTo>
                <a:cubicBezTo>
                  <a:pt x="1371169" y="1140677"/>
                  <a:pt x="1187415" y="1114952"/>
                  <a:pt x="1475874" y="1138990"/>
                </a:cubicBezTo>
                <a:cubicBezTo>
                  <a:pt x="1477642" y="1139344"/>
                  <a:pt x="1610543" y="1164601"/>
                  <a:pt x="1620253" y="1171074"/>
                </a:cubicBezTo>
                <a:cubicBezTo>
                  <a:pt x="1804588" y="1293963"/>
                  <a:pt x="1623375" y="1225588"/>
                  <a:pt x="1748590" y="1267326"/>
                </a:cubicBezTo>
                <a:cubicBezTo>
                  <a:pt x="1764632" y="1283368"/>
                  <a:pt x="1782192" y="1298024"/>
                  <a:pt x="1796716" y="1315453"/>
                </a:cubicBezTo>
                <a:cubicBezTo>
                  <a:pt x="1897885" y="1436856"/>
                  <a:pt x="1767553" y="1302334"/>
                  <a:pt x="1860885" y="1395663"/>
                </a:cubicBezTo>
                <a:cubicBezTo>
                  <a:pt x="1899066" y="1510207"/>
                  <a:pt x="1874209" y="1463776"/>
                  <a:pt x="1925053" y="1540042"/>
                </a:cubicBezTo>
                <a:cubicBezTo>
                  <a:pt x="1935748" y="1572126"/>
                  <a:pt x="1962280" y="1602868"/>
                  <a:pt x="1957137" y="1636295"/>
                </a:cubicBezTo>
                <a:cubicBezTo>
                  <a:pt x="1946442" y="1705811"/>
                  <a:pt x="1938015" y="1775713"/>
                  <a:pt x="1925053" y="1844842"/>
                </a:cubicBezTo>
                <a:cubicBezTo>
                  <a:pt x="1921937" y="1861462"/>
                  <a:pt x="1918391" y="1878899"/>
                  <a:pt x="1909011" y="1892969"/>
                </a:cubicBezTo>
                <a:cubicBezTo>
                  <a:pt x="1896427" y="1911846"/>
                  <a:pt x="1878793" y="1927167"/>
                  <a:pt x="1860885" y="1941095"/>
                </a:cubicBezTo>
                <a:cubicBezTo>
                  <a:pt x="1830447" y="1964769"/>
                  <a:pt x="1796716" y="1983873"/>
                  <a:pt x="1764632" y="2005263"/>
                </a:cubicBezTo>
                <a:cubicBezTo>
                  <a:pt x="1748590" y="2015958"/>
                  <a:pt x="1734797" y="2031251"/>
                  <a:pt x="1716506" y="2037348"/>
                </a:cubicBezTo>
                <a:cubicBezTo>
                  <a:pt x="1700464" y="2042695"/>
                  <a:pt x="1683922" y="2046729"/>
                  <a:pt x="1668379" y="2053390"/>
                </a:cubicBezTo>
                <a:cubicBezTo>
                  <a:pt x="1646399" y="2062810"/>
                  <a:pt x="1626415" y="2076593"/>
                  <a:pt x="1604211" y="2085474"/>
                </a:cubicBezTo>
                <a:cubicBezTo>
                  <a:pt x="1572810" y="2098034"/>
                  <a:pt x="1507958" y="2117558"/>
                  <a:pt x="1507958" y="2117558"/>
                </a:cubicBezTo>
                <a:cubicBezTo>
                  <a:pt x="1431691" y="2168403"/>
                  <a:pt x="1478125" y="2143543"/>
                  <a:pt x="1363579" y="2181726"/>
                </a:cubicBezTo>
                <a:lnTo>
                  <a:pt x="1315453" y="2197769"/>
                </a:lnTo>
                <a:cubicBezTo>
                  <a:pt x="1176421" y="2192421"/>
                  <a:pt x="1037184" y="2190981"/>
                  <a:pt x="898358" y="2181726"/>
                </a:cubicBezTo>
                <a:cubicBezTo>
                  <a:pt x="865651" y="2179545"/>
                  <a:pt x="818395" y="2158879"/>
                  <a:pt x="786064" y="2149642"/>
                </a:cubicBezTo>
                <a:cubicBezTo>
                  <a:pt x="764864" y="2143585"/>
                  <a:pt x="743013" y="2139935"/>
                  <a:pt x="721895" y="2133600"/>
                </a:cubicBezTo>
                <a:cubicBezTo>
                  <a:pt x="526613" y="2075016"/>
                  <a:pt x="709377" y="2122449"/>
                  <a:pt x="561474" y="2085474"/>
                </a:cubicBezTo>
                <a:cubicBezTo>
                  <a:pt x="450589" y="2030031"/>
                  <a:pt x="544866" y="2069307"/>
                  <a:pt x="401053" y="2037348"/>
                </a:cubicBezTo>
                <a:cubicBezTo>
                  <a:pt x="358570" y="2027907"/>
                  <a:pt x="327986" y="2008835"/>
                  <a:pt x="288758" y="1989221"/>
                </a:cubicBezTo>
                <a:cubicBezTo>
                  <a:pt x="272716" y="1973179"/>
                  <a:pt x="255156" y="1958523"/>
                  <a:pt x="240632" y="1941095"/>
                </a:cubicBezTo>
                <a:cubicBezTo>
                  <a:pt x="139438" y="1819662"/>
                  <a:pt x="269814" y="1954237"/>
                  <a:pt x="176464" y="1860884"/>
                </a:cubicBezTo>
                <a:cubicBezTo>
                  <a:pt x="171116" y="1839495"/>
                  <a:pt x="166756" y="1817834"/>
                  <a:pt x="160421" y="1796716"/>
                </a:cubicBezTo>
                <a:cubicBezTo>
                  <a:pt x="150703" y="1764323"/>
                  <a:pt x="139032" y="1732547"/>
                  <a:pt x="128337" y="1700463"/>
                </a:cubicBezTo>
                <a:cubicBezTo>
                  <a:pt x="122990" y="1684421"/>
                  <a:pt x="116396" y="1668742"/>
                  <a:pt x="112295" y="1652337"/>
                </a:cubicBezTo>
                <a:cubicBezTo>
                  <a:pt x="92152" y="1571764"/>
                  <a:pt x="103225" y="1609085"/>
                  <a:pt x="80211" y="1540042"/>
                </a:cubicBezTo>
                <a:cubicBezTo>
                  <a:pt x="74066" y="1447863"/>
                  <a:pt x="67294" y="1276495"/>
                  <a:pt x="48127" y="1171074"/>
                </a:cubicBezTo>
                <a:cubicBezTo>
                  <a:pt x="45102" y="1154437"/>
                  <a:pt x="37432" y="1138990"/>
                  <a:pt x="32085" y="1122948"/>
                </a:cubicBezTo>
                <a:cubicBezTo>
                  <a:pt x="6025" y="836290"/>
                  <a:pt x="0" y="809366"/>
                  <a:pt x="0" y="417095"/>
                </a:cubicBezTo>
                <a:cubicBezTo>
                  <a:pt x="0" y="368672"/>
                  <a:pt x="4299" y="319693"/>
                  <a:pt x="16043" y="272716"/>
                </a:cubicBezTo>
                <a:cubicBezTo>
                  <a:pt x="20719" y="254012"/>
                  <a:pt x="26738" y="259348"/>
                  <a:pt x="32085" y="24063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96204" y="4940209"/>
            <a:ext cx="96252" cy="962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5"/>
            <a:endCxn id="11" idx="27"/>
          </p:cNvCxnSpPr>
          <p:nvPr/>
        </p:nvCxnSpPr>
        <p:spPr>
          <a:xfrm>
            <a:off x="6378360" y="5022365"/>
            <a:ext cx="1879113" cy="817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804725" y="5328769"/>
            <a:ext cx="978568" cy="978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991404" y="5840319"/>
            <a:ext cx="283945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4"/>
          </p:cNvCxnSpPr>
          <p:nvPr/>
        </p:nvCxnSpPr>
        <p:spPr>
          <a:xfrm>
            <a:off x="6344330" y="5036461"/>
            <a:ext cx="0" cy="80385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74836" y="4499004"/>
                <a:ext cx="8556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36" y="4499004"/>
                <a:ext cx="85561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929" r="-9929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13239" y="5958482"/>
                <a:ext cx="6704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39" y="5958482"/>
                <a:ext cx="670440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2727" r="-1181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8257472" y="5599763"/>
            <a:ext cx="493738" cy="54696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625448" y="5392529"/>
                <a:ext cx="4354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448" y="5392529"/>
                <a:ext cx="435440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15183" y="5510276"/>
                <a:ext cx="2725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83" y="5510276"/>
                <a:ext cx="272510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24444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91404" y="5208203"/>
                <a:ext cx="280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04" y="5208203"/>
                <a:ext cx="280526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32609" t="-1961" r="-34783" b="-3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3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Boundaries of Objects</a:t>
            </a:r>
          </a:p>
        </p:txBody>
      </p:sp>
      <p:pic>
        <p:nvPicPr>
          <p:cNvPr id="67587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191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191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Text Box 48"/>
          <p:cNvSpPr txBox="1">
            <a:spLocks noChangeArrowheads="1"/>
          </p:cNvSpPr>
          <p:nvPr/>
        </p:nvSpPr>
        <p:spPr bwMode="auto">
          <a:xfrm>
            <a:off x="5470525" y="4760913"/>
            <a:ext cx="249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1800"/>
              <a:t>Marked by many users</a:t>
            </a:r>
          </a:p>
        </p:txBody>
      </p:sp>
      <p:sp>
        <p:nvSpPr>
          <p:cNvPr id="67590" name="Rectangle 49"/>
          <p:cNvSpPr>
            <a:spLocks noChangeArrowheads="1"/>
          </p:cNvSpPr>
          <p:nvPr/>
        </p:nvSpPr>
        <p:spPr bwMode="auto">
          <a:xfrm>
            <a:off x="762000" y="6400800"/>
            <a:ext cx="8275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/>
              <a:t>http://www.eecs.berkeley.edu/Research/Projects/CS/vision/grouping/segbench/bench/html/images.html</a:t>
            </a:r>
          </a:p>
        </p:txBody>
      </p:sp>
    </p:spTree>
    <p:extLst>
      <p:ext uri="{BB962C8B-B14F-4D97-AF65-F5344CB8AC3E}">
        <p14:creationId xmlns:p14="http://schemas.microsoft.com/office/powerpoint/2010/main" val="31433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R-table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732220"/>
                  </p:ext>
                </p:extLst>
              </p:nvPr>
            </p:nvGraphicFramePr>
            <p:xfrm>
              <a:off x="256674" y="2579346"/>
              <a:ext cx="4122821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13810"/>
                    <a:gridCol w="190901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Edge orientation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Distance</a:t>
                          </a:r>
                          <a:r>
                            <a:rPr lang="en-US" sz="2400" b="1" baseline="0" dirty="0" smtClean="0"/>
                            <a:t> (r)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732220"/>
                  </p:ext>
                </p:extLst>
              </p:nvPr>
            </p:nvGraphicFramePr>
            <p:xfrm>
              <a:off x="256674" y="2579346"/>
              <a:ext cx="4122821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13810"/>
                    <a:gridCol w="1909011"/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Edge orientation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Distance</a:t>
                          </a:r>
                          <a:r>
                            <a:rPr lang="en-US" sz="2400" b="1" baseline="0" dirty="0" smtClean="0"/>
                            <a:t> (r)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5" t="-189333" r="-86538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613" t="-189333" r="-639" b="-321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5" t="-285526" r="-86538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613" t="-285526" r="-639" b="-217105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5" t="-390667" r="-8653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613" t="-390667" r="-639" b="-120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5" t="-490667" r="-8653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613" t="-490667" r="-639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Freeform 4"/>
          <p:cNvSpPr/>
          <p:nvPr/>
        </p:nvSpPr>
        <p:spPr>
          <a:xfrm>
            <a:off x="4973052" y="2579346"/>
            <a:ext cx="2932698" cy="2775060"/>
          </a:xfrm>
          <a:custGeom>
            <a:avLst/>
            <a:gdLst>
              <a:gd name="connsiteX0" fmla="*/ 32085 w 1957791"/>
              <a:gd name="connsiteY0" fmla="*/ 240632 h 2197769"/>
              <a:gd name="connsiteX1" fmla="*/ 48127 w 1957791"/>
              <a:gd name="connsiteY1" fmla="*/ 160421 h 2197769"/>
              <a:gd name="connsiteX2" fmla="*/ 96253 w 1957791"/>
              <a:gd name="connsiteY2" fmla="*/ 128337 h 2197769"/>
              <a:gd name="connsiteX3" fmla="*/ 176464 w 1957791"/>
              <a:gd name="connsiteY3" fmla="*/ 48126 h 2197769"/>
              <a:gd name="connsiteX4" fmla="*/ 336885 w 1957791"/>
              <a:gd name="connsiteY4" fmla="*/ 0 h 2197769"/>
              <a:gd name="connsiteX5" fmla="*/ 545432 w 1957791"/>
              <a:gd name="connsiteY5" fmla="*/ 16042 h 2197769"/>
              <a:gd name="connsiteX6" fmla="*/ 593558 w 1957791"/>
              <a:gd name="connsiteY6" fmla="*/ 32084 h 2197769"/>
              <a:gd name="connsiteX7" fmla="*/ 625643 w 1957791"/>
              <a:gd name="connsiteY7" fmla="*/ 64169 h 2197769"/>
              <a:gd name="connsiteX8" fmla="*/ 721895 w 1957791"/>
              <a:gd name="connsiteY8" fmla="*/ 128337 h 2197769"/>
              <a:gd name="connsiteX9" fmla="*/ 753979 w 1957791"/>
              <a:gd name="connsiteY9" fmla="*/ 176463 h 2197769"/>
              <a:gd name="connsiteX10" fmla="*/ 786064 w 1957791"/>
              <a:gd name="connsiteY10" fmla="*/ 208548 h 2197769"/>
              <a:gd name="connsiteX11" fmla="*/ 802106 w 1957791"/>
              <a:gd name="connsiteY11" fmla="*/ 272716 h 2197769"/>
              <a:gd name="connsiteX12" fmla="*/ 818148 w 1957791"/>
              <a:gd name="connsiteY12" fmla="*/ 737937 h 2197769"/>
              <a:gd name="connsiteX13" fmla="*/ 834190 w 1957791"/>
              <a:gd name="connsiteY13" fmla="*/ 786063 h 2197769"/>
              <a:gd name="connsiteX14" fmla="*/ 914400 w 1957791"/>
              <a:gd name="connsiteY14" fmla="*/ 994611 h 2197769"/>
              <a:gd name="connsiteX15" fmla="*/ 978569 w 1957791"/>
              <a:gd name="connsiteY15" fmla="*/ 1026695 h 2197769"/>
              <a:gd name="connsiteX16" fmla="*/ 1026695 w 1957791"/>
              <a:gd name="connsiteY16" fmla="*/ 1042737 h 2197769"/>
              <a:gd name="connsiteX17" fmla="*/ 1074821 w 1957791"/>
              <a:gd name="connsiteY17" fmla="*/ 1074821 h 2197769"/>
              <a:gd name="connsiteX18" fmla="*/ 1219200 w 1957791"/>
              <a:gd name="connsiteY18" fmla="*/ 1106905 h 2197769"/>
              <a:gd name="connsiteX19" fmla="*/ 1475874 w 1957791"/>
              <a:gd name="connsiteY19" fmla="*/ 1138990 h 2197769"/>
              <a:gd name="connsiteX20" fmla="*/ 1620253 w 1957791"/>
              <a:gd name="connsiteY20" fmla="*/ 1171074 h 2197769"/>
              <a:gd name="connsiteX21" fmla="*/ 1748590 w 1957791"/>
              <a:gd name="connsiteY21" fmla="*/ 1267326 h 2197769"/>
              <a:gd name="connsiteX22" fmla="*/ 1796716 w 1957791"/>
              <a:gd name="connsiteY22" fmla="*/ 1315453 h 2197769"/>
              <a:gd name="connsiteX23" fmla="*/ 1860885 w 1957791"/>
              <a:gd name="connsiteY23" fmla="*/ 1395663 h 2197769"/>
              <a:gd name="connsiteX24" fmla="*/ 1925053 w 1957791"/>
              <a:gd name="connsiteY24" fmla="*/ 1540042 h 2197769"/>
              <a:gd name="connsiteX25" fmla="*/ 1957137 w 1957791"/>
              <a:gd name="connsiteY25" fmla="*/ 1636295 h 2197769"/>
              <a:gd name="connsiteX26" fmla="*/ 1925053 w 1957791"/>
              <a:gd name="connsiteY26" fmla="*/ 1844842 h 2197769"/>
              <a:gd name="connsiteX27" fmla="*/ 1909011 w 1957791"/>
              <a:gd name="connsiteY27" fmla="*/ 1892969 h 2197769"/>
              <a:gd name="connsiteX28" fmla="*/ 1860885 w 1957791"/>
              <a:gd name="connsiteY28" fmla="*/ 1941095 h 2197769"/>
              <a:gd name="connsiteX29" fmla="*/ 1764632 w 1957791"/>
              <a:gd name="connsiteY29" fmla="*/ 2005263 h 2197769"/>
              <a:gd name="connsiteX30" fmla="*/ 1716506 w 1957791"/>
              <a:gd name="connsiteY30" fmla="*/ 2037348 h 2197769"/>
              <a:gd name="connsiteX31" fmla="*/ 1668379 w 1957791"/>
              <a:gd name="connsiteY31" fmla="*/ 2053390 h 2197769"/>
              <a:gd name="connsiteX32" fmla="*/ 1604211 w 1957791"/>
              <a:gd name="connsiteY32" fmla="*/ 2085474 h 2197769"/>
              <a:gd name="connsiteX33" fmla="*/ 1507958 w 1957791"/>
              <a:gd name="connsiteY33" fmla="*/ 2117558 h 2197769"/>
              <a:gd name="connsiteX34" fmla="*/ 1363579 w 1957791"/>
              <a:gd name="connsiteY34" fmla="*/ 2181726 h 2197769"/>
              <a:gd name="connsiteX35" fmla="*/ 1315453 w 1957791"/>
              <a:gd name="connsiteY35" fmla="*/ 2197769 h 2197769"/>
              <a:gd name="connsiteX36" fmla="*/ 898358 w 1957791"/>
              <a:gd name="connsiteY36" fmla="*/ 2181726 h 2197769"/>
              <a:gd name="connsiteX37" fmla="*/ 786064 w 1957791"/>
              <a:gd name="connsiteY37" fmla="*/ 2149642 h 2197769"/>
              <a:gd name="connsiteX38" fmla="*/ 721895 w 1957791"/>
              <a:gd name="connsiteY38" fmla="*/ 2133600 h 2197769"/>
              <a:gd name="connsiteX39" fmla="*/ 561474 w 1957791"/>
              <a:gd name="connsiteY39" fmla="*/ 2085474 h 2197769"/>
              <a:gd name="connsiteX40" fmla="*/ 401053 w 1957791"/>
              <a:gd name="connsiteY40" fmla="*/ 2037348 h 2197769"/>
              <a:gd name="connsiteX41" fmla="*/ 288758 w 1957791"/>
              <a:gd name="connsiteY41" fmla="*/ 1989221 h 2197769"/>
              <a:gd name="connsiteX42" fmla="*/ 240632 w 1957791"/>
              <a:gd name="connsiteY42" fmla="*/ 1941095 h 2197769"/>
              <a:gd name="connsiteX43" fmla="*/ 176464 w 1957791"/>
              <a:gd name="connsiteY43" fmla="*/ 1860884 h 2197769"/>
              <a:gd name="connsiteX44" fmla="*/ 160421 w 1957791"/>
              <a:gd name="connsiteY44" fmla="*/ 1796716 h 2197769"/>
              <a:gd name="connsiteX45" fmla="*/ 128337 w 1957791"/>
              <a:gd name="connsiteY45" fmla="*/ 1700463 h 2197769"/>
              <a:gd name="connsiteX46" fmla="*/ 112295 w 1957791"/>
              <a:gd name="connsiteY46" fmla="*/ 1652337 h 2197769"/>
              <a:gd name="connsiteX47" fmla="*/ 80211 w 1957791"/>
              <a:gd name="connsiteY47" fmla="*/ 1540042 h 2197769"/>
              <a:gd name="connsiteX48" fmla="*/ 48127 w 1957791"/>
              <a:gd name="connsiteY48" fmla="*/ 1171074 h 2197769"/>
              <a:gd name="connsiteX49" fmla="*/ 32085 w 1957791"/>
              <a:gd name="connsiteY49" fmla="*/ 1122948 h 2197769"/>
              <a:gd name="connsiteX50" fmla="*/ 0 w 1957791"/>
              <a:gd name="connsiteY50" fmla="*/ 417095 h 2197769"/>
              <a:gd name="connsiteX51" fmla="*/ 16043 w 1957791"/>
              <a:gd name="connsiteY51" fmla="*/ 272716 h 2197769"/>
              <a:gd name="connsiteX52" fmla="*/ 32085 w 1957791"/>
              <a:gd name="connsiteY52" fmla="*/ 240632 h 219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57791" h="2197769">
                <a:moveTo>
                  <a:pt x="32085" y="240632"/>
                </a:moveTo>
                <a:cubicBezTo>
                  <a:pt x="37432" y="221916"/>
                  <a:pt x="34599" y="184095"/>
                  <a:pt x="48127" y="160421"/>
                </a:cubicBezTo>
                <a:cubicBezTo>
                  <a:pt x="57693" y="143681"/>
                  <a:pt x="81743" y="141033"/>
                  <a:pt x="96253" y="128337"/>
                </a:cubicBezTo>
                <a:cubicBezTo>
                  <a:pt x="124709" y="103438"/>
                  <a:pt x="140593" y="60083"/>
                  <a:pt x="176464" y="48126"/>
                </a:cubicBezTo>
                <a:cubicBezTo>
                  <a:pt x="293633" y="9070"/>
                  <a:pt x="239906" y="24244"/>
                  <a:pt x="336885" y="0"/>
                </a:cubicBezTo>
                <a:cubicBezTo>
                  <a:pt x="406401" y="5347"/>
                  <a:pt x="476249" y="7394"/>
                  <a:pt x="545432" y="16042"/>
                </a:cubicBezTo>
                <a:cubicBezTo>
                  <a:pt x="562211" y="18139"/>
                  <a:pt x="579058" y="23384"/>
                  <a:pt x="593558" y="32084"/>
                </a:cubicBezTo>
                <a:cubicBezTo>
                  <a:pt x="606528" y="39866"/>
                  <a:pt x="613543" y="55094"/>
                  <a:pt x="625643" y="64169"/>
                </a:cubicBezTo>
                <a:cubicBezTo>
                  <a:pt x="656491" y="87305"/>
                  <a:pt x="721895" y="128337"/>
                  <a:pt x="721895" y="128337"/>
                </a:cubicBezTo>
                <a:cubicBezTo>
                  <a:pt x="732590" y="144379"/>
                  <a:pt x="741935" y="161408"/>
                  <a:pt x="753979" y="176463"/>
                </a:cubicBezTo>
                <a:cubicBezTo>
                  <a:pt x="763428" y="188274"/>
                  <a:pt x="779300" y="195020"/>
                  <a:pt x="786064" y="208548"/>
                </a:cubicBezTo>
                <a:cubicBezTo>
                  <a:pt x="795924" y="228268"/>
                  <a:pt x="796759" y="251327"/>
                  <a:pt x="802106" y="272716"/>
                </a:cubicBezTo>
                <a:cubicBezTo>
                  <a:pt x="807453" y="427790"/>
                  <a:pt x="808469" y="583073"/>
                  <a:pt x="818148" y="737937"/>
                </a:cubicBezTo>
                <a:cubicBezTo>
                  <a:pt x="819203" y="754814"/>
                  <a:pt x="830874" y="769482"/>
                  <a:pt x="834190" y="786063"/>
                </a:cubicBezTo>
                <a:cubicBezTo>
                  <a:pt x="846685" y="848540"/>
                  <a:pt x="838436" y="956630"/>
                  <a:pt x="914400" y="994611"/>
                </a:cubicBezTo>
                <a:cubicBezTo>
                  <a:pt x="935790" y="1005306"/>
                  <a:pt x="956588" y="1017275"/>
                  <a:pt x="978569" y="1026695"/>
                </a:cubicBezTo>
                <a:cubicBezTo>
                  <a:pt x="994112" y="1033356"/>
                  <a:pt x="1011570" y="1035175"/>
                  <a:pt x="1026695" y="1042737"/>
                </a:cubicBezTo>
                <a:cubicBezTo>
                  <a:pt x="1043940" y="1051359"/>
                  <a:pt x="1057100" y="1067226"/>
                  <a:pt x="1074821" y="1074821"/>
                </a:cubicBezTo>
                <a:cubicBezTo>
                  <a:pt x="1095887" y="1083849"/>
                  <a:pt x="1203388" y="1103391"/>
                  <a:pt x="1219200" y="1106905"/>
                </a:cubicBezTo>
                <a:cubicBezTo>
                  <a:pt x="1371169" y="1140677"/>
                  <a:pt x="1187415" y="1114952"/>
                  <a:pt x="1475874" y="1138990"/>
                </a:cubicBezTo>
                <a:cubicBezTo>
                  <a:pt x="1477642" y="1139344"/>
                  <a:pt x="1610543" y="1164601"/>
                  <a:pt x="1620253" y="1171074"/>
                </a:cubicBezTo>
                <a:cubicBezTo>
                  <a:pt x="1804588" y="1293963"/>
                  <a:pt x="1623375" y="1225588"/>
                  <a:pt x="1748590" y="1267326"/>
                </a:cubicBezTo>
                <a:cubicBezTo>
                  <a:pt x="1764632" y="1283368"/>
                  <a:pt x="1782192" y="1298024"/>
                  <a:pt x="1796716" y="1315453"/>
                </a:cubicBezTo>
                <a:cubicBezTo>
                  <a:pt x="1897885" y="1436856"/>
                  <a:pt x="1767553" y="1302334"/>
                  <a:pt x="1860885" y="1395663"/>
                </a:cubicBezTo>
                <a:cubicBezTo>
                  <a:pt x="1899066" y="1510207"/>
                  <a:pt x="1874209" y="1463776"/>
                  <a:pt x="1925053" y="1540042"/>
                </a:cubicBezTo>
                <a:cubicBezTo>
                  <a:pt x="1935748" y="1572126"/>
                  <a:pt x="1962280" y="1602868"/>
                  <a:pt x="1957137" y="1636295"/>
                </a:cubicBezTo>
                <a:cubicBezTo>
                  <a:pt x="1946442" y="1705811"/>
                  <a:pt x="1938015" y="1775713"/>
                  <a:pt x="1925053" y="1844842"/>
                </a:cubicBezTo>
                <a:cubicBezTo>
                  <a:pt x="1921937" y="1861462"/>
                  <a:pt x="1918391" y="1878899"/>
                  <a:pt x="1909011" y="1892969"/>
                </a:cubicBezTo>
                <a:cubicBezTo>
                  <a:pt x="1896427" y="1911846"/>
                  <a:pt x="1878793" y="1927167"/>
                  <a:pt x="1860885" y="1941095"/>
                </a:cubicBezTo>
                <a:cubicBezTo>
                  <a:pt x="1830447" y="1964769"/>
                  <a:pt x="1796716" y="1983873"/>
                  <a:pt x="1764632" y="2005263"/>
                </a:cubicBezTo>
                <a:cubicBezTo>
                  <a:pt x="1748590" y="2015958"/>
                  <a:pt x="1734797" y="2031251"/>
                  <a:pt x="1716506" y="2037348"/>
                </a:cubicBezTo>
                <a:cubicBezTo>
                  <a:pt x="1700464" y="2042695"/>
                  <a:pt x="1683922" y="2046729"/>
                  <a:pt x="1668379" y="2053390"/>
                </a:cubicBezTo>
                <a:cubicBezTo>
                  <a:pt x="1646399" y="2062810"/>
                  <a:pt x="1626415" y="2076593"/>
                  <a:pt x="1604211" y="2085474"/>
                </a:cubicBezTo>
                <a:cubicBezTo>
                  <a:pt x="1572810" y="2098034"/>
                  <a:pt x="1507958" y="2117558"/>
                  <a:pt x="1507958" y="2117558"/>
                </a:cubicBezTo>
                <a:cubicBezTo>
                  <a:pt x="1431691" y="2168403"/>
                  <a:pt x="1478125" y="2143543"/>
                  <a:pt x="1363579" y="2181726"/>
                </a:cubicBezTo>
                <a:lnTo>
                  <a:pt x="1315453" y="2197769"/>
                </a:lnTo>
                <a:cubicBezTo>
                  <a:pt x="1176421" y="2192421"/>
                  <a:pt x="1037184" y="2190981"/>
                  <a:pt x="898358" y="2181726"/>
                </a:cubicBezTo>
                <a:cubicBezTo>
                  <a:pt x="865651" y="2179545"/>
                  <a:pt x="818395" y="2158879"/>
                  <a:pt x="786064" y="2149642"/>
                </a:cubicBezTo>
                <a:cubicBezTo>
                  <a:pt x="764864" y="2143585"/>
                  <a:pt x="743013" y="2139935"/>
                  <a:pt x="721895" y="2133600"/>
                </a:cubicBezTo>
                <a:cubicBezTo>
                  <a:pt x="526613" y="2075016"/>
                  <a:pt x="709377" y="2122449"/>
                  <a:pt x="561474" y="2085474"/>
                </a:cubicBezTo>
                <a:cubicBezTo>
                  <a:pt x="450589" y="2030031"/>
                  <a:pt x="544866" y="2069307"/>
                  <a:pt x="401053" y="2037348"/>
                </a:cubicBezTo>
                <a:cubicBezTo>
                  <a:pt x="358570" y="2027907"/>
                  <a:pt x="327986" y="2008835"/>
                  <a:pt x="288758" y="1989221"/>
                </a:cubicBezTo>
                <a:cubicBezTo>
                  <a:pt x="272716" y="1973179"/>
                  <a:pt x="255156" y="1958523"/>
                  <a:pt x="240632" y="1941095"/>
                </a:cubicBezTo>
                <a:cubicBezTo>
                  <a:pt x="139438" y="1819662"/>
                  <a:pt x="269814" y="1954237"/>
                  <a:pt x="176464" y="1860884"/>
                </a:cubicBezTo>
                <a:cubicBezTo>
                  <a:pt x="171116" y="1839495"/>
                  <a:pt x="166756" y="1817834"/>
                  <a:pt x="160421" y="1796716"/>
                </a:cubicBezTo>
                <a:cubicBezTo>
                  <a:pt x="150703" y="1764323"/>
                  <a:pt x="139032" y="1732547"/>
                  <a:pt x="128337" y="1700463"/>
                </a:cubicBezTo>
                <a:cubicBezTo>
                  <a:pt x="122990" y="1684421"/>
                  <a:pt x="116396" y="1668742"/>
                  <a:pt x="112295" y="1652337"/>
                </a:cubicBezTo>
                <a:cubicBezTo>
                  <a:pt x="92152" y="1571764"/>
                  <a:pt x="103225" y="1609085"/>
                  <a:pt x="80211" y="1540042"/>
                </a:cubicBezTo>
                <a:cubicBezTo>
                  <a:pt x="74066" y="1447863"/>
                  <a:pt x="67294" y="1276495"/>
                  <a:pt x="48127" y="1171074"/>
                </a:cubicBezTo>
                <a:cubicBezTo>
                  <a:pt x="45102" y="1154437"/>
                  <a:pt x="37432" y="1138990"/>
                  <a:pt x="32085" y="1122948"/>
                </a:cubicBezTo>
                <a:cubicBezTo>
                  <a:pt x="6025" y="836290"/>
                  <a:pt x="0" y="809366"/>
                  <a:pt x="0" y="417095"/>
                </a:cubicBezTo>
                <a:cubicBezTo>
                  <a:pt x="0" y="368672"/>
                  <a:pt x="4299" y="319693"/>
                  <a:pt x="16043" y="272716"/>
                </a:cubicBezTo>
                <a:cubicBezTo>
                  <a:pt x="20719" y="254012"/>
                  <a:pt x="26738" y="259348"/>
                  <a:pt x="32085" y="24063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71410" y="4069434"/>
            <a:ext cx="96252" cy="962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5"/>
            <a:endCxn id="5" idx="27"/>
          </p:cNvCxnSpPr>
          <p:nvPr/>
        </p:nvCxnSpPr>
        <p:spPr>
          <a:xfrm>
            <a:off x="5953566" y="4151590"/>
            <a:ext cx="1879113" cy="817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379931" y="4457994"/>
            <a:ext cx="978568" cy="978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566610" y="4969544"/>
            <a:ext cx="283945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</p:cNvCxnSpPr>
          <p:nvPr/>
        </p:nvCxnSpPr>
        <p:spPr>
          <a:xfrm>
            <a:off x="5919536" y="4165686"/>
            <a:ext cx="0" cy="80385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50042" y="3628229"/>
                <a:ext cx="8556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042" y="3628229"/>
                <a:ext cx="85561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10714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88445" y="5087707"/>
                <a:ext cx="6704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445" y="5087707"/>
                <a:ext cx="670440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2727" r="-1181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>
            <a:off x="7832678" y="4728988"/>
            <a:ext cx="493738" cy="54696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00654" y="4521754"/>
                <a:ext cx="4354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654" y="4521754"/>
                <a:ext cx="435440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90389" y="4639501"/>
                <a:ext cx="2725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389" y="4639501"/>
                <a:ext cx="272510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25000" r="-2500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66610" y="4337428"/>
                <a:ext cx="280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610" y="4337428"/>
                <a:ext cx="280526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2609" t="-4000" r="-34783" b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13805" y="1570671"/>
                <a:ext cx="2681567" cy="707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05" y="1570671"/>
                <a:ext cx="2681567" cy="7070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79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8650" y="1876926"/>
                <a:ext cx="7559313" cy="4133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smtClean="0"/>
                  <a:t>Quantize the parameter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e>
                    </m:d>
                  </m:oMath>
                </a14:m>
                <a:endParaRPr lang="en-US" sz="2000" b="0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smtClean="0"/>
                  <a:t>For each edge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do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smtClean="0"/>
                  <a:t>Find the local maxima in the parametric space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76926"/>
                <a:ext cx="7559313" cy="4133055"/>
              </a:xfrm>
              <a:prstGeom prst="rect">
                <a:avLst/>
              </a:prstGeom>
              <a:blipFill rotWithShape="0">
                <a:blip r:embed="rId2"/>
                <a:stretch>
                  <a:fillRect l="-726" t="-442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2526" y="3174011"/>
                <a:ext cx="343786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For each table entry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 smtClean="0"/>
                  <a:t> do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26" y="3174011"/>
                <a:ext cx="3437864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950" t="-3012" r="-709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90221" y="4282792"/>
                <a:ext cx="13289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221" y="4282792"/>
                <a:ext cx="1328954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2752" r="-5963" b="-19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5139" y="4991464"/>
                <a:ext cx="28750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9" y="4991464"/>
                <a:ext cx="2875082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0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and Rotation Invariance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8358" y="1841409"/>
            <a:ext cx="3663042" cy="2857216"/>
            <a:chOff x="898358" y="1841409"/>
            <a:chExt cx="3663042" cy="2857216"/>
          </a:xfrm>
        </p:grpSpPr>
        <p:sp>
          <p:nvSpPr>
            <p:cNvPr id="3" name="Freeform 2"/>
            <p:cNvSpPr/>
            <p:nvPr/>
          </p:nvSpPr>
          <p:spPr>
            <a:xfrm>
              <a:off x="898358" y="1841409"/>
              <a:ext cx="2932698" cy="2775060"/>
            </a:xfrm>
            <a:custGeom>
              <a:avLst/>
              <a:gdLst>
                <a:gd name="connsiteX0" fmla="*/ 32085 w 1957791"/>
                <a:gd name="connsiteY0" fmla="*/ 240632 h 2197769"/>
                <a:gd name="connsiteX1" fmla="*/ 48127 w 1957791"/>
                <a:gd name="connsiteY1" fmla="*/ 160421 h 2197769"/>
                <a:gd name="connsiteX2" fmla="*/ 96253 w 1957791"/>
                <a:gd name="connsiteY2" fmla="*/ 128337 h 2197769"/>
                <a:gd name="connsiteX3" fmla="*/ 176464 w 1957791"/>
                <a:gd name="connsiteY3" fmla="*/ 48126 h 2197769"/>
                <a:gd name="connsiteX4" fmla="*/ 336885 w 1957791"/>
                <a:gd name="connsiteY4" fmla="*/ 0 h 2197769"/>
                <a:gd name="connsiteX5" fmla="*/ 545432 w 1957791"/>
                <a:gd name="connsiteY5" fmla="*/ 16042 h 2197769"/>
                <a:gd name="connsiteX6" fmla="*/ 593558 w 1957791"/>
                <a:gd name="connsiteY6" fmla="*/ 32084 h 2197769"/>
                <a:gd name="connsiteX7" fmla="*/ 625643 w 1957791"/>
                <a:gd name="connsiteY7" fmla="*/ 64169 h 2197769"/>
                <a:gd name="connsiteX8" fmla="*/ 721895 w 1957791"/>
                <a:gd name="connsiteY8" fmla="*/ 128337 h 2197769"/>
                <a:gd name="connsiteX9" fmla="*/ 753979 w 1957791"/>
                <a:gd name="connsiteY9" fmla="*/ 176463 h 2197769"/>
                <a:gd name="connsiteX10" fmla="*/ 786064 w 1957791"/>
                <a:gd name="connsiteY10" fmla="*/ 208548 h 2197769"/>
                <a:gd name="connsiteX11" fmla="*/ 802106 w 1957791"/>
                <a:gd name="connsiteY11" fmla="*/ 272716 h 2197769"/>
                <a:gd name="connsiteX12" fmla="*/ 818148 w 1957791"/>
                <a:gd name="connsiteY12" fmla="*/ 737937 h 2197769"/>
                <a:gd name="connsiteX13" fmla="*/ 834190 w 1957791"/>
                <a:gd name="connsiteY13" fmla="*/ 786063 h 2197769"/>
                <a:gd name="connsiteX14" fmla="*/ 914400 w 1957791"/>
                <a:gd name="connsiteY14" fmla="*/ 994611 h 2197769"/>
                <a:gd name="connsiteX15" fmla="*/ 978569 w 1957791"/>
                <a:gd name="connsiteY15" fmla="*/ 1026695 h 2197769"/>
                <a:gd name="connsiteX16" fmla="*/ 1026695 w 1957791"/>
                <a:gd name="connsiteY16" fmla="*/ 1042737 h 2197769"/>
                <a:gd name="connsiteX17" fmla="*/ 1074821 w 1957791"/>
                <a:gd name="connsiteY17" fmla="*/ 1074821 h 2197769"/>
                <a:gd name="connsiteX18" fmla="*/ 1219200 w 1957791"/>
                <a:gd name="connsiteY18" fmla="*/ 1106905 h 2197769"/>
                <a:gd name="connsiteX19" fmla="*/ 1475874 w 1957791"/>
                <a:gd name="connsiteY19" fmla="*/ 1138990 h 2197769"/>
                <a:gd name="connsiteX20" fmla="*/ 1620253 w 1957791"/>
                <a:gd name="connsiteY20" fmla="*/ 1171074 h 2197769"/>
                <a:gd name="connsiteX21" fmla="*/ 1748590 w 1957791"/>
                <a:gd name="connsiteY21" fmla="*/ 1267326 h 2197769"/>
                <a:gd name="connsiteX22" fmla="*/ 1796716 w 1957791"/>
                <a:gd name="connsiteY22" fmla="*/ 1315453 h 2197769"/>
                <a:gd name="connsiteX23" fmla="*/ 1860885 w 1957791"/>
                <a:gd name="connsiteY23" fmla="*/ 1395663 h 2197769"/>
                <a:gd name="connsiteX24" fmla="*/ 1925053 w 1957791"/>
                <a:gd name="connsiteY24" fmla="*/ 1540042 h 2197769"/>
                <a:gd name="connsiteX25" fmla="*/ 1957137 w 1957791"/>
                <a:gd name="connsiteY25" fmla="*/ 1636295 h 2197769"/>
                <a:gd name="connsiteX26" fmla="*/ 1925053 w 1957791"/>
                <a:gd name="connsiteY26" fmla="*/ 1844842 h 2197769"/>
                <a:gd name="connsiteX27" fmla="*/ 1909011 w 1957791"/>
                <a:gd name="connsiteY27" fmla="*/ 1892969 h 2197769"/>
                <a:gd name="connsiteX28" fmla="*/ 1860885 w 1957791"/>
                <a:gd name="connsiteY28" fmla="*/ 1941095 h 2197769"/>
                <a:gd name="connsiteX29" fmla="*/ 1764632 w 1957791"/>
                <a:gd name="connsiteY29" fmla="*/ 2005263 h 2197769"/>
                <a:gd name="connsiteX30" fmla="*/ 1716506 w 1957791"/>
                <a:gd name="connsiteY30" fmla="*/ 2037348 h 2197769"/>
                <a:gd name="connsiteX31" fmla="*/ 1668379 w 1957791"/>
                <a:gd name="connsiteY31" fmla="*/ 2053390 h 2197769"/>
                <a:gd name="connsiteX32" fmla="*/ 1604211 w 1957791"/>
                <a:gd name="connsiteY32" fmla="*/ 2085474 h 2197769"/>
                <a:gd name="connsiteX33" fmla="*/ 1507958 w 1957791"/>
                <a:gd name="connsiteY33" fmla="*/ 2117558 h 2197769"/>
                <a:gd name="connsiteX34" fmla="*/ 1363579 w 1957791"/>
                <a:gd name="connsiteY34" fmla="*/ 2181726 h 2197769"/>
                <a:gd name="connsiteX35" fmla="*/ 1315453 w 1957791"/>
                <a:gd name="connsiteY35" fmla="*/ 2197769 h 2197769"/>
                <a:gd name="connsiteX36" fmla="*/ 898358 w 1957791"/>
                <a:gd name="connsiteY36" fmla="*/ 2181726 h 2197769"/>
                <a:gd name="connsiteX37" fmla="*/ 786064 w 1957791"/>
                <a:gd name="connsiteY37" fmla="*/ 2149642 h 2197769"/>
                <a:gd name="connsiteX38" fmla="*/ 721895 w 1957791"/>
                <a:gd name="connsiteY38" fmla="*/ 2133600 h 2197769"/>
                <a:gd name="connsiteX39" fmla="*/ 561474 w 1957791"/>
                <a:gd name="connsiteY39" fmla="*/ 2085474 h 2197769"/>
                <a:gd name="connsiteX40" fmla="*/ 401053 w 1957791"/>
                <a:gd name="connsiteY40" fmla="*/ 2037348 h 2197769"/>
                <a:gd name="connsiteX41" fmla="*/ 288758 w 1957791"/>
                <a:gd name="connsiteY41" fmla="*/ 1989221 h 2197769"/>
                <a:gd name="connsiteX42" fmla="*/ 240632 w 1957791"/>
                <a:gd name="connsiteY42" fmla="*/ 1941095 h 2197769"/>
                <a:gd name="connsiteX43" fmla="*/ 176464 w 1957791"/>
                <a:gd name="connsiteY43" fmla="*/ 1860884 h 2197769"/>
                <a:gd name="connsiteX44" fmla="*/ 160421 w 1957791"/>
                <a:gd name="connsiteY44" fmla="*/ 1796716 h 2197769"/>
                <a:gd name="connsiteX45" fmla="*/ 128337 w 1957791"/>
                <a:gd name="connsiteY45" fmla="*/ 1700463 h 2197769"/>
                <a:gd name="connsiteX46" fmla="*/ 112295 w 1957791"/>
                <a:gd name="connsiteY46" fmla="*/ 1652337 h 2197769"/>
                <a:gd name="connsiteX47" fmla="*/ 80211 w 1957791"/>
                <a:gd name="connsiteY47" fmla="*/ 1540042 h 2197769"/>
                <a:gd name="connsiteX48" fmla="*/ 48127 w 1957791"/>
                <a:gd name="connsiteY48" fmla="*/ 1171074 h 2197769"/>
                <a:gd name="connsiteX49" fmla="*/ 32085 w 1957791"/>
                <a:gd name="connsiteY49" fmla="*/ 1122948 h 2197769"/>
                <a:gd name="connsiteX50" fmla="*/ 0 w 1957791"/>
                <a:gd name="connsiteY50" fmla="*/ 417095 h 2197769"/>
                <a:gd name="connsiteX51" fmla="*/ 16043 w 1957791"/>
                <a:gd name="connsiteY51" fmla="*/ 272716 h 2197769"/>
                <a:gd name="connsiteX52" fmla="*/ 32085 w 1957791"/>
                <a:gd name="connsiteY52" fmla="*/ 240632 h 219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957791" h="2197769">
                  <a:moveTo>
                    <a:pt x="32085" y="240632"/>
                  </a:moveTo>
                  <a:cubicBezTo>
                    <a:pt x="37432" y="221916"/>
                    <a:pt x="34599" y="184095"/>
                    <a:pt x="48127" y="160421"/>
                  </a:cubicBezTo>
                  <a:cubicBezTo>
                    <a:pt x="57693" y="143681"/>
                    <a:pt x="81743" y="141033"/>
                    <a:pt x="96253" y="128337"/>
                  </a:cubicBezTo>
                  <a:cubicBezTo>
                    <a:pt x="124709" y="103438"/>
                    <a:pt x="140593" y="60083"/>
                    <a:pt x="176464" y="48126"/>
                  </a:cubicBezTo>
                  <a:cubicBezTo>
                    <a:pt x="293633" y="9070"/>
                    <a:pt x="239906" y="24244"/>
                    <a:pt x="336885" y="0"/>
                  </a:cubicBezTo>
                  <a:cubicBezTo>
                    <a:pt x="406401" y="5347"/>
                    <a:pt x="476249" y="7394"/>
                    <a:pt x="545432" y="16042"/>
                  </a:cubicBezTo>
                  <a:cubicBezTo>
                    <a:pt x="562211" y="18139"/>
                    <a:pt x="579058" y="23384"/>
                    <a:pt x="593558" y="32084"/>
                  </a:cubicBezTo>
                  <a:cubicBezTo>
                    <a:pt x="606528" y="39866"/>
                    <a:pt x="613543" y="55094"/>
                    <a:pt x="625643" y="64169"/>
                  </a:cubicBezTo>
                  <a:cubicBezTo>
                    <a:pt x="656491" y="87305"/>
                    <a:pt x="721895" y="128337"/>
                    <a:pt x="721895" y="128337"/>
                  </a:cubicBezTo>
                  <a:cubicBezTo>
                    <a:pt x="732590" y="144379"/>
                    <a:pt x="741935" y="161408"/>
                    <a:pt x="753979" y="176463"/>
                  </a:cubicBezTo>
                  <a:cubicBezTo>
                    <a:pt x="763428" y="188274"/>
                    <a:pt x="779300" y="195020"/>
                    <a:pt x="786064" y="208548"/>
                  </a:cubicBezTo>
                  <a:cubicBezTo>
                    <a:pt x="795924" y="228268"/>
                    <a:pt x="796759" y="251327"/>
                    <a:pt x="802106" y="272716"/>
                  </a:cubicBezTo>
                  <a:cubicBezTo>
                    <a:pt x="807453" y="427790"/>
                    <a:pt x="808469" y="583073"/>
                    <a:pt x="818148" y="737937"/>
                  </a:cubicBezTo>
                  <a:cubicBezTo>
                    <a:pt x="819203" y="754814"/>
                    <a:pt x="830874" y="769482"/>
                    <a:pt x="834190" y="786063"/>
                  </a:cubicBezTo>
                  <a:cubicBezTo>
                    <a:pt x="846685" y="848540"/>
                    <a:pt x="838436" y="956630"/>
                    <a:pt x="914400" y="994611"/>
                  </a:cubicBezTo>
                  <a:cubicBezTo>
                    <a:pt x="935790" y="1005306"/>
                    <a:pt x="956588" y="1017275"/>
                    <a:pt x="978569" y="1026695"/>
                  </a:cubicBezTo>
                  <a:cubicBezTo>
                    <a:pt x="994112" y="1033356"/>
                    <a:pt x="1011570" y="1035175"/>
                    <a:pt x="1026695" y="1042737"/>
                  </a:cubicBezTo>
                  <a:cubicBezTo>
                    <a:pt x="1043940" y="1051359"/>
                    <a:pt x="1057100" y="1067226"/>
                    <a:pt x="1074821" y="1074821"/>
                  </a:cubicBezTo>
                  <a:cubicBezTo>
                    <a:pt x="1095887" y="1083849"/>
                    <a:pt x="1203388" y="1103391"/>
                    <a:pt x="1219200" y="1106905"/>
                  </a:cubicBezTo>
                  <a:cubicBezTo>
                    <a:pt x="1371169" y="1140677"/>
                    <a:pt x="1187415" y="1114952"/>
                    <a:pt x="1475874" y="1138990"/>
                  </a:cubicBezTo>
                  <a:cubicBezTo>
                    <a:pt x="1477642" y="1139344"/>
                    <a:pt x="1610543" y="1164601"/>
                    <a:pt x="1620253" y="1171074"/>
                  </a:cubicBezTo>
                  <a:cubicBezTo>
                    <a:pt x="1804588" y="1293963"/>
                    <a:pt x="1623375" y="1225588"/>
                    <a:pt x="1748590" y="1267326"/>
                  </a:cubicBezTo>
                  <a:cubicBezTo>
                    <a:pt x="1764632" y="1283368"/>
                    <a:pt x="1782192" y="1298024"/>
                    <a:pt x="1796716" y="1315453"/>
                  </a:cubicBezTo>
                  <a:cubicBezTo>
                    <a:pt x="1897885" y="1436856"/>
                    <a:pt x="1767553" y="1302334"/>
                    <a:pt x="1860885" y="1395663"/>
                  </a:cubicBezTo>
                  <a:cubicBezTo>
                    <a:pt x="1899066" y="1510207"/>
                    <a:pt x="1874209" y="1463776"/>
                    <a:pt x="1925053" y="1540042"/>
                  </a:cubicBezTo>
                  <a:cubicBezTo>
                    <a:pt x="1935748" y="1572126"/>
                    <a:pt x="1962280" y="1602868"/>
                    <a:pt x="1957137" y="1636295"/>
                  </a:cubicBezTo>
                  <a:cubicBezTo>
                    <a:pt x="1946442" y="1705811"/>
                    <a:pt x="1938015" y="1775713"/>
                    <a:pt x="1925053" y="1844842"/>
                  </a:cubicBezTo>
                  <a:cubicBezTo>
                    <a:pt x="1921937" y="1861462"/>
                    <a:pt x="1918391" y="1878899"/>
                    <a:pt x="1909011" y="1892969"/>
                  </a:cubicBezTo>
                  <a:cubicBezTo>
                    <a:pt x="1896427" y="1911846"/>
                    <a:pt x="1878793" y="1927167"/>
                    <a:pt x="1860885" y="1941095"/>
                  </a:cubicBezTo>
                  <a:cubicBezTo>
                    <a:pt x="1830447" y="1964769"/>
                    <a:pt x="1796716" y="1983873"/>
                    <a:pt x="1764632" y="2005263"/>
                  </a:cubicBezTo>
                  <a:cubicBezTo>
                    <a:pt x="1748590" y="2015958"/>
                    <a:pt x="1734797" y="2031251"/>
                    <a:pt x="1716506" y="2037348"/>
                  </a:cubicBezTo>
                  <a:cubicBezTo>
                    <a:pt x="1700464" y="2042695"/>
                    <a:pt x="1683922" y="2046729"/>
                    <a:pt x="1668379" y="2053390"/>
                  </a:cubicBezTo>
                  <a:cubicBezTo>
                    <a:pt x="1646399" y="2062810"/>
                    <a:pt x="1626415" y="2076593"/>
                    <a:pt x="1604211" y="2085474"/>
                  </a:cubicBezTo>
                  <a:cubicBezTo>
                    <a:pt x="1572810" y="2098034"/>
                    <a:pt x="1507958" y="2117558"/>
                    <a:pt x="1507958" y="2117558"/>
                  </a:cubicBezTo>
                  <a:cubicBezTo>
                    <a:pt x="1431691" y="2168403"/>
                    <a:pt x="1478125" y="2143543"/>
                    <a:pt x="1363579" y="2181726"/>
                  </a:cubicBezTo>
                  <a:lnTo>
                    <a:pt x="1315453" y="2197769"/>
                  </a:lnTo>
                  <a:cubicBezTo>
                    <a:pt x="1176421" y="2192421"/>
                    <a:pt x="1037184" y="2190981"/>
                    <a:pt x="898358" y="2181726"/>
                  </a:cubicBezTo>
                  <a:cubicBezTo>
                    <a:pt x="865651" y="2179545"/>
                    <a:pt x="818395" y="2158879"/>
                    <a:pt x="786064" y="2149642"/>
                  </a:cubicBezTo>
                  <a:cubicBezTo>
                    <a:pt x="764864" y="2143585"/>
                    <a:pt x="743013" y="2139935"/>
                    <a:pt x="721895" y="2133600"/>
                  </a:cubicBezTo>
                  <a:cubicBezTo>
                    <a:pt x="526613" y="2075016"/>
                    <a:pt x="709377" y="2122449"/>
                    <a:pt x="561474" y="2085474"/>
                  </a:cubicBezTo>
                  <a:cubicBezTo>
                    <a:pt x="450589" y="2030031"/>
                    <a:pt x="544866" y="2069307"/>
                    <a:pt x="401053" y="2037348"/>
                  </a:cubicBezTo>
                  <a:cubicBezTo>
                    <a:pt x="358570" y="2027907"/>
                    <a:pt x="327986" y="2008835"/>
                    <a:pt x="288758" y="1989221"/>
                  </a:cubicBezTo>
                  <a:cubicBezTo>
                    <a:pt x="272716" y="1973179"/>
                    <a:pt x="255156" y="1958523"/>
                    <a:pt x="240632" y="1941095"/>
                  </a:cubicBezTo>
                  <a:cubicBezTo>
                    <a:pt x="139438" y="1819662"/>
                    <a:pt x="269814" y="1954237"/>
                    <a:pt x="176464" y="1860884"/>
                  </a:cubicBezTo>
                  <a:cubicBezTo>
                    <a:pt x="171116" y="1839495"/>
                    <a:pt x="166756" y="1817834"/>
                    <a:pt x="160421" y="1796716"/>
                  </a:cubicBezTo>
                  <a:cubicBezTo>
                    <a:pt x="150703" y="1764323"/>
                    <a:pt x="139032" y="1732547"/>
                    <a:pt x="128337" y="1700463"/>
                  </a:cubicBezTo>
                  <a:cubicBezTo>
                    <a:pt x="122990" y="1684421"/>
                    <a:pt x="116396" y="1668742"/>
                    <a:pt x="112295" y="1652337"/>
                  </a:cubicBezTo>
                  <a:cubicBezTo>
                    <a:pt x="92152" y="1571764"/>
                    <a:pt x="103225" y="1609085"/>
                    <a:pt x="80211" y="1540042"/>
                  </a:cubicBezTo>
                  <a:cubicBezTo>
                    <a:pt x="74066" y="1447863"/>
                    <a:pt x="67294" y="1276495"/>
                    <a:pt x="48127" y="1171074"/>
                  </a:cubicBezTo>
                  <a:cubicBezTo>
                    <a:pt x="45102" y="1154437"/>
                    <a:pt x="37432" y="1138990"/>
                    <a:pt x="32085" y="1122948"/>
                  </a:cubicBezTo>
                  <a:cubicBezTo>
                    <a:pt x="6025" y="836290"/>
                    <a:pt x="0" y="809366"/>
                    <a:pt x="0" y="417095"/>
                  </a:cubicBezTo>
                  <a:cubicBezTo>
                    <a:pt x="0" y="368672"/>
                    <a:pt x="4299" y="319693"/>
                    <a:pt x="16043" y="272716"/>
                  </a:cubicBezTo>
                  <a:cubicBezTo>
                    <a:pt x="20719" y="254012"/>
                    <a:pt x="26738" y="259348"/>
                    <a:pt x="32085" y="240632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1796716" y="3331497"/>
              <a:ext cx="96252" cy="962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>
              <a:stCxn id="4" idx="5"/>
              <a:endCxn id="3" idx="27"/>
            </p:cNvCxnSpPr>
            <p:nvPr/>
          </p:nvCxnSpPr>
          <p:spPr>
            <a:xfrm>
              <a:off x="1878872" y="3413653"/>
              <a:ext cx="1879113" cy="8179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3305237" y="3720057"/>
              <a:ext cx="978568" cy="978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491916" y="4231607"/>
              <a:ext cx="2839453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4"/>
            </p:cNvCxnSpPr>
            <p:nvPr/>
          </p:nvCxnSpPr>
          <p:spPr>
            <a:xfrm>
              <a:off x="1844842" y="3427749"/>
              <a:ext cx="0" cy="80385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275348" y="2890292"/>
                  <a:ext cx="8873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5348" y="2890292"/>
                  <a:ext cx="887359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589" r="-9589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13751" y="4349770"/>
                  <a:ext cx="6704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751" y="4349770"/>
                  <a:ext cx="670440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727" r="-11818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c 10"/>
            <p:cNvSpPr/>
            <p:nvPr/>
          </p:nvSpPr>
          <p:spPr>
            <a:xfrm>
              <a:off x="3757984" y="3991051"/>
              <a:ext cx="493738" cy="54696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125960" y="3783817"/>
                  <a:ext cx="4354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960" y="3783817"/>
                  <a:ext cx="43544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15695" y="3901564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695" y="3901564"/>
                  <a:ext cx="272510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491916" y="3599491"/>
                  <a:ext cx="2805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916" y="3599491"/>
                  <a:ext cx="28052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609" t="-1961" r="-34783" b="-39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50378" y="4809358"/>
                <a:ext cx="34129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78" y="4809358"/>
                <a:ext cx="3412922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53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50378" y="5307539"/>
                <a:ext cx="34202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78" y="5307539"/>
                <a:ext cx="3420295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24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50945" y="5288759"/>
                <a:ext cx="22808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Rotation angle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45" y="5288759"/>
                <a:ext cx="2280881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2674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77103" y="5775974"/>
                <a:ext cx="21686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Scale along x=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03" y="5775974"/>
                <a:ext cx="2168607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2809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7103" y="6155887"/>
                <a:ext cx="2173415" cy="428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Scale along y=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03" y="6155887"/>
                <a:ext cx="2173415" cy="428322"/>
              </a:xfrm>
              <a:prstGeom prst="rect">
                <a:avLst/>
              </a:prstGeom>
              <a:blipFill rotWithShape="0">
                <a:blip r:embed="rId11"/>
                <a:stretch>
                  <a:fillRect l="-2801" t="-8571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158191" y="4340948"/>
            <a:ext cx="35413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 smtClean="0">
                <a:solidFill>
                  <a:srgbClr val="0000FF"/>
                </a:solidFill>
              </a:rPr>
              <a:t>Modified centroid location</a:t>
            </a:r>
            <a:endParaRPr lang="en-US" sz="2100" b="1" dirty="0">
              <a:solidFill>
                <a:srgbClr val="0000F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742881" y="1949229"/>
            <a:ext cx="3434963" cy="1329155"/>
            <a:chOff x="4742881" y="1949229"/>
            <a:chExt cx="3434963" cy="1329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029738" y="2459769"/>
                  <a:ext cx="30047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738" y="2459769"/>
                  <a:ext cx="3004733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0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029738" y="2946434"/>
                  <a:ext cx="3148106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738" y="2946434"/>
                  <a:ext cx="3148106" cy="33195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4742881" y="1949229"/>
              <a:ext cx="3266792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100" b="1" dirty="0">
                  <a:solidFill>
                    <a:srgbClr val="0000FF"/>
                  </a:solidFill>
                </a:rPr>
                <a:t>Transformed coordinate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2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Hough Transform: Comments</a:t>
            </a:r>
          </a:p>
        </p:txBody>
      </p:sp>
      <p:sp>
        <p:nvSpPr>
          <p:cNvPr id="147459" name="Text Box 4"/>
          <p:cNvSpPr txBox="1">
            <a:spLocks noChangeArrowheads="1"/>
          </p:cNvSpPr>
          <p:nvPr/>
        </p:nvSpPr>
        <p:spPr bwMode="auto">
          <a:xfrm>
            <a:off x="669925" y="1535113"/>
            <a:ext cx="77152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000" dirty="0"/>
              <a:t> Works on Disconnected Edges</a:t>
            </a:r>
          </a:p>
          <a:p>
            <a:pPr>
              <a:buFontTx/>
              <a:buChar char="•"/>
            </a:pPr>
            <a:endParaRPr lang="en-US" altLang="en-US" sz="2000" dirty="0"/>
          </a:p>
          <a:p>
            <a:pPr>
              <a:buFontTx/>
              <a:buChar char="•"/>
            </a:pPr>
            <a:r>
              <a:rPr lang="en-US" altLang="en-US" sz="2000" dirty="0"/>
              <a:t> Relatively insensitive to occlusion</a:t>
            </a:r>
          </a:p>
          <a:p>
            <a:pPr>
              <a:buFontTx/>
              <a:buChar char="•"/>
            </a:pPr>
            <a:endParaRPr lang="en-US" altLang="en-US" sz="2000" dirty="0"/>
          </a:p>
          <a:p>
            <a:pPr>
              <a:buFontTx/>
              <a:buChar char="•"/>
            </a:pPr>
            <a:r>
              <a:rPr lang="en-US" altLang="en-US" sz="2000" dirty="0"/>
              <a:t> Effective for simple shapes (lines, circles,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)</a:t>
            </a:r>
          </a:p>
          <a:p>
            <a:pPr>
              <a:buFontTx/>
              <a:buChar char="•"/>
            </a:pPr>
            <a:endParaRPr lang="en-US" altLang="en-US" sz="2000" dirty="0"/>
          </a:p>
          <a:p>
            <a:pPr>
              <a:buFontTx/>
              <a:buChar char="•"/>
            </a:pPr>
            <a:r>
              <a:rPr lang="en-US" altLang="en-US" sz="2000" dirty="0"/>
              <a:t> Trade-off between work in Image Space and Parameter Space</a:t>
            </a:r>
          </a:p>
          <a:p>
            <a:pPr>
              <a:buFontTx/>
              <a:buChar char="•"/>
            </a:pPr>
            <a:endParaRPr lang="en-US" altLang="en-US" sz="2000" dirty="0"/>
          </a:p>
          <a:p>
            <a:pPr>
              <a:buFontTx/>
              <a:buChar char="•"/>
            </a:pPr>
            <a:r>
              <a:rPr lang="en-US" altLang="en-US" sz="2000" dirty="0"/>
              <a:t> Handling inaccurate edge locations:</a:t>
            </a:r>
          </a:p>
          <a:p>
            <a:pPr>
              <a:buFontTx/>
              <a:buChar char="•"/>
            </a:pPr>
            <a:endParaRPr lang="en-US" altLang="en-US" sz="2000" dirty="0"/>
          </a:p>
          <a:p>
            <a:pPr lvl="2">
              <a:buFontTx/>
              <a:buChar char="•"/>
            </a:pPr>
            <a:r>
              <a:rPr lang="en-US" altLang="en-US" sz="2000" dirty="0"/>
              <a:t> Increment Patch in Accumulator rather than a single point</a:t>
            </a:r>
          </a:p>
        </p:txBody>
      </p:sp>
    </p:spTree>
    <p:extLst>
      <p:ext uri="{BB962C8B-B14F-4D97-AF65-F5344CB8AC3E}">
        <p14:creationId xmlns:p14="http://schemas.microsoft.com/office/powerpoint/2010/main" val="148286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b="1" dirty="0" smtClean="0"/>
              <a:t>Region based segmentation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850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Boundaries of Objects from Edges</a:t>
            </a: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191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 Box 6"/>
          <p:cNvSpPr txBox="1">
            <a:spLocks noChangeArrowheads="1"/>
          </p:cNvSpPr>
          <p:nvPr/>
        </p:nvSpPr>
        <p:spPr bwMode="auto">
          <a:xfrm>
            <a:off x="4800600" y="4760913"/>
            <a:ext cx="394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1800"/>
              <a:t>Brightness Gradient (Edge detection)</a:t>
            </a:r>
          </a:p>
        </p:txBody>
      </p:sp>
      <p:pic>
        <p:nvPicPr>
          <p:cNvPr id="69637" name="Picture 7"/>
          <p:cNvPicPr>
            <a:picLocks noChangeAspect="1" noChangeArrowheads="1"/>
          </p:cNvPicPr>
          <p:nvPr/>
        </p:nvPicPr>
        <p:blipFill>
          <a:blip r:embed="rId4">
            <a:lum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20052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8"/>
          <p:cNvSpPr txBox="1">
            <a:spLocks noChangeArrowheads="1"/>
          </p:cNvSpPr>
          <p:nvPr/>
        </p:nvSpPr>
        <p:spPr bwMode="auto">
          <a:xfrm>
            <a:off x="914400" y="5703888"/>
            <a:ext cx="5535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000"/>
              <a:t> Missing edge continuity, many spurious edges</a:t>
            </a:r>
          </a:p>
        </p:txBody>
      </p:sp>
    </p:spTree>
    <p:extLst>
      <p:ext uri="{BB962C8B-B14F-4D97-AF65-F5344CB8AC3E}">
        <p14:creationId xmlns:p14="http://schemas.microsoft.com/office/powerpoint/2010/main" val="38224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Boundaries of Objects from Edges</a:t>
            </a:r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4191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5022850" y="4760913"/>
            <a:ext cx="335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1800"/>
              <a:t>Multi-scale Brightness Gradient</a:t>
            </a:r>
          </a:p>
        </p:txBody>
      </p:sp>
      <p:pic>
        <p:nvPicPr>
          <p:cNvPr id="7168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828800"/>
            <a:ext cx="420052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9"/>
          <p:cNvSpPr>
            <a:spLocks noChangeArrowheads="1"/>
          </p:cNvSpPr>
          <p:nvPr/>
        </p:nvSpPr>
        <p:spPr bwMode="auto">
          <a:xfrm>
            <a:off x="1371600" y="5842000"/>
            <a:ext cx="557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000"/>
              <a:t> But, low strength edges may be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30933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Boundaries of Objects from Edges</a:t>
            </a:r>
          </a:p>
        </p:txBody>
      </p:sp>
      <p:pic>
        <p:nvPicPr>
          <p:cNvPr id="737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7" y="2309812"/>
            <a:ext cx="3810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8738"/>
            <a:ext cx="3810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10025"/>
            <a:ext cx="3810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Text Box 11"/>
          <p:cNvSpPr txBox="1">
            <a:spLocks noChangeArrowheads="1"/>
          </p:cNvSpPr>
          <p:nvPr/>
        </p:nvSpPr>
        <p:spPr bwMode="auto">
          <a:xfrm>
            <a:off x="1752600" y="5040313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/>
              <a:t>Image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5580063" y="3581400"/>
            <a:ext cx="2116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/>
              <a:t>Machine Edge Detection</a:t>
            </a:r>
          </a:p>
        </p:txBody>
      </p:sp>
      <p:sp>
        <p:nvSpPr>
          <p:cNvPr id="73736" name="Text Box 13"/>
          <p:cNvSpPr txBox="1">
            <a:spLocks noChangeArrowheads="1"/>
          </p:cNvSpPr>
          <p:nvPr/>
        </p:nvSpPr>
        <p:spPr bwMode="auto">
          <a:xfrm>
            <a:off x="5453062" y="6508861"/>
            <a:ext cx="2243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dirty="0"/>
              <a:t>Human Boundary Marking</a:t>
            </a:r>
          </a:p>
        </p:txBody>
      </p:sp>
    </p:spTree>
    <p:extLst>
      <p:ext uri="{BB962C8B-B14F-4D97-AF65-F5344CB8AC3E}">
        <p14:creationId xmlns:p14="http://schemas.microsoft.com/office/powerpoint/2010/main" val="41399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Boundaries in Medical Imaging</a:t>
            </a:r>
          </a:p>
        </p:txBody>
      </p:sp>
      <p:pic>
        <p:nvPicPr>
          <p:cNvPr id="75779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b="9645"/>
          <a:stretch/>
        </p:blipFill>
        <p:spPr bwMode="auto">
          <a:xfrm>
            <a:off x="154149" y="1525276"/>
            <a:ext cx="8584876" cy="322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9"/>
          <p:cNvSpPr txBox="1">
            <a:spLocks noChangeArrowheads="1"/>
          </p:cNvSpPr>
          <p:nvPr/>
        </p:nvSpPr>
        <p:spPr bwMode="auto">
          <a:xfrm>
            <a:off x="2209799" y="5062068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400" dirty="0"/>
              <a:t>Detection of cancerous regions.</a:t>
            </a:r>
          </a:p>
        </p:txBody>
      </p:sp>
      <p:sp>
        <p:nvSpPr>
          <p:cNvPr id="75781" name="Text Box 10"/>
          <p:cNvSpPr txBox="1">
            <a:spLocks noChangeArrowheads="1"/>
          </p:cNvSpPr>
          <p:nvPr/>
        </p:nvSpPr>
        <p:spPr bwMode="auto">
          <a:xfrm>
            <a:off x="5867400" y="6477000"/>
            <a:ext cx="318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/>
              <a:t>[Foran, Comaniciu, Meer, Goodell, 00]</a:t>
            </a:r>
          </a:p>
        </p:txBody>
      </p:sp>
    </p:spTree>
    <p:extLst>
      <p:ext uri="{BB962C8B-B14F-4D97-AF65-F5344CB8AC3E}">
        <p14:creationId xmlns:p14="http://schemas.microsoft.com/office/powerpoint/2010/main" val="7996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charset="-128"/>
              </a:rPr>
              <a:t>Boundaries in Ultrasound Images</a:t>
            </a:r>
          </a:p>
        </p:txBody>
      </p:sp>
      <p:pic>
        <p:nvPicPr>
          <p:cNvPr id="7782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4662488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36220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Text Box 8"/>
          <p:cNvSpPr txBox="1">
            <a:spLocks noChangeArrowheads="1"/>
          </p:cNvSpPr>
          <p:nvPr/>
        </p:nvSpPr>
        <p:spPr bwMode="auto">
          <a:xfrm>
            <a:off x="1143000" y="5954713"/>
            <a:ext cx="7304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r>
              <a:rPr lang="en-US" altLang="en-US" sz="2000"/>
              <a:t>Hard to detect in the presence of large amount of speckle noise</a:t>
            </a:r>
          </a:p>
        </p:txBody>
      </p:sp>
    </p:spTree>
    <p:extLst>
      <p:ext uri="{BB962C8B-B14F-4D97-AF65-F5344CB8AC3E}">
        <p14:creationId xmlns:p14="http://schemas.microsoft.com/office/powerpoint/2010/main" val="16040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</TotalTime>
  <Words>1233</Words>
  <Application>Microsoft Office PowerPoint</Application>
  <PresentationFormat>On-screen Show (4:3)</PresentationFormat>
  <Paragraphs>438</Paragraphs>
  <Slides>44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SimSun</vt:lpstr>
      <vt:lpstr>Arial</vt:lpstr>
      <vt:lpstr>Calibri</vt:lpstr>
      <vt:lpstr>Cambria Math</vt:lpstr>
      <vt:lpstr>ＭＳ Ｐゴシック</vt:lpstr>
      <vt:lpstr>Times</vt:lpstr>
      <vt:lpstr>Office Theme</vt:lpstr>
      <vt:lpstr>Equation</vt:lpstr>
      <vt:lpstr>CS654: Digital Image Analysis</vt:lpstr>
      <vt:lpstr>Recap of Lecture 24</vt:lpstr>
      <vt:lpstr>Outline of Lecture 25</vt:lpstr>
      <vt:lpstr>Boundaries of Objects</vt:lpstr>
      <vt:lpstr>Boundaries of Objects from Edges</vt:lpstr>
      <vt:lpstr>Boundaries of Objects from Edges</vt:lpstr>
      <vt:lpstr>Boundaries of Objects from Edges</vt:lpstr>
      <vt:lpstr>Boundaries in Medical Imaging</vt:lpstr>
      <vt:lpstr>Boundaries in Ultrasound Images</vt:lpstr>
      <vt:lpstr>Boundaries of Objects</vt:lpstr>
      <vt:lpstr>Preprocessing Edge Images</vt:lpstr>
      <vt:lpstr>How to fit a line</vt:lpstr>
      <vt:lpstr>Fitting Lines to Edges (Least Squares)</vt:lpstr>
      <vt:lpstr>Fitting Lines to Edges (Least Squares)</vt:lpstr>
      <vt:lpstr>Curve Fitting</vt:lpstr>
      <vt:lpstr>RANSAC (Random Sampling and Consensus)</vt:lpstr>
      <vt:lpstr>Line Grouping Problem</vt:lpstr>
      <vt:lpstr>This is difficult because of:</vt:lpstr>
      <vt:lpstr>Hough Transform</vt:lpstr>
      <vt:lpstr>Line Fitting: Hough Transform</vt:lpstr>
      <vt:lpstr>Image and Parameter Spaces</vt:lpstr>
      <vt:lpstr>Line Detection by Hough Transform</vt:lpstr>
      <vt:lpstr>Better Parameterization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World Example</vt:lpstr>
      <vt:lpstr>Finding Circles by Hough Transform</vt:lpstr>
      <vt:lpstr>Finding Circles by Hough Transform</vt:lpstr>
      <vt:lpstr>Finding Circles by Hough Transform</vt:lpstr>
      <vt:lpstr>Using Gradient Information</vt:lpstr>
      <vt:lpstr>Finding Coins</vt:lpstr>
      <vt:lpstr>Finding Coins (Continued)</vt:lpstr>
      <vt:lpstr>Finding Coins (Continued)</vt:lpstr>
      <vt:lpstr>Generalized Hough Transform</vt:lpstr>
      <vt:lpstr>Generating R Table</vt:lpstr>
      <vt:lpstr>Generating R-table</vt:lpstr>
      <vt:lpstr>GHT Algorithm</vt:lpstr>
      <vt:lpstr>Scale and Rotation Invariance</vt:lpstr>
      <vt:lpstr>Hough Transform: Comments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36</cp:revision>
  <dcterms:created xsi:type="dcterms:W3CDTF">2015-07-15T04:13:21Z</dcterms:created>
  <dcterms:modified xsi:type="dcterms:W3CDTF">2015-09-30T03:35:39Z</dcterms:modified>
</cp:coreProperties>
</file>