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3" r:id="rId11"/>
    <p:sldId id="267" r:id="rId12"/>
    <p:sldId id="268" r:id="rId13"/>
    <p:sldId id="269" r:id="rId14"/>
    <p:sldId id="270" r:id="rId15"/>
    <p:sldId id="271" r:id="rId16"/>
    <p:sldId id="266" r:id="rId17"/>
    <p:sldId id="273" r:id="rId18"/>
    <p:sldId id="272" r:id="rId19"/>
    <p:sldId id="274" r:id="rId20"/>
    <p:sldId id="276" r:id="rId21"/>
    <p:sldId id="279" r:id="rId22"/>
    <p:sldId id="280" r:id="rId23"/>
    <p:sldId id="281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5" r:id="rId49"/>
    <p:sldId id="316" r:id="rId50"/>
    <p:sldId id="313" r:id="rId51"/>
    <p:sldId id="314" r:id="rId52"/>
    <p:sldId id="318" r:id="rId53"/>
    <p:sldId id="319" r:id="rId54"/>
    <p:sldId id="317" r:id="rId55"/>
    <p:sldId id="298" r:id="rId56"/>
    <p:sldId id="320" r:id="rId57"/>
    <p:sldId id="322" r:id="rId58"/>
    <p:sldId id="321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65.wmf"/><Relationship Id="rId1" Type="http://schemas.openxmlformats.org/officeDocument/2006/relationships/image" Target="../media/image60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4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4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26.wmf"/><Relationship Id="rId4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D259D-B47A-4B58-A18F-EC14C8936193}" type="datetime1">
              <a:rPr lang="en-US"/>
              <a:pPr>
                <a:defRPr/>
              </a:pPr>
              <a:t>10/27/2015</a:t>
            </a:fld>
            <a:endParaRPr 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3B84BB-10D4-4BB2-B9DB-5257501FEB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3966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524000"/>
            <a:ext cx="88392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346439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0" y="1524000"/>
            <a:ext cx="88392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670935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0" y="1524000"/>
            <a:ext cx="88392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92729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524000"/>
            <a:ext cx="43434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495800" y="1524000"/>
            <a:ext cx="43434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271213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7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0.wmf"/><Relationship Id="rId4" Type="http://schemas.openxmlformats.org/officeDocument/2006/relationships/image" Target="../media/image27.wmf"/><Relationship Id="rId9" Type="http://schemas.openxmlformats.org/officeDocument/2006/relationships/oleObject" Target="../embeddings/oleObject1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25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6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63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32.bin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34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63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3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2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4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50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86.emf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316" y="1419957"/>
            <a:ext cx="8387364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55507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31: Image Morphology: Dilation and Erosion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 on Binary images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5760"/>
          <a:stretch/>
        </p:blipFill>
        <p:spPr>
          <a:xfrm>
            <a:off x="1433566" y="3436939"/>
            <a:ext cx="6276867" cy="3221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35" y="1486050"/>
            <a:ext cx="7498730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operations on Binary images</a:t>
            </a:r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156711" y="1291141"/>
            <a:ext cx="6830577" cy="5315721"/>
            <a:chOff x="1053" y="1032"/>
            <a:chExt cx="3965" cy="3099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3" y="1101"/>
              <a:ext cx="3965" cy="30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463" y="103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en-US" altLang="zh-TW"/>
                <a:t>A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652" y="103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anose="02020603050405020304" pitchFamily="18" charset="0"/>
                  <a:ea typeface="新細明體" pitchFamily="18" charset="-120"/>
                  <a:cs typeface="+mn-cs"/>
                </a:defRPr>
              </a:lvl9pPr>
            </a:lstStyle>
            <a:p>
              <a:r>
                <a:rPr lang="en-US" altLang="zh-TW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13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Structure elements (SE)</a:t>
            </a:r>
          </a:p>
        </p:txBody>
      </p:sp>
      <p:sp>
        <p:nvSpPr>
          <p:cNvPr id="717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 smtClean="0">
                <a:effectLst/>
              </a:rPr>
              <a:t>Small sets or sub-images used to probe an image under study for properties of interest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>
              <a:effectLst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 smtClean="0">
              <a:effectLst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1"/>
          <a:stretch/>
        </p:blipFill>
        <p:spPr bwMode="auto">
          <a:xfrm>
            <a:off x="2155713" y="2501995"/>
            <a:ext cx="5640387" cy="4283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46629" y="4516304"/>
            <a:ext cx="7368721" cy="23416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1249250" y="4516304"/>
            <a:ext cx="1306513" cy="668337"/>
          </a:xfrm>
          <a:prstGeom prst="wedgeRoundRectCallout">
            <a:avLst>
              <a:gd name="adj1" fmla="val 69806"/>
              <a:gd name="adj2" fmla="val -18586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origin</a:t>
            </a:r>
          </a:p>
        </p:txBody>
      </p:sp>
    </p:spTree>
    <p:extLst>
      <p:ext uri="{BB962C8B-B14F-4D97-AF65-F5344CB8AC3E}">
        <p14:creationId xmlns:p14="http://schemas.microsoft.com/office/powerpoint/2010/main" val="126726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Libraries of Structuring Elements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4294967295"/>
          </p:nvPr>
        </p:nvSpPr>
        <p:spPr>
          <a:xfrm>
            <a:off x="447784" y="4897443"/>
            <a:ext cx="7981950" cy="1103307"/>
          </a:xfrm>
          <a:noFill/>
        </p:spPr>
        <p:txBody>
          <a:bodyPr/>
          <a:lstStyle/>
          <a:p>
            <a:r>
              <a:rPr lang="en-US" altLang="en-US" sz="2800" dirty="0" smtClean="0"/>
              <a:t>Application specific structuring elements created by the user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84" y="1877500"/>
            <a:ext cx="8296166" cy="209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88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93888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3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28956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1889125" y="4732338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>
                <a:latin typeface="Times New Roman" panose="02020603050405020304" pitchFamily="18" charset="0"/>
              </a:rPr>
              <a:t>X</a:t>
            </a:r>
            <a:endParaRPr lang="es-ES" altLang="en-US" i="1">
              <a:latin typeface="Times New Roman" panose="02020603050405020304" pitchFamily="18" charset="0"/>
            </a:endParaRP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4343400" y="3733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>
                <a:latin typeface="Times New Roman" panose="02020603050405020304" pitchFamily="18" charset="0"/>
              </a:rPr>
              <a:t>B</a:t>
            </a:r>
            <a:endParaRPr lang="es-ES" altLang="en-US" i="1">
              <a:latin typeface="Times New Roman" panose="02020603050405020304" pitchFamily="18" charset="0"/>
            </a:endParaRPr>
          </a:p>
        </p:txBody>
      </p:sp>
      <p:cxnSp>
        <p:nvCxnSpPr>
          <p:cNvPr id="56326" name="AutoShape 6"/>
          <p:cNvCxnSpPr>
            <a:cxnSpLocks noChangeShapeType="1"/>
            <a:stCxn id="56324" idx="0"/>
          </p:cNvCxnSpPr>
          <p:nvPr/>
        </p:nvCxnSpPr>
        <p:spPr bwMode="auto">
          <a:xfrm flipH="1" flipV="1">
            <a:off x="1282700" y="3624263"/>
            <a:ext cx="792163" cy="11080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7" name="AutoShape 7"/>
          <p:cNvCxnSpPr>
            <a:cxnSpLocks noChangeShapeType="1"/>
            <a:stCxn id="56324" idx="0"/>
          </p:cNvCxnSpPr>
          <p:nvPr/>
        </p:nvCxnSpPr>
        <p:spPr bwMode="auto">
          <a:xfrm flipH="1" flipV="1">
            <a:off x="1103313" y="2366963"/>
            <a:ext cx="971550" cy="2365375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8" name="AutoShape 8"/>
          <p:cNvCxnSpPr>
            <a:cxnSpLocks noChangeShapeType="1"/>
            <a:stCxn id="56324" idx="0"/>
          </p:cNvCxnSpPr>
          <p:nvPr/>
        </p:nvCxnSpPr>
        <p:spPr bwMode="auto">
          <a:xfrm flipV="1">
            <a:off x="2074863" y="4040188"/>
            <a:ext cx="107950" cy="69215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29" name="AutoShape 9"/>
          <p:cNvCxnSpPr>
            <a:cxnSpLocks noChangeShapeType="1"/>
            <a:stCxn id="56324" idx="0"/>
          </p:cNvCxnSpPr>
          <p:nvPr/>
        </p:nvCxnSpPr>
        <p:spPr bwMode="auto">
          <a:xfrm flipH="1" flipV="1">
            <a:off x="1849438" y="2171700"/>
            <a:ext cx="225425" cy="2560638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0" name="AutoShape 10"/>
          <p:cNvCxnSpPr>
            <a:cxnSpLocks noChangeShapeType="1"/>
            <a:stCxn id="56324" idx="0"/>
          </p:cNvCxnSpPr>
          <p:nvPr/>
        </p:nvCxnSpPr>
        <p:spPr bwMode="auto">
          <a:xfrm flipV="1">
            <a:off x="2074863" y="3360738"/>
            <a:ext cx="593725" cy="1371600"/>
          </a:xfrm>
          <a:prstGeom prst="straightConnector1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31" name="Text Box 12"/>
          <p:cNvSpPr txBox="1">
            <a:spLocks noChangeArrowheads="1"/>
          </p:cNvSpPr>
          <p:nvPr/>
        </p:nvSpPr>
        <p:spPr bwMode="auto">
          <a:xfrm>
            <a:off x="305800" y="5111016"/>
            <a:ext cx="303801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100" dirty="0"/>
              <a:t>No necessarily compact</a:t>
            </a:r>
          </a:p>
          <a:p>
            <a:pPr eaLnBrk="1" hangingPunct="1"/>
            <a:r>
              <a:rPr lang="ca-ES" altLang="en-US" sz="2100" dirty="0"/>
              <a:t>nor filled</a:t>
            </a:r>
            <a:endParaRPr lang="es-ES" altLang="en-US" sz="2100" dirty="0"/>
          </a:p>
        </p:txBody>
      </p:sp>
      <p:sp>
        <p:nvSpPr>
          <p:cNvPr id="56332" name="Text Box 13"/>
          <p:cNvSpPr txBox="1">
            <a:spLocks noChangeArrowheads="1"/>
          </p:cNvSpPr>
          <p:nvPr/>
        </p:nvSpPr>
        <p:spPr bwMode="auto">
          <a:xfrm>
            <a:off x="3733800" y="4419600"/>
            <a:ext cx="187743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A special set :</a:t>
            </a:r>
          </a:p>
          <a:p>
            <a:pPr eaLnBrk="1" hangingPunct="1"/>
            <a:r>
              <a:rPr lang="ca-ES" altLang="en-US" sz="2000" dirty="0"/>
              <a:t>the structuring </a:t>
            </a:r>
            <a:br>
              <a:rPr lang="ca-ES" altLang="en-US" sz="2000" dirty="0"/>
            </a:br>
            <a:r>
              <a:rPr lang="ca-ES" altLang="en-US" sz="2000" dirty="0"/>
              <a:t>element</a:t>
            </a:r>
            <a:endParaRPr lang="es-ES" altLang="en-US" sz="2000" dirty="0"/>
          </a:p>
        </p:txBody>
      </p:sp>
      <p:pic>
        <p:nvPicPr>
          <p:cNvPr id="56333" name="Picture 14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84413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4" name="Text Box 15"/>
          <p:cNvSpPr txBox="1">
            <a:spLocks noChangeArrowheads="1"/>
          </p:cNvSpPr>
          <p:nvPr/>
        </p:nvSpPr>
        <p:spPr bwMode="auto">
          <a:xfrm>
            <a:off x="6118225" y="18637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r" eaLnBrk="1" hangingPunct="1"/>
            <a:r>
              <a:rPr lang="ca-ES" altLang="en-US" sz="1800"/>
              <a:t>-2  -1   0   1    2</a:t>
            </a:r>
            <a:endParaRPr lang="es-ES" altLang="en-US" sz="1800"/>
          </a:p>
        </p:txBody>
      </p:sp>
      <p:sp>
        <p:nvSpPr>
          <p:cNvPr id="56335" name="Text Box 16"/>
          <p:cNvSpPr txBox="1">
            <a:spLocks noChangeArrowheads="1"/>
          </p:cNvSpPr>
          <p:nvPr/>
        </p:nvSpPr>
        <p:spPr bwMode="auto">
          <a:xfrm>
            <a:off x="5562600" y="2344738"/>
            <a:ext cx="457200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r" eaLnBrk="1" hangingPunct="1">
              <a:lnSpc>
                <a:spcPct val="115000"/>
              </a:lnSpc>
            </a:pPr>
            <a:r>
              <a:rPr lang="ca-ES" altLang="en-US" sz="1800"/>
              <a:t>-2  -1   0   1    2</a:t>
            </a:r>
            <a:endParaRPr lang="es-ES" altLang="en-US" sz="1800"/>
          </a:p>
        </p:txBody>
      </p:sp>
      <p:sp>
        <p:nvSpPr>
          <p:cNvPr id="56336" name="Line 17"/>
          <p:cNvSpPr>
            <a:spLocks noChangeShapeType="1"/>
          </p:cNvSpPr>
          <p:nvPr/>
        </p:nvSpPr>
        <p:spPr bwMode="auto">
          <a:xfrm>
            <a:off x="5886450" y="1752600"/>
            <a:ext cx="23622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8"/>
          <p:cNvSpPr>
            <a:spLocks noChangeShapeType="1"/>
          </p:cNvSpPr>
          <p:nvPr/>
        </p:nvSpPr>
        <p:spPr bwMode="auto">
          <a:xfrm>
            <a:off x="5529263" y="2071688"/>
            <a:ext cx="0" cy="21336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Text Box 19"/>
          <p:cNvSpPr txBox="1">
            <a:spLocks noChangeArrowheads="1"/>
          </p:cNvSpPr>
          <p:nvPr/>
        </p:nvSpPr>
        <p:spPr bwMode="auto">
          <a:xfrm>
            <a:off x="5820276" y="4495800"/>
            <a:ext cx="274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Origin at center in this case, but not necessarily centered nor symmetric</a:t>
            </a:r>
            <a:endParaRPr lang="es-ES" altLang="en-US" sz="2000" dirty="0"/>
          </a:p>
        </p:txBody>
      </p:sp>
      <p:sp>
        <p:nvSpPr>
          <p:cNvPr id="56340" name="Text Box 21"/>
          <p:cNvSpPr txBox="1">
            <a:spLocks noChangeArrowheads="1"/>
          </p:cNvSpPr>
          <p:nvPr/>
        </p:nvSpPr>
        <p:spPr bwMode="auto">
          <a:xfrm>
            <a:off x="8401050" y="152400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1800" i="1">
                <a:latin typeface="Times New Roman" panose="02020603050405020304" pitchFamily="18" charset="0"/>
              </a:rPr>
              <a:t>x</a:t>
            </a:r>
            <a:endParaRPr lang="es-E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56341" name="Text Box 22"/>
          <p:cNvSpPr txBox="1">
            <a:spLocks noChangeArrowheads="1"/>
          </p:cNvSpPr>
          <p:nvPr/>
        </p:nvSpPr>
        <p:spPr bwMode="auto">
          <a:xfrm>
            <a:off x="5410200" y="412908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1800" i="1">
                <a:latin typeface="Times New Roman" panose="02020603050405020304" pitchFamily="18" charset="0"/>
              </a:rPr>
              <a:t>y</a:t>
            </a:r>
            <a:endParaRPr lang="es-ES" altLang="en-US" sz="1800" i="1">
              <a:latin typeface="Times New Roman" panose="02020603050405020304" pitchFamily="18" charset="0"/>
            </a:endParaRPr>
          </a:p>
        </p:txBody>
      </p:sp>
      <p:sp>
        <p:nvSpPr>
          <p:cNvPr id="56342" name="Text Box 13"/>
          <p:cNvSpPr txBox="1">
            <a:spLocks noChangeArrowheads="1"/>
          </p:cNvSpPr>
          <p:nvPr/>
        </p:nvSpPr>
        <p:spPr bwMode="auto">
          <a:xfrm>
            <a:off x="3886200" y="5942013"/>
            <a:ext cx="197682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3*3  structuring </a:t>
            </a:r>
            <a:br>
              <a:rPr lang="ca-ES" altLang="en-US" sz="2000" dirty="0"/>
            </a:br>
            <a:r>
              <a:rPr lang="ca-ES" altLang="en-US" sz="2000" dirty="0" smtClean="0"/>
              <a:t>element</a:t>
            </a:r>
            <a:endParaRPr lang="es-ES" altLang="en-US" sz="2000" dirty="0"/>
          </a:p>
        </p:txBody>
      </p:sp>
      <p:cxnSp>
        <p:nvCxnSpPr>
          <p:cNvPr id="56343" name="Straight Arrow Connector 23"/>
          <p:cNvCxnSpPr>
            <a:cxnSpLocks noChangeShapeType="1"/>
          </p:cNvCxnSpPr>
          <p:nvPr/>
        </p:nvCxnSpPr>
        <p:spPr bwMode="auto">
          <a:xfrm rot="16200000" flipV="1">
            <a:off x="3505200" y="4495800"/>
            <a:ext cx="2667000" cy="3810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Straight Arrow Connector 25"/>
          <p:cNvCxnSpPr>
            <a:cxnSpLocks noChangeShapeType="1"/>
          </p:cNvCxnSpPr>
          <p:nvPr/>
        </p:nvCxnSpPr>
        <p:spPr bwMode="auto">
          <a:xfrm rot="5400000" flipH="1" flipV="1">
            <a:off x="4648200" y="3810000"/>
            <a:ext cx="2667000" cy="17526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6096000" y="2284413"/>
            <a:ext cx="1752600" cy="1752600"/>
            <a:chOff x="6096000" y="2284413"/>
            <a:chExt cx="1752600" cy="1752600"/>
          </a:xfrm>
        </p:grpSpPr>
        <p:cxnSp>
          <p:nvCxnSpPr>
            <p:cNvPr id="4" name="Straight Connector 3"/>
            <p:cNvCxnSpPr>
              <a:stCxn id="56333" idx="0"/>
              <a:endCxn id="56333" idx="2"/>
            </p:cNvCxnSpPr>
            <p:nvPr/>
          </p:nvCxnSpPr>
          <p:spPr>
            <a:xfrm>
              <a:off x="6972300" y="2284413"/>
              <a:ext cx="0" cy="17526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stCxn id="56333" idx="1"/>
              <a:endCxn id="56333" idx="3"/>
            </p:cNvCxnSpPr>
            <p:nvPr/>
          </p:nvCxnSpPr>
          <p:spPr>
            <a:xfrm>
              <a:off x="6096000" y="3160713"/>
              <a:ext cx="1752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6818133" y="2990492"/>
              <a:ext cx="308333" cy="308333"/>
            </a:xfrm>
            <a:prstGeom prst="rect">
              <a:avLst/>
            </a:prstGeom>
            <a:solidFill>
              <a:srgbClr val="5B9BD5">
                <a:alpha val="18824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34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Examples: Structuring Elements</a:t>
            </a:r>
          </a:p>
        </p:txBody>
      </p:sp>
      <p:pic>
        <p:nvPicPr>
          <p:cNvPr id="922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13" y="1530350"/>
            <a:ext cx="8399462" cy="341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57065" name="AutoShape 9"/>
          <p:cNvSpPr>
            <a:spLocks noChangeArrowheads="1"/>
          </p:cNvSpPr>
          <p:nvPr/>
        </p:nvSpPr>
        <p:spPr bwMode="auto">
          <a:xfrm>
            <a:off x="0" y="1074738"/>
            <a:ext cx="2293938" cy="1974850"/>
          </a:xfrm>
          <a:prstGeom prst="wedgeRoundRectCallout">
            <a:avLst>
              <a:gd name="adj1" fmla="val 37269"/>
              <a:gd name="adj2" fmla="val 62861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Accommodate the entire structuring elements when its origin is on the border of the original set A</a:t>
            </a:r>
          </a:p>
        </p:txBody>
      </p:sp>
      <p:sp>
        <p:nvSpPr>
          <p:cNvPr id="557066" name="Rectangle 10"/>
          <p:cNvSpPr>
            <a:spLocks noChangeArrowheads="1"/>
          </p:cNvSpPr>
          <p:nvPr/>
        </p:nvSpPr>
        <p:spPr bwMode="auto">
          <a:xfrm>
            <a:off x="5094288" y="3265488"/>
            <a:ext cx="3643312" cy="1771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7067" name="AutoShape 11"/>
          <p:cNvSpPr>
            <a:spLocks noChangeArrowheads="1"/>
          </p:cNvSpPr>
          <p:nvPr/>
        </p:nvSpPr>
        <p:spPr bwMode="auto">
          <a:xfrm>
            <a:off x="6754813" y="1604963"/>
            <a:ext cx="2293937" cy="814387"/>
          </a:xfrm>
          <a:prstGeom prst="wedgeRoundRectCallout">
            <a:avLst>
              <a:gd name="adj1" fmla="val -128616"/>
              <a:gd name="adj2" fmla="val 228949"/>
              <a:gd name="adj3" fmla="val 16667"/>
            </a:avLst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Origin of B visits every element of A</a:t>
            </a:r>
          </a:p>
        </p:txBody>
      </p:sp>
      <p:sp>
        <p:nvSpPr>
          <p:cNvPr id="557068" name="AutoShape 12"/>
          <p:cNvSpPr>
            <a:spLocks noChangeArrowheads="1"/>
          </p:cNvSpPr>
          <p:nvPr/>
        </p:nvSpPr>
        <p:spPr bwMode="auto">
          <a:xfrm>
            <a:off x="6677025" y="2827338"/>
            <a:ext cx="2352675" cy="2787650"/>
          </a:xfrm>
          <a:prstGeom prst="wedgeRoundRectCallout">
            <a:avLst>
              <a:gd name="adj1" fmla="val -188329"/>
              <a:gd name="adj2" fmla="val 12245"/>
              <a:gd name="adj3" fmla="val 16667"/>
            </a:avLst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At each location of the origin of B, if B is completely contained in A, then the location is a member of the new set, otherwise it is not a member of the new set.</a:t>
            </a:r>
          </a:p>
        </p:txBody>
      </p:sp>
      <p:sp>
        <p:nvSpPr>
          <p:cNvPr id="557069" name="Rectangle 13"/>
          <p:cNvSpPr>
            <a:spLocks noChangeArrowheads="1"/>
          </p:cNvSpPr>
          <p:nvPr/>
        </p:nvSpPr>
        <p:spPr bwMode="auto">
          <a:xfrm>
            <a:off x="223838" y="3228975"/>
            <a:ext cx="4789487" cy="1858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142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57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57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557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557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0"/>
                                        <p:tgtEl>
                                          <p:spTgt spid="557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5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5" grpId="0" animBg="1"/>
      <p:bldP spid="557065" grpId="1" animBg="1"/>
      <p:bldP spid="557066" grpId="0" animBg="1"/>
      <p:bldP spid="557067" grpId="0" animBg="1"/>
      <p:bldP spid="557067" grpId="1" animBg="1"/>
      <p:bldP spid="557068" grpId="0" animBg="1"/>
      <p:bldP spid="557068" grpId="1" animBg="1"/>
      <p:bldP spid="5570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Dilation</a:t>
            </a:r>
            <a:endParaRPr lang="en-US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28650" y="1260475"/>
            <a:ext cx="72802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 dirty="0" smtClean="0">
                <a:latin typeface="Times New Roman" panose="02020603050405020304" pitchFamily="18" charset="0"/>
              </a:rPr>
              <a:t>x </a:t>
            </a:r>
            <a:r>
              <a:rPr lang="ca-ES" altLang="en-US" dirty="0">
                <a:latin typeface="Times New Roman" panose="02020603050405020304" pitchFamily="18" charset="0"/>
              </a:rPr>
              <a:t>= (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1</a:t>
            </a:r>
            <a:r>
              <a:rPr lang="ca-ES" altLang="en-US" dirty="0">
                <a:latin typeface="Times New Roman" panose="02020603050405020304" pitchFamily="18" charset="0"/>
              </a:rPr>
              <a:t>,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2</a:t>
            </a:r>
            <a:r>
              <a:rPr lang="ca-ES" altLang="en-US" dirty="0">
                <a:latin typeface="Times New Roman" panose="02020603050405020304" pitchFamily="18" charset="0"/>
              </a:rPr>
              <a:t>)</a:t>
            </a:r>
            <a:r>
              <a:rPr lang="ca-ES" altLang="en-US" dirty="0"/>
              <a:t> such that if we center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on them, </a:t>
            </a:r>
            <a:br>
              <a:rPr lang="ca-ES" altLang="en-US" dirty="0"/>
            </a:br>
            <a:r>
              <a:rPr lang="ca-ES" altLang="en-US" dirty="0"/>
              <a:t>               then the so translated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intersects 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dirty="0"/>
              <a:t>.</a:t>
            </a:r>
            <a:endParaRPr lang="es-ES" altLang="en-US" dirty="0"/>
          </a:p>
        </p:txBody>
      </p:sp>
      <p:pic>
        <p:nvPicPr>
          <p:cNvPr id="4" name="Picture 7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41935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582930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DifDilatacio 3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525" y="241935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dilatacio 3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41935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924050" y="5070475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>
                <a:latin typeface="Times New Roman" panose="02020603050405020304" pitchFamily="18" charset="0"/>
              </a:rPr>
              <a:t>X</a:t>
            </a:r>
            <a:endParaRPr lang="es-ES" altLang="en-US" i="1">
              <a:latin typeface="Times New Roman" panose="02020603050405020304" pitchFamily="18" charset="0"/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1939925" y="6400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>
                <a:latin typeface="Times New Roman" panose="02020603050405020304" pitchFamily="18" charset="0"/>
              </a:rPr>
              <a:t>B</a:t>
            </a:r>
            <a:endParaRPr lang="es-ES" altLang="en-US" i="1">
              <a:latin typeface="Times New Roman" panose="02020603050405020304" pitchFamily="18" charset="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7045325" y="5105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/>
              <a:t>difference</a:t>
            </a:r>
            <a:endParaRPr lang="es-ES" altLang="en-US"/>
          </a:p>
        </p:txBody>
      </p:sp>
      <p:grpSp>
        <p:nvGrpSpPr>
          <p:cNvPr id="11" name="Group 421"/>
          <p:cNvGrpSpPr>
            <a:grpSpLocks/>
          </p:cNvGrpSpPr>
          <p:nvPr/>
        </p:nvGrpSpPr>
        <p:grpSpPr bwMode="auto">
          <a:xfrm>
            <a:off x="720725" y="2419350"/>
            <a:ext cx="3049588" cy="357188"/>
            <a:chOff x="435" y="1332"/>
            <a:chExt cx="1921" cy="225"/>
          </a:xfrm>
        </p:grpSpPr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4" name="Rectangle 2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2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Rectangle 3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Rectangle 3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Rectangle 3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Rectangle 3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Rectangle 3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" name="Rectangle 3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" name="Rectangle 3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3" name="Group 422"/>
          <p:cNvGrpSpPr>
            <a:grpSpLocks/>
          </p:cNvGrpSpPr>
          <p:nvPr/>
        </p:nvGrpSpPr>
        <p:grpSpPr bwMode="auto">
          <a:xfrm>
            <a:off x="835025" y="2419350"/>
            <a:ext cx="3049588" cy="357188"/>
            <a:chOff x="435" y="1332"/>
            <a:chExt cx="1921" cy="225"/>
          </a:xfrm>
        </p:grpSpPr>
        <p:sp>
          <p:nvSpPr>
            <p:cNvPr id="24" name="Rectangle 423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5" name="Group 424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6" name="Rectangle 425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Rectangle 426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Rectangle 427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Rectangle 428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" name="Rectangle 429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" name="Rectangle 430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Rectangle 431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" name="Rectangle 432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" name="Rectangle 433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5" name="Group 434"/>
          <p:cNvGrpSpPr>
            <a:grpSpLocks/>
          </p:cNvGrpSpPr>
          <p:nvPr/>
        </p:nvGrpSpPr>
        <p:grpSpPr bwMode="auto">
          <a:xfrm>
            <a:off x="949325" y="2419350"/>
            <a:ext cx="3049588" cy="357188"/>
            <a:chOff x="435" y="1332"/>
            <a:chExt cx="1921" cy="225"/>
          </a:xfrm>
        </p:grpSpPr>
        <p:sp>
          <p:nvSpPr>
            <p:cNvPr id="36" name="Rectangle 435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7" name="Group 436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8" name="Rectangle 437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Rectangle 438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" name="Rectangle 439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Rectangle 440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" name="Rectangle 441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Rectangle 442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" name="Rectangle 443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5" name="Rectangle 444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6" name="Rectangle 445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7" name="Group 446"/>
          <p:cNvGrpSpPr>
            <a:grpSpLocks/>
          </p:cNvGrpSpPr>
          <p:nvPr/>
        </p:nvGrpSpPr>
        <p:grpSpPr bwMode="auto">
          <a:xfrm>
            <a:off x="1066800" y="2419350"/>
            <a:ext cx="3049588" cy="357188"/>
            <a:chOff x="435" y="1332"/>
            <a:chExt cx="1921" cy="225"/>
          </a:xfrm>
        </p:grpSpPr>
        <p:sp>
          <p:nvSpPr>
            <p:cNvPr id="48" name="Rectangle 447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9" name="Group 448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50" name="Rectangle 449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Rectangle 450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Rectangle 451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Rectangle 452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Rectangle 453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Rectangle 454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Rectangle 455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7" name="Rectangle 456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8" name="Rectangle 457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9" name="Group 458"/>
          <p:cNvGrpSpPr>
            <a:grpSpLocks/>
          </p:cNvGrpSpPr>
          <p:nvPr/>
        </p:nvGrpSpPr>
        <p:grpSpPr bwMode="auto">
          <a:xfrm>
            <a:off x="1177925" y="2419350"/>
            <a:ext cx="3049588" cy="357188"/>
            <a:chOff x="435" y="1332"/>
            <a:chExt cx="1921" cy="225"/>
          </a:xfrm>
        </p:grpSpPr>
        <p:sp>
          <p:nvSpPr>
            <p:cNvPr id="60" name="Rectangle 459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61" name="Group 460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62" name="Rectangle 461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" name="Rectangle 462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Rectangle 463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464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465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Rectangle 466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Rectangle 467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9" name="Rectangle 468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0" name="Rectangle 469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71" name="Group 470"/>
          <p:cNvGrpSpPr>
            <a:grpSpLocks/>
          </p:cNvGrpSpPr>
          <p:nvPr/>
        </p:nvGrpSpPr>
        <p:grpSpPr bwMode="auto">
          <a:xfrm>
            <a:off x="1295400" y="2419350"/>
            <a:ext cx="3049588" cy="357188"/>
            <a:chOff x="435" y="1332"/>
            <a:chExt cx="1921" cy="225"/>
          </a:xfrm>
        </p:grpSpPr>
        <p:sp>
          <p:nvSpPr>
            <p:cNvPr id="72" name="Rectangle 471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3" name="Group 472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74" name="Rectangle 473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" name="Rectangle 474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" name="Rectangle 475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" name="Rectangle 476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" name="Rectangle 477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" name="Rectangle 478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Rectangle 479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1" name="Rectangle 480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2" name="Rectangle 481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3" name="Group 495"/>
          <p:cNvGrpSpPr>
            <a:grpSpLocks/>
          </p:cNvGrpSpPr>
          <p:nvPr/>
        </p:nvGrpSpPr>
        <p:grpSpPr bwMode="auto">
          <a:xfrm>
            <a:off x="1406525" y="2419350"/>
            <a:ext cx="3049588" cy="357188"/>
            <a:chOff x="435" y="1332"/>
            <a:chExt cx="1921" cy="225"/>
          </a:xfrm>
        </p:grpSpPr>
        <p:sp>
          <p:nvSpPr>
            <p:cNvPr id="84" name="Rectangle 49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5" name="Group 49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86" name="Rectangle 49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7" name="Rectangle 49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8" name="Rectangle 50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9" name="Rectangle 50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" name="Rectangle 50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1" name="Rectangle 50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" name="Rectangle 50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" name="Rectangle 50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4" name="Rectangle 50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5" name="Group 507"/>
          <p:cNvGrpSpPr>
            <a:grpSpLocks/>
          </p:cNvGrpSpPr>
          <p:nvPr/>
        </p:nvGrpSpPr>
        <p:grpSpPr bwMode="auto">
          <a:xfrm>
            <a:off x="1520825" y="2419350"/>
            <a:ext cx="3049588" cy="357188"/>
            <a:chOff x="435" y="1332"/>
            <a:chExt cx="1921" cy="225"/>
          </a:xfrm>
        </p:grpSpPr>
        <p:sp>
          <p:nvSpPr>
            <p:cNvPr id="96" name="Rectangle 50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7" name="Group 50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98" name="Rectangle 51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" name="Rectangle 51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Rectangle 51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1" name="Rectangle 51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" name="Rectangle 51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" name="Rectangle 51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" name="Rectangle 51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5" name="Rectangle 51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6" name="Rectangle 51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07" name="Group 519"/>
          <p:cNvGrpSpPr>
            <a:grpSpLocks/>
          </p:cNvGrpSpPr>
          <p:nvPr/>
        </p:nvGrpSpPr>
        <p:grpSpPr bwMode="auto">
          <a:xfrm>
            <a:off x="1635125" y="2419350"/>
            <a:ext cx="3049588" cy="357188"/>
            <a:chOff x="435" y="1332"/>
            <a:chExt cx="1921" cy="225"/>
          </a:xfrm>
        </p:grpSpPr>
        <p:sp>
          <p:nvSpPr>
            <p:cNvPr id="108" name="Rectangle 52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9" name="Group 52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10" name="Rectangle 52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1" name="Rectangle 52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" name="Rectangle 52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" name="Rectangle 52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4" name="Rectangle 52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" name="Rectangle 52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6" name="Rectangle 52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7" name="Rectangle 52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8" name="Rectangle 53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19" name="Group 531"/>
          <p:cNvGrpSpPr>
            <a:grpSpLocks/>
          </p:cNvGrpSpPr>
          <p:nvPr/>
        </p:nvGrpSpPr>
        <p:grpSpPr bwMode="auto">
          <a:xfrm>
            <a:off x="1747838" y="2419350"/>
            <a:ext cx="3049587" cy="357188"/>
            <a:chOff x="435" y="1332"/>
            <a:chExt cx="1921" cy="225"/>
          </a:xfrm>
        </p:grpSpPr>
        <p:sp>
          <p:nvSpPr>
            <p:cNvPr id="120" name="Rectangle 53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1" name="Group 53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22" name="Rectangle 53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" name="Rectangle 53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" name="Rectangle 53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" name="Rectangle 53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" name="Rectangle 53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7" name="Rectangle 53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" name="Rectangle 54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9" name="Rectangle 54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0" name="Rectangle 54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31" name="Group 543"/>
          <p:cNvGrpSpPr>
            <a:grpSpLocks/>
          </p:cNvGrpSpPr>
          <p:nvPr/>
        </p:nvGrpSpPr>
        <p:grpSpPr bwMode="auto">
          <a:xfrm>
            <a:off x="1862138" y="2419350"/>
            <a:ext cx="3049587" cy="357188"/>
            <a:chOff x="435" y="1332"/>
            <a:chExt cx="1921" cy="225"/>
          </a:xfrm>
        </p:grpSpPr>
        <p:sp>
          <p:nvSpPr>
            <p:cNvPr id="132" name="Rectangle 54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33" name="Group 54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34" name="Rectangle 54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5" name="Rectangle 54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" name="Rectangle 54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7" name="Rectangle 54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" name="Rectangle 55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" name="Rectangle 55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" name="Rectangle 55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1" name="Rectangle 55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2" name="Rectangle 55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3" name="Group 555"/>
          <p:cNvGrpSpPr>
            <a:grpSpLocks/>
          </p:cNvGrpSpPr>
          <p:nvPr/>
        </p:nvGrpSpPr>
        <p:grpSpPr bwMode="auto">
          <a:xfrm>
            <a:off x="1981200" y="2419350"/>
            <a:ext cx="3049588" cy="357188"/>
            <a:chOff x="435" y="1332"/>
            <a:chExt cx="1921" cy="225"/>
          </a:xfrm>
        </p:grpSpPr>
        <p:sp>
          <p:nvSpPr>
            <p:cNvPr id="144" name="Rectangle 55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5" name="Group 55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46" name="Rectangle 55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7" name="Rectangle 55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8" name="Rectangle 56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" name="Rectangle 56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" name="Rectangle 56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" name="Rectangle 56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" name="Rectangle 56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3" name="Rectangle 56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4" name="Rectangle 56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55" name="Group 567"/>
          <p:cNvGrpSpPr>
            <a:grpSpLocks/>
          </p:cNvGrpSpPr>
          <p:nvPr/>
        </p:nvGrpSpPr>
        <p:grpSpPr bwMode="auto">
          <a:xfrm>
            <a:off x="2092325" y="2419350"/>
            <a:ext cx="3049588" cy="357188"/>
            <a:chOff x="435" y="1332"/>
            <a:chExt cx="1921" cy="225"/>
          </a:xfrm>
        </p:grpSpPr>
        <p:sp>
          <p:nvSpPr>
            <p:cNvPr id="156" name="Rectangle 56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7" name="Group 56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58" name="Rectangle 57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" name="Rectangle 57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0" name="Rectangle 57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" name="Rectangle 57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2" name="Rectangle 57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" name="Rectangle 57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" name="Rectangle 57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5" name="Rectangle 57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6" name="Rectangle 57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67" name="Group 579"/>
          <p:cNvGrpSpPr>
            <a:grpSpLocks/>
          </p:cNvGrpSpPr>
          <p:nvPr/>
        </p:nvGrpSpPr>
        <p:grpSpPr bwMode="auto">
          <a:xfrm>
            <a:off x="2206625" y="2419350"/>
            <a:ext cx="3049588" cy="357188"/>
            <a:chOff x="435" y="1332"/>
            <a:chExt cx="1921" cy="225"/>
          </a:xfrm>
        </p:grpSpPr>
        <p:sp>
          <p:nvSpPr>
            <p:cNvPr id="168" name="Rectangle 58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9" name="Group 58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70" name="Rectangle 58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" name="Rectangle 58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" name="Rectangle 58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" name="Rectangle 58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" name="Rectangle 58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" name="Rectangle 58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6" name="Rectangle 58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7" name="Rectangle 58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8" name="Rectangle 59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9" name="Group 591"/>
          <p:cNvGrpSpPr>
            <a:grpSpLocks/>
          </p:cNvGrpSpPr>
          <p:nvPr/>
        </p:nvGrpSpPr>
        <p:grpSpPr bwMode="auto">
          <a:xfrm>
            <a:off x="2325688" y="2419350"/>
            <a:ext cx="3049587" cy="357188"/>
            <a:chOff x="435" y="1332"/>
            <a:chExt cx="1921" cy="225"/>
          </a:xfrm>
        </p:grpSpPr>
        <p:sp>
          <p:nvSpPr>
            <p:cNvPr id="180" name="Rectangle 59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81" name="Group 59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82" name="Rectangle 59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3" name="Rectangle 59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" name="Rectangle 59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" name="Rectangle 59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6" name="Rectangle 59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" name="Rectangle 59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" name="Rectangle 60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9" name="Rectangle 60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0" name="Rectangle 60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91" name="Group 603"/>
          <p:cNvGrpSpPr>
            <a:grpSpLocks/>
          </p:cNvGrpSpPr>
          <p:nvPr/>
        </p:nvGrpSpPr>
        <p:grpSpPr bwMode="auto">
          <a:xfrm>
            <a:off x="2438400" y="2419350"/>
            <a:ext cx="3049588" cy="357188"/>
            <a:chOff x="435" y="1332"/>
            <a:chExt cx="1921" cy="225"/>
          </a:xfrm>
        </p:grpSpPr>
        <p:sp>
          <p:nvSpPr>
            <p:cNvPr id="192" name="Rectangle 60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3" name="Group 60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94" name="Rectangle 60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" name="Rectangle 60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6" name="Rectangle 60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7" name="Rectangle 60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8" name="Rectangle 61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9" name="Rectangle 61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0" name="Rectangle 61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1" name="Rectangle 61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2" name="Rectangle 61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03" name="Group 615"/>
          <p:cNvGrpSpPr>
            <a:grpSpLocks/>
          </p:cNvGrpSpPr>
          <p:nvPr/>
        </p:nvGrpSpPr>
        <p:grpSpPr bwMode="auto">
          <a:xfrm>
            <a:off x="2549525" y="2419350"/>
            <a:ext cx="3049588" cy="357188"/>
            <a:chOff x="435" y="1332"/>
            <a:chExt cx="1921" cy="225"/>
          </a:xfrm>
        </p:grpSpPr>
        <p:sp>
          <p:nvSpPr>
            <p:cNvPr id="204" name="Rectangle 61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5" name="Group 61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06" name="Rectangle 61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7" name="Rectangle 61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8" name="Rectangle 62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9" name="Rectangle 62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0" name="Rectangle 62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1" name="Rectangle 62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2" name="Rectangle 62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3" name="Rectangle 62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4" name="Rectangle 62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15" name="Group 627"/>
          <p:cNvGrpSpPr>
            <a:grpSpLocks/>
          </p:cNvGrpSpPr>
          <p:nvPr/>
        </p:nvGrpSpPr>
        <p:grpSpPr bwMode="auto">
          <a:xfrm>
            <a:off x="2663825" y="2419350"/>
            <a:ext cx="3049588" cy="357188"/>
            <a:chOff x="435" y="1332"/>
            <a:chExt cx="1921" cy="225"/>
          </a:xfrm>
        </p:grpSpPr>
        <p:sp>
          <p:nvSpPr>
            <p:cNvPr id="216" name="Rectangle 62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17" name="Group 62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18" name="Rectangle 63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9" name="Rectangle 63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0" name="Rectangle 63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1" name="Rectangle 63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2" name="Rectangle 63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3" name="Rectangle 63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4" name="Rectangle 63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5" name="Rectangle 63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6" name="Rectangle 63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27" name="Group 639"/>
          <p:cNvGrpSpPr>
            <a:grpSpLocks/>
          </p:cNvGrpSpPr>
          <p:nvPr/>
        </p:nvGrpSpPr>
        <p:grpSpPr bwMode="auto">
          <a:xfrm>
            <a:off x="2778125" y="2414588"/>
            <a:ext cx="3049588" cy="357187"/>
            <a:chOff x="435" y="1332"/>
            <a:chExt cx="1921" cy="225"/>
          </a:xfrm>
        </p:grpSpPr>
        <p:sp>
          <p:nvSpPr>
            <p:cNvPr id="228" name="Rectangle 64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29" name="Group 64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30" name="Rectangle 64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" name="Rectangle 64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2" name="Rectangle 64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3" name="Rectangle 64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4" name="Rectangle 64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" name="Rectangle 64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" name="Rectangle 64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7" name="Rectangle 64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8" name="Rectangle 65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39" name="Group 651"/>
          <p:cNvGrpSpPr>
            <a:grpSpLocks/>
          </p:cNvGrpSpPr>
          <p:nvPr/>
        </p:nvGrpSpPr>
        <p:grpSpPr bwMode="auto">
          <a:xfrm>
            <a:off x="2892425" y="2419350"/>
            <a:ext cx="3049588" cy="357188"/>
            <a:chOff x="435" y="1332"/>
            <a:chExt cx="1921" cy="225"/>
          </a:xfrm>
        </p:grpSpPr>
        <p:sp>
          <p:nvSpPr>
            <p:cNvPr id="240" name="Rectangle 65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41" name="Group 65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42" name="Rectangle 65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3" name="Rectangle 65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4" name="Rectangle 65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" name="Rectangle 65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" name="Rectangle 65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7" name="Rectangle 65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8" name="Rectangle 66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9" name="Rectangle 66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0" name="Rectangle 66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1" name="Group 663"/>
          <p:cNvGrpSpPr>
            <a:grpSpLocks/>
          </p:cNvGrpSpPr>
          <p:nvPr/>
        </p:nvGrpSpPr>
        <p:grpSpPr bwMode="auto">
          <a:xfrm>
            <a:off x="3006725" y="2419350"/>
            <a:ext cx="3049588" cy="357188"/>
            <a:chOff x="435" y="1332"/>
            <a:chExt cx="1921" cy="225"/>
          </a:xfrm>
        </p:grpSpPr>
        <p:sp>
          <p:nvSpPr>
            <p:cNvPr id="252" name="Rectangle 66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53" name="Group 66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54" name="Rectangle 66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5" name="Rectangle 66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" name="Rectangle 66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7" name="Rectangle 66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8" name="Rectangle 67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9" name="Rectangle 67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0" name="Rectangle 67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1" name="Rectangle 67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2" name="Rectangle 67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63" name="Group 675"/>
          <p:cNvGrpSpPr>
            <a:grpSpLocks/>
          </p:cNvGrpSpPr>
          <p:nvPr/>
        </p:nvGrpSpPr>
        <p:grpSpPr bwMode="auto">
          <a:xfrm>
            <a:off x="720725" y="2533650"/>
            <a:ext cx="3049588" cy="357188"/>
            <a:chOff x="435" y="1332"/>
            <a:chExt cx="1921" cy="225"/>
          </a:xfrm>
        </p:grpSpPr>
        <p:sp>
          <p:nvSpPr>
            <p:cNvPr id="264" name="Rectangle 67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65" name="Group 67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66" name="Rectangle 67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7" name="Rectangle 67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8" name="Rectangle 68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9" name="Rectangle 68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0" name="Rectangle 68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1" name="Rectangle 68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2" name="Rectangle 68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3" name="Rectangle 68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4" name="Rectangle 68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75" name="Group 687"/>
          <p:cNvGrpSpPr>
            <a:grpSpLocks/>
          </p:cNvGrpSpPr>
          <p:nvPr/>
        </p:nvGrpSpPr>
        <p:grpSpPr bwMode="auto">
          <a:xfrm>
            <a:off x="835025" y="2533650"/>
            <a:ext cx="3049588" cy="357188"/>
            <a:chOff x="435" y="1332"/>
            <a:chExt cx="1921" cy="225"/>
          </a:xfrm>
        </p:grpSpPr>
        <p:sp>
          <p:nvSpPr>
            <p:cNvPr id="276" name="Rectangle 68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77" name="Group 68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78" name="Rectangle 69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9" name="Rectangle 69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0" name="Rectangle 69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1" name="Rectangle 69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2" name="Rectangle 69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3" name="Rectangle 69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4" name="Rectangle 69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5" name="Rectangle 69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6" name="Rectangle 69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87" name="Group 699"/>
          <p:cNvGrpSpPr>
            <a:grpSpLocks/>
          </p:cNvGrpSpPr>
          <p:nvPr/>
        </p:nvGrpSpPr>
        <p:grpSpPr bwMode="auto">
          <a:xfrm>
            <a:off x="952500" y="2533650"/>
            <a:ext cx="3049588" cy="357188"/>
            <a:chOff x="435" y="1332"/>
            <a:chExt cx="1921" cy="225"/>
          </a:xfrm>
        </p:grpSpPr>
        <p:sp>
          <p:nvSpPr>
            <p:cNvPr id="288" name="Rectangle 70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89" name="Group 70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90" name="Rectangle 70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1" name="Rectangle 70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" name="Rectangle 70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3" name="Rectangle 70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4" name="Rectangle 70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5" name="Rectangle 70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6" name="Rectangle 70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7" name="Rectangle 70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8" name="Rectangle 71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99" name="Group 711"/>
          <p:cNvGrpSpPr>
            <a:grpSpLocks/>
          </p:cNvGrpSpPr>
          <p:nvPr/>
        </p:nvGrpSpPr>
        <p:grpSpPr bwMode="auto">
          <a:xfrm>
            <a:off x="1066800" y="2533650"/>
            <a:ext cx="3049588" cy="357188"/>
            <a:chOff x="435" y="1332"/>
            <a:chExt cx="1921" cy="225"/>
          </a:xfrm>
        </p:grpSpPr>
        <p:sp>
          <p:nvSpPr>
            <p:cNvPr id="300" name="Rectangle 71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01" name="Group 71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02" name="Rectangle 71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3" name="Rectangle 71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4" name="Rectangle 71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5" name="Rectangle 71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6" name="Rectangle 71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" name="Rectangle 71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" name="Rectangle 72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9" name="Rectangle 72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0" name="Rectangle 72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11" name="Group 723"/>
          <p:cNvGrpSpPr>
            <a:grpSpLocks/>
          </p:cNvGrpSpPr>
          <p:nvPr/>
        </p:nvGrpSpPr>
        <p:grpSpPr bwMode="auto">
          <a:xfrm>
            <a:off x="1177925" y="2533650"/>
            <a:ext cx="3049588" cy="357188"/>
            <a:chOff x="435" y="1332"/>
            <a:chExt cx="1921" cy="225"/>
          </a:xfrm>
        </p:grpSpPr>
        <p:sp>
          <p:nvSpPr>
            <p:cNvPr id="312" name="Rectangle 72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3" name="Group 72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14" name="Rectangle 72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5" name="Rectangle 72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6" name="Rectangle 72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" name="Rectangle 72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8" name="Rectangle 73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9" name="Rectangle 73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0" name="Rectangle 73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1" name="Rectangle 73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2" name="Rectangle 73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23" name="Group 735"/>
          <p:cNvGrpSpPr>
            <a:grpSpLocks/>
          </p:cNvGrpSpPr>
          <p:nvPr/>
        </p:nvGrpSpPr>
        <p:grpSpPr bwMode="auto">
          <a:xfrm>
            <a:off x="1292225" y="2533650"/>
            <a:ext cx="3049588" cy="357188"/>
            <a:chOff x="435" y="1332"/>
            <a:chExt cx="1921" cy="225"/>
          </a:xfrm>
        </p:grpSpPr>
        <p:sp>
          <p:nvSpPr>
            <p:cNvPr id="324" name="Rectangle 73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25" name="Group 73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26" name="Rectangle 73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" name="Rectangle 73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" name="Rectangle 74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9" name="Rectangle 74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0" name="Rectangle 74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1" name="Rectangle 74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2" name="Rectangle 74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3" name="Rectangle 74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4" name="Rectangle 74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35" name="Group 747"/>
          <p:cNvGrpSpPr>
            <a:grpSpLocks/>
          </p:cNvGrpSpPr>
          <p:nvPr/>
        </p:nvGrpSpPr>
        <p:grpSpPr bwMode="auto">
          <a:xfrm>
            <a:off x="1406525" y="2533650"/>
            <a:ext cx="3049588" cy="357188"/>
            <a:chOff x="435" y="1332"/>
            <a:chExt cx="1921" cy="225"/>
          </a:xfrm>
        </p:grpSpPr>
        <p:sp>
          <p:nvSpPr>
            <p:cNvPr id="336" name="Rectangle 74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37" name="Group 74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38" name="Rectangle 75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" name="Rectangle 75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" name="Rectangle 75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" name="Rectangle 75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" name="Rectangle 75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" name="Rectangle 75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4" name="Rectangle 75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5" name="Rectangle 75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6" name="Rectangle 75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47" name="Line 772"/>
          <p:cNvSpPr>
            <a:spLocks noChangeShapeType="1"/>
          </p:cNvSpPr>
          <p:nvPr/>
        </p:nvSpPr>
        <p:spPr bwMode="auto">
          <a:xfrm flipH="1" flipV="1">
            <a:off x="4378325" y="5181600"/>
            <a:ext cx="5334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" name="Text Box 773"/>
          <p:cNvSpPr txBox="1">
            <a:spLocks noChangeArrowheads="1"/>
          </p:cNvSpPr>
          <p:nvPr/>
        </p:nvSpPr>
        <p:spPr bwMode="auto">
          <a:xfrm>
            <a:off x="4530725" y="60198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dilation</a:t>
            </a:r>
          </a:p>
        </p:txBody>
      </p:sp>
    </p:spTree>
    <p:extLst>
      <p:ext uri="{BB962C8B-B14F-4D97-AF65-F5344CB8AC3E}">
        <p14:creationId xmlns:p14="http://schemas.microsoft.com/office/powerpoint/2010/main" val="9500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533400" y="1397000"/>
            <a:ext cx="847725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dirty="0"/>
              <a:t>Dilation : </a:t>
            </a:r>
            <a:r>
              <a:rPr lang="ca-ES" altLang="en-US" i="1" dirty="0">
                <a:latin typeface="Times New Roman" panose="02020603050405020304" pitchFamily="18" charset="0"/>
              </a:rPr>
              <a:t>x </a:t>
            </a:r>
            <a:r>
              <a:rPr lang="ca-ES" altLang="en-US" dirty="0">
                <a:latin typeface="Times New Roman" panose="02020603050405020304" pitchFamily="18" charset="0"/>
              </a:rPr>
              <a:t>= (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1</a:t>
            </a:r>
            <a:r>
              <a:rPr lang="ca-ES" altLang="en-US" dirty="0">
                <a:latin typeface="Times New Roman" panose="02020603050405020304" pitchFamily="18" charset="0"/>
              </a:rPr>
              <a:t>,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2</a:t>
            </a:r>
            <a:r>
              <a:rPr lang="ca-ES" altLang="en-US" dirty="0">
                <a:latin typeface="Times New Roman" panose="02020603050405020304" pitchFamily="18" charset="0"/>
              </a:rPr>
              <a:t>)</a:t>
            </a:r>
            <a:r>
              <a:rPr lang="ca-ES" altLang="en-US" dirty="0"/>
              <a:t> such that if we center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on them, </a:t>
            </a:r>
            <a:br>
              <a:rPr lang="ca-ES" altLang="en-US" dirty="0"/>
            </a:br>
            <a:r>
              <a:rPr lang="ca-ES" altLang="en-US" dirty="0"/>
              <a:t>               then the so translated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intersects 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dirty="0"/>
              <a:t>.</a:t>
            </a:r>
          </a:p>
          <a:p>
            <a:pPr eaLnBrk="1" hangingPunct="1"/>
            <a:endParaRPr lang="ca-ES" altLang="en-US" dirty="0"/>
          </a:p>
          <a:p>
            <a:pPr eaLnBrk="1" hangingPunct="1"/>
            <a:r>
              <a:rPr lang="ca-ES" altLang="en-US" dirty="0"/>
              <a:t>How to formulate this definition ?</a:t>
            </a:r>
            <a:endParaRPr lang="es-ES" altLang="en-US" dirty="0"/>
          </a:p>
        </p:txBody>
      </p:sp>
      <p:sp>
        <p:nvSpPr>
          <p:cNvPr id="59398" name="Text Box 20"/>
          <p:cNvSpPr txBox="1">
            <a:spLocks noChangeArrowheads="1"/>
          </p:cNvSpPr>
          <p:nvPr/>
        </p:nvSpPr>
        <p:spPr bwMode="auto">
          <a:xfrm>
            <a:off x="5013325" y="925513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 sz="2000"/>
          </a:p>
        </p:txBody>
      </p:sp>
      <p:grpSp>
        <p:nvGrpSpPr>
          <p:cNvPr id="3" name="Group 2"/>
          <p:cNvGrpSpPr/>
          <p:nvPr/>
        </p:nvGrpSpPr>
        <p:grpSpPr>
          <a:xfrm>
            <a:off x="352425" y="2971800"/>
            <a:ext cx="8534400" cy="1981200"/>
            <a:chOff x="352425" y="2971800"/>
            <a:chExt cx="8534400" cy="1981200"/>
          </a:xfrm>
        </p:grpSpPr>
        <p:sp>
          <p:nvSpPr>
            <p:cNvPr id="59396" name="Text Box 17"/>
            <p:cNvSpPr txBox="1">
              <a:spLocks noChangeArrowheads="1"/>
            </p:cNvSpPr>
            <p:nvPr/>
          </p:nvSpPr>
          <p:spPr bwMode="auto">
            <a:xfrm>
              <a:off x="457200" y="2971800"/>
              <a:ext cx="28638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dirty="0"/>
                <a:t>1) Literal translation</a:t>
              </a:r>
              <a:endParaRPr lang="es-ES" altLang="en-US" dirty="0"/>
            </a:p>
          </p:txBody>
        </p:sp>
        <p:pic>
          <p:nvPicPr>
            <p:cNvPr id="59397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450" y="3460751"/>
              <a:ext cx="5848350" cy="141922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02" name="Rectangle 9"/>
            <p:cNvSpPr>
              <a:spLocks noChangeArrowheads="1"/>
            </p:cNvSpPr>
            <p:nvPr/>
          </p:nvSpPr>
          <p:spPr bwMode="auto">
            <a:xfrm>
              <a:off x="352425" y="2971800"/>
              <a:ext cx="8534400" cy="19812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59404" name="TextBox 11"/>
          <p:cNvSpPr txBox="1">
            <a:spLocks noChangeArrowheads="1"/>
          </p:cNvSpPr>
          <p:nvPr/>
        </p:nvSpPr>
        <p:spPr bwMode="auto">
          <a:xfrm>
            <a:off x="352425" y="6019800"/>
            <a:ext cx="8305800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2100" b="1" i="1" dirty="0"/>
              <a:t>Another Mathematical definition of dilation uses the concept of </a:t>
            </a:r>
            <a:r>
              <a:rPr lang="en-US" altLang="en-US" sz="2100" b="1" i="1" dirty="0" err="1">
                <a:solidFill>
                  <a:srgbClr val="C00000"/>
                </a:solidFill>
              </a:rPr>
              <a:t>Minkowski’s</a:t>
            </a:r>
            <a:r>
              <a:rPr lang="en-US" altLang="en-US" sz="2100" b="1" i="1" dirty="0">
                <a:solidFill>
                  <a:srgbClr val="C00000"/>
                </a:solidFill>
              </a:rPr>
              <a:t> sum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 formulation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5105400"/>
            <a:ext cx="7924800" cy="762000"/>
            <a:chOff x="381000" y="5105400"/>
            <a:chExt cx="7924800" cy="762000"/>
          </a:xfrm>
        </p:grpSpPr>
        <p:sp>
          <p:nvSpPr>
            <p:cNvPr id="59399" name="Text Box 21"/>
            <p:cNvSpPr txBox="1">
              <a:spLocks noChangeArrowheads="1"/>
            </p:cNvSpPr>
            <p:nvPr/>
          </p:nvSpPr>
          <p:spPr bwMode="auto">
            <a:xfrm>
              <a:off x="669925" y="5145088"/>
              <a:ext cx="55689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dirty="0"/>
                <a:t>2) Better : from Minkowski’s sum of sets</a:t>
              </a:r>
              <a:endParaRPr lang="es-ES" altLang="en-US" dirty="0"/>
            </a:p>
          </p:txBody>
        </p:sp>
        <p:sp>
          <p:nvSpPr>
            <p:cNvPr id="59401" name="Rectangle 8"/>
            <p:cNvSpPr>
              <a:spLocks noChangeArrowheads="1"/>
            </p:cNvSpPr>
            <p:nvPr/>
          </p:nvSpPr>
          <p:spPr bwMode="auto">
            <a:xfrm>
              <a:off x="381000" y="5105400"/>
              <a:ext cx="7924800" cy="762000"/>
            </a:xfrm>
            <a:prstGeom prst="rect">
              <a:avLst/>
            </a:prstGeom>
            <a:noFill/>
            <a:ln w="952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823913" y="5265185"/>
                  <a:ext cx="896849" cy="44242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3913" y="5265185"/>
                  <a:ext cx="896849" cy="44242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6738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/>
      <p:bldP spid="5940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Minkowski’s</a:t>
            </a:r>
            <a:r>
              <a:rPr lang="en-US" dirty="0"/>
              <a:t> Sum </a:t>
            </a:r>
          </a:p>
        </p:txBody>
      </p:sp>
      <p:pic>
        <p:nvPicPr>
          <p:cNvPr id="3" name="Picture 10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524000"/>
            <a:ext cx="68580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381000" y="2819400"/>
            <a:ext cx="3276600" cy="3733800"/>
            <a:chOff x="381000" y="2819400"/>
            <a:chExt cx="3276600" cy="3733800"/>
          </a:xfrm>
        </p:grpSpPr>
        <p:sp>
          <p:nvSpPr>
            <p:cNvPr id="5" name="Freeform 1037"/>
            <p:cNvSpPr>
              <a:spLocks/>
            </p:cNvSpPr>
            <p:nvPr/>
          </p:nvSpPr>
          <p:spPr bwMode="auto">
            <a:xfrm>
              <a:off x="1371600" y="3032125"/>
              <a:ext cx="1371600" cy="2454275"/>
            </a:xfrm>
            <a:custGeom>
              <a:avLst/>
              <a:gdLst>
                <a:gd name="T0" fmla="*/ 2147483647 w 864"/>
                <a:gd name="T1" fmla="*/ 2147483647 h 1546"/>
                <a:gd name="T2" fmla="*/ 2147483647 w 864"/>
                <a:gd name="T3" fmla="*/ 2147483647 h 1546"/>
                <a:gd name="T4" fmla="*/ 2147483647 w 864"/>
                <a:gd name="T5" fmla="*/ 2147483647 h 1546"/>
                <a:gd name="T6" fmla="*/ 2147483647 w 864"/>
                <a:gd name="T7" fmla="*/ 2147483647 h 1546"/>
                <a:gd name="T8" fmla="*/ 2147483647 w 864"/>
                <a:gd name="T9" fmla="*/ 2147483647 h 1546"/>
                <a:gd name="T10" fmla="*/ 2147483647 w 864"/>
                <a:gd name="T11" fmla="*/ 2147483647 h 1546"/>
                <a:gd name="T12" fmla="*/ 2147483647 w 864"/>
                <a:gd name="T13" fmla="*/ 2147483647 h 1546"/>
                <a:gd name="T14" fmla="*/ 2147483647 w 864"/>
                <a:gd name="T15" fmla="*/ 2147483647 h 1546"/>
                <a:gd name="T16" fmla="*/ 2147483647 w 864"/>
                <a:gd name="T17" fmla="*/ 2147483647 h 1546"/>
                <a:gd name="T18" fmla="*/ 2147483647 w 864"/>
                <a:gd name="T19" fmla="*/ 2147483647 h 1546"/>
                <a:gd name="T20" fmla="*/ 2147483647 w 864"/>
                <a:gd name="T21" fmla="*/ 2147483647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" name="Picture 104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679" r="94444" b="33945"/>
            <a:stretch>
              <a:fillRect/>
            </a:stretch>
          </p:blipFill>
          <p:spPr bwMode="auto">
            <a:xfrm>
              <a:off x="1828800" y="6019800"/>
              <a:ext cx="3810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047"/>
            <p:cNvSpPr>
              <a:spLocks noChangeArrowheads="1"/>
            </p:cNvSpPr>
            <p:nvPr/>
          </p:nvSpPr>
          <p:spPr bwMode="auto">
            <a:xfrm>
              <a:off x="381000" y="2819400"/>
              <a:ext cx="3276600" cy="289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3" name="Freeform 1048"/>
          <p:cNvSpPr>
            <a:spLocks/>
          </p:cNvSpPr>
          <p:nvPr/>
        </p:nvSpPr>
        <p:spPr bwMode="auto">
          <a:xfrm>
            <a:off x="6705600" y="3032125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Freeform 1050"/>
          <p:cNvSpPr>
            <a:spLocks/>
          </p:cNvSpPr>
          <p:nvPr/>
        </p:nvSpPr>
        <p:spPr bwMode="auto">
          <a:xfrm>
            <a:off x="6781800" y="3032125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3810000" y="3214688"/>
            <a:ext cx="1524000" cy="3338512"/>
            <a:chOff x="3810000" y="3214688"/>
            <a:chExt cx="1524000" cy="3338512"/>
          </a:xfrm>
        </p:grpSpPr>
        <p:grpSp>
          <p:nvGrpSpPr>
            <p:cNvPr id="6" name="Group 1041"/>
            <p:cNvGrpSpPr>
              <a:grpSpLocks/>
            </p:cNvGrpSpPr>
            <p:nvPr/>
          </p:nvGrpSpPr>
          <p:grpSpPr bwMode="auto">
            <a:xfrm>
              <a:off x="3810000" y="3352800"/>
              <a:ext cx="1524000" cy="1447800"/>
              <a:chOff x="1824" y="1872"/>
              <a:chExt cx="960" cy="912"/>
            </a:xfrm>
          </p:grpSpPr>
          <p:sp>
            <p:nvSpPr>
              <p:cNvPr id="7" name="Rectangle 1038"/>
              <p:cNvSpPr>
                <a:spLocks noChangeArrowheads="1"/>
              </p:cNvSpPr>
              <p:nvPr/>
            </p:nvSpPr>
            <p:spPr bwMode="auto">
              <a:xfrm>
                <a:off x="2304" y="2283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" name="Line 1039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1040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1" name="Picture 104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9" t="14679" r="83333" b="33945"/>
            <a:stretch>
              <a:fillRect/>
            </a:stretch>
          </p:blipFill>
          <p:spPr bwMode="auto">
            <a:xfrm>
              <a:off x="4386263" y="6019800"/>
              <a:ext cx="452437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Line 1051"/>
            <p:cNvSpPr>
              <a:spLocks noChangeShapeType="1"/>
            </p:cNvSpPr>
            <p:nvPr/>
          </p:nvSpPr>
          <p:spPr bwMode="auto">
            <a:xfrm>
              <a:off x="4572000" y="36576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1052"/>
            <p:cNvSpPr txBox="1">
              <a:spLocks noChangeArrowheads="1"/>
            </p:cNvSpPr>
            <p:nvPr/>
          </p:nvSpPr>
          <p:spPr bwMode="auto">
            <a:xfrm>
              <a:off x="4708525" y="3214688"/>
              <a:ext cx="3206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l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8" name="Freeform 1053"/>
          <p:cNvSpPr>
            <a:spLocks/>
          </p:cNvSpPr>
          <p:nvPr/>
        </p:nvSpPr>
        <p:spPr bwMode="auto">
          <a:xfrm>
            <a:off x="6858000" y="3032125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1062"/>
          <p:cNvSpPr>
            <a:spLocks/>
          </p:cNvSpPr>
          <p:nvPr/>
        </p:nvSpPr>
        <p:spPr bwMode="auto">
          <a:xfrm>
            <a:off x="7224713" y="3036888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>
              <a:alpha val="50195"/>
            </a:schemeClr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063"/>
          <p:cNvSpPr>
            <a:spLocks noChangeShapeType="1"/>
          </p:cNvSpPr>
          <p:nvPr/>
        </p:nvSpPr>
        <p:spPr bwMode="auto">
          <a:xfrm>
            <a:off x="7391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" name="Group 1071"/>
          <p:cNvGrpSpPr>
            <a:grpSpLocks/>
          </p:cNvGrpSpPr>
          <p:nvPr/>
        </p:nvGrpSpPr>
        <p:grpSpPr bwMode="auto">
          <a:xfrm>
            <a:off x="6708775" y="3025775"/>
            <a:ext cx="1890713" cy="2460625"/>
            <a:chOff x="1785" y="2438"/>
            <a:chExt cx="1191" cy="1550"/>
          </a:xfrm>
        </p:grpSpPr>
        <p:sp>
          <p:nvSpPr>
            <p:cNvPr id="26" name="Freeform 1064"/>
            <p:cNvSpPr>
              <a:spLocks/>
            </p:cNvSpPr>
            <p:nvPr/>
          </p:nvSpPr>
          <p:spPr bwMode="auto">
            <a:xfrm>
              <a:off x="1785" y="2438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Freeform 1065"/>
            <p:cNvSpPr>
              <a:spLocks/>
            </p:cNvSpPr>
            <p:nvPr/>
          </p:nvSpPr>
          <p:spPr bwMode="auto">
            <a:xfrm>
              <a:off x="1833" y="2438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Freeform 1066"/>
            <p:cNvSpPr>
              <a:spLocks/>
            </p:cNvSpPr>
            <p:nvPr/>
          </p:nvSpPr>
          <p:spPr bwMode="auto">
            <a:xfrm>
              <a:off x="1881" y="2438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Freeform 1067"/>
            <p:cNvSpPr>
              <a:spLocks/>
            </p:cNvSpPr>
            <p:nvPr/>
          </p:nvSpPr>
          <p:spPr bwMode="auto">
            <a:xfrm>
              <a:off x="2112" y="2441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Freeform 1068"/>
            <p:cNvSpPr>
              <a:spLocks/>
            </p:cNvSpPr>
            <p:nvPr/>
          </p:nvSpPr>
          <p:spPr bwMode="auto">
            <a:xfrm>
              <a:off x="1920" y="2442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Freeform 1069"/>
            <p:cNvSpPr>
              <a:spLocks/>
            </p:cNvSpPr>
            <p:nvPr/>
          </p:nvSpPr>
          <p:spPr bwMode="auto">
            <a:xfrm>
              <a:off x="2016" y="2441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" name="Rounded Rectangle 32"/>
          <p:cNvSpPr>
            <a:spLocks noChangeArrowheads="1"/>
          </p:cNvSpPr>
          <p:nvPr/>
        </p:nvSpPr>
        <p:spPr bwMode="auto">
          <a:xfrm>
            <a:off x="762000" y="1490663"/>
            <a:ext cx="7924800" cy="1100138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6" name="Group 35"/>
          <p:cNvGrpSpPr/>
          <p:nvPr/>
        </p:nvGrpSpPr>
        <p:grpSpPr>
          <a:xfrm>
            <a:off x="5715000" y="2819400"/>
            <a:ext cx="3451225" cy="3962400"/>
            <a:chOff x="5715000" y="2819400"/>
            <a:chExt cx="3451225" cy="3962400"/>
          </a:xfrm>
        </p:grpSpPr>
        <p:sp>
          <p:nvSpPr>
            <p:cNvPr id="14" name="Rectangle 1049"/>
            <p:cNvSpPr>
              <a:spLocks noChangeArrowheads="1"/>
            </p:cNvSpPr>
            <p:nvPr/>
          </p:nvSpPr>
          <p:spPr bwMode="auto">
            <a:xfrm>
              <a:off x="5715000" y="2819400"/>
              <a:ext cx="3276600" cy="2895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Line 1056"/>
            <p:cNvSpPr>
              <a:spLocks noChangeShapeType="1"/>
            </p:cNvSpPr>
            <p:nvPr/>
          </p:nvSpPr>
          <p:spPr bwMode="auto">
            <a:xfrm>
              <a:off x="6715125" y="4953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058"/>
            <p:cNvSpPr>
              <a:spLocks noChangeShapeType="1"/>
            </p:cNvSpPr>
            <p:nvPr/>
          </p:nvSpPr>
          <p:spPr bwMode="auto">
            <a:xfrm>
              <a:off x="6705600" y="59293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059"/>
            <p:cNvSpPr txBox="1">
              <a:spLocks noChangeArrowheads="1"/>
            </p:cNvSpPr>
            <p:nvPr/>
          </p:nvSpPr>
          <p:spPr bwMode="auto">
            <a:xfrm>
              <a:off x="6842125" y="5927725"/>
              <a:ext cx="3206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l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23" name="Line 1057"/>
            <p:cNvSpPr>
              <a:spLocks noChangeShapeType="1"/>
            </p:cNvSpPr>
            <p:nvPr/>
          </p:nvSpPr>
          <p:spPr bwMode="auto">
            <a:xfrm>
              <a:off x="7239000" y="4953000"/>
              <a:ext cx="0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" name="Picture 107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" t="14679" r="83333" b="33945"/>
            <a:stretch>
              <a:fillRect/>
            </a:stretch>
          </p:blipFill>
          <p:spPr bwMode="auto">
            <a:xfrm>
              <a:off x="6781800" y="6248400"/>
              <a:ext cx="1138238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Text Box 1026"/>
            <p:cNvSpPr txBox="1">
              <a:spLocks noChangeArrowheads="1"/>
            </p:cNvSpPr>
            <p:nvPr/>
          </p:nvSpPr>
          <p:spPr bwMode="auto">
            <a:xfrm>
              <a:off x="7500937" y="5721350"/>
              <a:ext cx="166528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ca-ES" b="1" dirty="0">
                  <a:solidFill>
                    <a:srgbClr val="C00000"/>
                  </a:solidFill>
                  <a:latin typeface="Arial" charset="0"/>
                  <a:ea typeface="ＭＳ Ｐゴシック" pitchFamily="-106" charset="-128"/>
                </a:rPr>
                <a:t>Minkowski’s Sum </a:t>
              </a:r>
              <a:endParaRPr lang="es-ES" b="1" dirty="0">
                <a:solidFill>
                  <a:srgbClr val="C00000"/>
                </a:solidFill>
                <a:latin typeface="Arial" charset="0"/>
                <a:ea typeface="ＭＳ Ｐゴシック" pitchFamily="-10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066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22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view of Dilation</a:t>
            </a:r>
            <a:endParaRPr lang="en-US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669925" y="160382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/>
              <a:t>Dilation :</a:t>
            </a:r>
            <a:endParaRPr lang="es-ES" alt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27603"/>
            <a:ext cx="584835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reeform 78"/>
          <p:cNvSpPr>
            <a:spLocks/>
          </p:cNvSpPr>
          <p:nvPr/>
        </p:nvSpPr>
        <p:spPr bwMode="auto">
          <a:xfrm>
            <a:off x="1371600" y="3340553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0"/>
          <p:cNvSpPr>
            <a:spLocks noChangeArrowheads="1"/>
          </p:cNvSpPr>
          <p:nvPr/>
        </p:nvSpPr>
        <p:spPr bwMode="auto">
          <a:xfrm>
            <a:off x="4572000" y="4313691"/>
            <a:ext cx="5334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Line 81"/>
          <p:cNvSpPr>
            <a:spLocks noChangeShapeType="1"/>
          </p:cNvSpPr>
          <p:nvPr/>
        </p:nvSpPr>
        <p:spPr bwMode="auto">
          <a:xfrm>
            <a:off x="3810000" y="4347028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82"/>
          <p:cNvSpPr>
            <a:spLocks noChangeShapeType="1"/>
          </p:cNvSpPr>
          <p:nvPr/>
        </p:nvSpPr>
        <p:spPr bwMode="auto">
          <a:xfrm>
            <a:off x="4572000" y="3661228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5"/>
          <p:cNvSpPr>
            <a:spLocks noChangeArrowheads="1"/>
          </p:cNvSpPr>
          <p:nvPr/>
        </p:nvSpPr>
        <p:spPr bwMode="auto">
          <a:xfrm>
            <a:off x="381000" y="3127828"/>
            <a:ext cx="3276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86"/>
          <p:cNvSpPr>
            <a:spLocks noChangeShapeType="1"/>
          </p:cNvSpPr>
          <p:nvPr/>
        </p:nvSpPr>
        <p:spPr bwMode="auto">
          <a:xfrm>
            <a:off x="4572000" y="396602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7"/>
          <p:cNvSpPr txBox="1">
            <a:spLocks noChangeArrowheads="1"/>
          </p:cNvSpPr>
          <p:nvPr/>
        </p:nvSpPr>
        <p:spPr bwMode="auto">
          <a:xfrm>
            <a:off x="4708525" y="3523116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i="1">
                <a:latin typeface="Times New Roman" panose="02020603050405020304" pitchFamily="18" charset="0"/>
              </a:rPr>
              <a:t>l</a:t>
            </a:r>
            <a:endParaRPr lang="es-E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12" name="Freeform 88"/>
          <p:cNvSpPr>
            <a:spLocks/>
          </p:cNvSpPr>
          <p:nvPr/>
        </p:nvSpPr>
        <p:spPr bwMode="auto">
          <a:xfrm>
            <a:off x="6705600" y="3340553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9"/>
          <p:cNvSpPr>
            <a:spLocks noChangeArrowheads="1"/>
          </p:cNvSpPr>
          <p:nvPr/>
        </p:nvSpPr>
        <p:spPr bwMode="auto">
          <a:xfrm>
            <a:off x="5715000" y="3127828"/>
            <a:ext cx="3276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4" name="Group 92"/>
          <p:cNvGrpSpPr>
            <a:grpSpLocks/>
          </p:cNvGrpSpPr>
          <p:nvPr/>
        </p:nvGrpSpPr>
        <p:grpSpPr bwMode="auto">
          <a:xfrm>
            <a:off x="5943600" y="3432628"/>
            <a:ext cx="533400" cy="76200"/>
            <a:chOff x="4032" y="3648"/>
            <a:chExt cx="336" cy="48"/>
          </a:xfrm>
        </p:grpSpPr>
        <p:sp>
          <p:nvSpPr>
            <p:cNvPr id="15" name="Rectangle 90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91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7" name="Group 93"/>
          <p:cNvGrpSpPr>
            <a:grpSpLocks/>
          </p:cNvGrpSpPr>
          <p:nvPr/>
        </p:nvGrpSpPr>
        <p:grpSpPr bwMode="auto">
          <a:xfrm>
            <a:off x="7010400" y="3737428"/>
            <a:ext cx="533400" cy="76200"/>
            <a:chOff x="4032" y="3648"/>
            <a:chExt cx="336" cy="48"/>
          </a:xfrm>
        </p:grpSpPr>
        <p:sp>
          <p:nvSpPr>
            <p:cNvPr id="18" name="Rectangle 94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" name="Rectangle 95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0" name="Group 96"/>
          <p:cNvGrpSpPr>
            <a:grpSpLocks/>
          </p:cNvGrpSpPr>
          <p:nvPr/>
        </p:nvGrpSpPr>
        <p:grpSpPr bwMode="auto">
          <a:xfrm>
            <a:off x="7696200" y="4499428"/>
            <a:ext cx="533400" cy="76200"/>
            <a:chOff x="4032" y="3648"/>
            <a:chExt cx="336" cy="48"/>
          </a:xfrm>
        </p:grpSpPr>
        <p:sp>
          <p:nvSpPr>
            <p:cNvPr id="21" name="Rectangle 97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" name="Rectangle 98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" name="Group 99"/>
          <p:cNvGrpSpPr>
            <a:grpSpLocks/>
          </p:cNvGrpSpPr>
          <p:nvPr/>
        </p:nvGrpSpPr>
        <p:grpSpPr bwMode="auto">
          <a:xfrm>
            <a:off x="6934200" y="4651828"/>
            <a:ext cx="533400" cy="76200"/>
            <a:chOff x="4032" y="3648"/>
            <a:chExt cx="336" cy="48"/>
          </a:xfrm>
        </p:grpSpPr>
        <p:sp>
          <p:nvSpPr>
            <p:cNvPr id="24" name="Rectangle 100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5" name="Rectangle 101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6" name="Group 102"/>
          <p:cNvGrpSpPr>
            <a:grpSpLocks/>
          </p:cNvGrpSpPr>
          <p:nvPr/>
        </p:nvGrpSpPr>
        <p:grpSpPr bwMode="auto">
          <a:xfrm>
            <a:off x="6465888" y="5109028"/>
            <a:ext cx="533400" cy="76200"/>
            <a:chOff x="4032" y="3648"/>
            <a:chExt cx="336" cy="48"/>
          </a:xfrm>
        </p:grpSpPr>
        <p:sp>
          <p:nvSpPr>
            <p:cNvPr id="27" name="Rectangle 103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Rectangle 104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9" name="Group 111"/>
          <p:cNvGrpSpPr>
            <a:grpSpLocks/>
          </p:cNvGrpSpPr>
          <p:nvPr/>
        </p:nvGrpSpPr>
        <p:grpSpPr bwMode="auto">
          <a:xfrm>
            <a:off x="6302375" y="5261428"/>
            <a:ext cx="533400" cy="76200"/>
            <a:chOff x="4032" y="3648"/>
            <a:chExt cx="336" cy="48"/>
          </a:xfrm>
        </p:grpSpPr>
        <p:sp>
          <p:nvSpPr>
            <p:cNvPr id="30" name="Rectangle 112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1" name="Rectangle 113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2" name="Group 114"/>
          <p:cNvGrpSpPr>
            <a:grpSpLocks/>
          </p:cNvGrpSpPr>
          <p:nvPr/>
        </p:nvGrpSpPr>
        <p:grpSpPr bwMode="auto">
          <a:xfrm>
            <a:off x="6215063" y="5413828"/>
            <a:ext cx="533400" cy="76200"/>
            <a:chOff x="4032" y="3648"/>
            <a:chExt cx="336" cy="48"/>
          </a:xfrm>
        </p:grpSpPr>
        <p:sp>
          <p:nvSpPr>
            <p:cNvPr id="33" name="Rectangle 115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4" name="Rectangle 116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5" name="Group 117"/>
          <p:cNvGrpSpPr>
            <a:grpSpLocks/>
          </p:cNvGrpSpPr>
          <p:nvPr/>
        </p:nvGrpSpPr>
        <p:grpSpPr bwMode="auto">
          <a:xfrm>
            <a:off x="6323013" y="5566228"/>
            <a:ext cx="533400" cy="76200"/>
            <a:chOff x="4032" y="3648"/>
            <a:chExt cx="336" cy="48"/>
          </a:xfrm>
        </p:grpSpPr>
        <p:sp>
          <p:nvSpPr>
            <p:cNvPr id="36" name="Rectangle 118"/>
            <p:cNvSpPr>
              <a:spLocks noChangeArrowheads="1"/>
            </p:cNvSpPr>
            <p:nvPr/>
          </p:nvSpPr>
          <p:spPr bwMode="auto">
            <a:xfrm>
              <a:off x="4032" y="3648"/>
              <a:ext cx="336" cy="48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Rectangle 119"/>
            <p:cNvSpPr>
              <a:spLocks noChangeArrowheads="1"/>
            </p:cNvSpPr>
            <p:nvPr/>
          </p:nvSpPr>
          <p:spPr bwMode="auto">
            <a:xfrm>
              <a:off x="4032" y="3648"/>
              <a:ext cx="48" cy="48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8" name="Group 121"/>
          <p:cNvGrpSpPr>
            <a:grpSpLocks/>
          </p:cNvGrpSpPr>
          <p:nvPr/>
        </p:nvGrpSpPr>
        <p:grpSpPr bwMode="auto">
          <a:xfrm>
            <a:off x="6172200" y="3329441"/>
            <a:ext cx="1905000" cy="2465387"/>
            <a:chOff x="3888" y="3631"/>
            <a:chExt cx="1200" cy="1553"/>
          </a:xfrm>
        </p:grpSpPr>
        <p:grpSp>
          <p:nvGrpSpPr>
            <p:cNvPr id="39" name="Group 105"/>
            <p:cNvGrpSpPr>
              <a:grpSpLocks/>
            </p:cNvGrpSpPr>
            <p:nvPr/>
          </p:nvGrpSpPr>
          <p:grpSpPr bwMode="auto">
            <a:xfrm>
              <a:off x="3888" y="3631"/>
              <a:ext cx="1200" cy="1553"/>
              <a:chOff x="5760" y="2181"/>
              <a:chExt cx="1200" cy="1553"/>
            </a:xfrm>
          </p:grpSpPr>
          <p:sp>
            <p:nvSpPr>
              <p:cNvPr id="41" name="Freeform 106"/>
              <p:cNvSpPr>
                <a:spLocks/>
              </p:cNvSpPr>
              <p:nvPr/>
            </p:nvSpPr>
            <p:spPr bwMode="auto">
              <a:xfrm>
                <a:off x="5856" y="2181"/>
                <a:ext cx="864" cy="1546"/>
              </a:xfrm>
              <a:custGeom>
                <a:avLst/>
                <a:gdLst>
                  <a:gd name="T0" fmla="*/ 363 w 864"/>
                  <a:gd name="T1" fmla="*/ 63 h 1546"/>
                  <a:gd name="T2" fmla="*/ 47 w 864"/>
                  <a:gd name="T3" fmla="*/ 320 h 1546"/>
                  <a:gd name="T4" fmla="*/ 310 w 864"/>
                  <a:gd name="T5" fmla="*/ 894 h 1546"/>
                  <a:gd name="T6" fmla="*/ 8 w 864"/>
                  <a:gd name="T7" fmla="*/ 1323 h 1546"/>
                  <a:gd name="T8" fmla="*/ 358 w 864"/>
                  <a:gd name="T9" fmla="*/ 1489 h 1546"/>
                  <a:gd name="T10" fmla="*/ 840 w 864"/>
                  <a:gd name="T11" fmla="*/ 982 h 1546"/>
                  <a:gd name="T12" fmla="*/ 500 w 864"/>
                  <a:gd name="T13" fmla="*/ 528 h 1546"/>
                  <a:gd name="T14" fmla="*/ 764 w 864"/>
                  <a:gd name="T15" fmla="*/ 266 h 1546"/>
                  <a:gd name="T16" fmla="*/ 679 w 864"/>
                  <a:gd name="T17" fmla="*/ 48 h 1546"/>
                  <a:gd name="T18" fmla="*/ 527 w 864"/>
                  <a:gd name="T19" fmla="*/ 3 h 1546"/>
                  <a:gd name="T20" fmla="*/ 363 w 864"/>
                  <a:gd name="T21" fmla="*/ 63 h 15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4"/>
                  <a:gd name="T34" fmla="*/ 0 h 1546"/>
                  <a:gd name="T35" fmla="*/ 864 w 864"/>
                  <a:gd name="T36" fmla="*/ 1546 h 15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4" h="1546">
                    <a:moveTo>
                      <a:pt x="363" y="63"/>
                    </a:moveTo>
                    <a:cubicBezTo>
                      <a:pt x="273" y="111"/>
                      <a:pt x="56" y="181"/>
                      <a:pt x="47" y="320"/>
                    </a:cubicBezTo>
                    <a:cubicBezTo>
                      <a:pt x="38" y="459"/>
                      <a:pt x="316" y="727"/>
                      <a:pt x="310" y="894"/>
                    </a:cubicBezTo>
                    <a:cubicBezTo>
                      <a:pt x="304" y="1061"/>
                      <a:pt x="0" y="1224"/>
                      <a:pt x="8" y="1323"/>
                    </a:cubicBezTo>
                    <a:cubicBezTo>
                      <a:pt x="15" y="1422"/>
                      <a:pt x="219" y="1546"/>
                      <a:pt x="358" y="1489"/>
                    </a:cubicBezTo>
                    <a:cubicBezTo>
                      <a:pt x="497" y="1432"/>
                      <a:pt x="816" y="1142"/>
                      <a:pt x="840" y="982"/>
                    </a:cubicBezTo>
                    <a:cubicBezTo>
                      <a:pt x="864" y="822"/>
                      <a:pt x="512" y="647"/>
                      <a:pt x="500" y="528"/>
                    </a:cubicBezTo>
                    <a:cubicBezTo>
                      <a:pt x="487" y="409"/>
                      <a:pt x="734" y="346"/>
                      <a:pt x="764" y="266"/>
                    </a:cubicBezTo>
                    <a:cubicBezTo>
                      <a:pt x="794" y="187"/>
                      <a:pt x="718" y="92"/>
                      <a:pt x="679" y="48"/>
                    </a:cubicBezTo>
                    <a:cubicBezTo>
                      <a:pt x="640" y="4"/>
                      <a:pt x="580" y="0"/>
                      <a:pt x="527" y="3"/>
                    </a:cubicBezTo>
                    <a:cubicBezTo>
                      <a:pt x="474" y="6"/>
                      <a:pt x="397" y="50"/>
                      <a:pt x="363" y="63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Freeform 107"/>
              <p:cNvSpPr>
                <a:spLocks/>
              </p:cNvSpPr>
              <p:nvPr/>
            </p:nvSpPr>
            <p:spPr bwMode="auto">
              <a:xfrm>
                <a:off x="6096" y="2188"/>
                <a:ext cx="864" cy="1546"/>
              </a:xfrm>
              <a:custGeom>
                <a:avLst/>
                <a:gdLst>
                  <a:gd name="T0" fmla="*/ 363 w 864"/>
                  <a:gd name="T1" fmla="*/ 63 h 1546"/>
                  <a:gd name="T2" fmla="*/ 47 w 864"/>
                  <a:gd name="T3" fmla="*/ 320 h 1546"/>
                  <a:gd name="T4" fmla="*/ 310 w 864"/>
                  <a:gd name="T5" fmla="*/ 894 h 1546"/>
                  <a:gd name="T6" fmla="*/ 8 w 864"/>
                  <a:gd name="T7" fmla="*/ 1323 h 1546"/>
                  <a:gd name="T8" fmla="*/ 358 w 864"/>
                  <a:gd name="T9" fmla="*/ 1489 h 1546"/>
                  <a:gd name="T10" fmla="*/ 840 w 864"/>
                  <a:gd name="T11" fmla="*/ 982 h 1546"/>
                  <a:gd name="T12" fmla="*/ 500 w 864"/>
                  <a:gd name="T13" fmla="*/ 528 h 1546"/>
                  <a:gd name="T14" fmla="*/ 764 w 864"/>
                  <a:gd name="T15" fmla="*/ 266 h 1546"/>
                  <a:gd name="T16" fmla="*/ 679 w 864"/>
                  <a:gd name="T17" fmla="*/ 48 h 1546"/>
                  <a:gd name="T18" fmla="*/ 527 w 864"/>
                  <a:gd name="T19" fmla="*/ 3 h 1546"/>
                  <a:gd name="T20" fmla="*/ 363 w 864"/>
                  <a:gd name="T21" fmla="*/ 63 h 15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4"/>
                  <a:gd name="T34" fmla="*/ 0 h 1546"/>
                  <a:gd name="T35" fmla="*/ 864 w 864"/>
                  <a:gd name="T36" fmla="*/ 1546 h 15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4" h="1546">
                    <a:moveTo>
                      <a:pt x="363" y="63"/>
                    </a:moveTo>
                    <a:cubicBezTo>
                      <a:pt x="273" y="111"/>
                      <a:pt x="56" y="181"/>
                      <a:pt x="47" y="320"/>
                    </a:cubicBezTo>
                    <a:cubicBezTo>
                      <a:pt x="38" y="459"/>
                      <a:pt x="316" y="727"/>
                      <a:pt x="310" y="894"/>
                    </a:cubicBezTo>
                    <a:cubicBezTo>
                      <a:pt x="304" y="1061"/>
                      <a:pt x="0" y="1224"/>
                      <a:pt x="8" y="1323"/>
                    </a:cubicBezTo>
                    <a:cubicBezTo>
                      <a:pt x="15" y="1422"/>
                      <a:pt x="219" y="1546"/>
                      <a:pt x="358" y="1489"/>
                    </a:cubicBezTo>
                    <a:cubicBezTo>
                      <a:pt x="497" y="1432"/>
                      <a:pt x="816" y="1142"/>
                      <a:pt x="840" y="982"/>
                    </a:cubicBezTo>
                    <a:cubicBezTo>
                      <a:pt x="864" y="822"/>
                      <a:pt x="512" y="647"/>
                      <a:pt x="500" y="528"/>
                    </a:cubicBezTo>
                    <a:cubicBezTo>
                      <a:pt x="487" y="409"/>
                      <a:pt x="734" y="346"/>
                      <a:pt x="764" y="266"/>
                    </a:cubicBezTo>
                    <a:cubicBezTo>
                      <a:pt x="794" y="187"/>
                      <a:pt x="718" y="92"/>
                      <a:pt x="679" y="48"/>
                    </a:cubicBezTo>
                    <a:cubicBezTo>
                      <a:pt x="640" y="4"/>
                      <a:pt x="580" y="0"/>
                      <a:pt x="527" y="3"/>
                    </a:cubicBezTo>
                    <a:cubicBezTo>
                      <a:pt x="474" y="6"/>
                      <a:pt x="397" y="50"/>
                      <a:pt x="363" y="63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Freeform 108"/>
              <p:cNvSpPr>
                <a:spLocks/>
              </p:cNvSpPr>
              <p:nvPr/>
            </p:nvSpPr>
            <p:spPr bwMode="auto">
              <a:xfrm>
                <a:off x="6004" y="2185"/>
                <a:ext cx="864" cy="1546"/>
              </a:xfrm>
              <a:custGeom>
                <a:avLst/>
                <a:gdLst>
                  <a:gd name="T0" fmla="*/ 363 w 864"/>
                  <a:gd name="T1" fmla="*/ 63 h 1546"/>
                  <a:gd name="T2" fmla="*/ 47 w 864"/>
                  <a:gd name="T3" fmla="*/ 320 h 1546"/>
                  <a:gd name="T4" fmla="*/ 310 w 864"/>
                  <a:gd name="T5" fmla="*/ 894 h 1546"/>
                  <a:gd name="T6" fmla="*/ 8 w 864"/>
                  <a:gd name="T7" fmla="*/ 1323 h 1546"/>
                  <a:gd name="T8" fmla="*/ 358 w 864"/>
                  <a:gd name="T9" fmla="*/ 1489 h 1546"/>
                  <a:gd name="T10" fmla="*/ 840 w 864"/>
                  <a:gd name="T11" fmla="*/ 982 h 1546"/>
                  <a:gd name="T12" fmla="*/ 500 w 864"/>
                  <a:gd name="T13" fmla="*/ 528 h 1546"/>
                  <a:gd name="T14" fmla="*/ 764 w 864"/>
                  <a:gd name="T15" fmla="*/ 266 h 1546"/>
                  <a:gd name="T16" fmla="*/ 679 w 864"/>
                  <a:gd name="T17" fmla="*/ 48 h 1546"/>
                  <a:gd name="T18" fmla="*/ 527 w 864"/>
                  <a:gd name="T19" fmla="*/ 3 h 1546"/>
                  <a:gd name="T20" fmla="*/ 363 w 864"/>
                  <a:gd name="T21" fmla="*/ 63 h 15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4"/>
                  <a:gd name="T34" fmla="*/ 0 h 1546"/>
                  <a:gd name="T35" fmla="*/ 864 w 864"/>
                  <a:gd name="T36" fmla="*/ 1546 h 15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4" h="1546">
                    <a:moveTo>
                      <a:pt x="363" y="63"/>
                    </a:moveTo>
                    <a:cubicBezTo>
                      <a:pt x="273" y="111"/>
                      <a:pt x="56" y="181"/>
                      <a:pt x="47" y="320"/>
                    </a:cubicBezTo>
                    <a:cubicBezTo>
                      <a:pt x="38" y="459"/>
                      <a:pt x="316" y="727"/>
                      <a:pt x="310" y="894"/>
                    </a:cubicBezTo>
                    <a:cubicBezTo>
                      <a:pt x="304" y="1061"/>
                      <a:pt x="0" y="1224"/>
                      <a:pt x="8" y="1323"/>
                    </a:cubicBezTo>
                    <a:cubicBezTo>
                      <a:pt x="15" y="1422"/>
                      <a:pt x="219" y="1546"/>
                      <a:pt x="358" y="1489"/>
                    </a:cubicBezTo>
                    <a:cubicBezTo>
                      <a:pt x="497" y="1432"/>
                      <a:pt x="816" y="1142"/>
                      <a:pt x="840" y="982"/>
                    </a:cubicBezTo>
                    <a:cubicBezTo>
                      <a:pt x="864" y="822"/>
                      <a:pt x="512" y="647"/>
                      <a:pt x="500" y="528"/>
                    </a:cubicBezTo>
                    <a:cubicBezTo>
                      <a:pt x="487" y="409"/>
                      <a:pt x="734" y="346"/>
                      <a:pt x="764" y="266"/>
                    </a:cubicBezTo>
                    <a:cubicBezTo>
                      <a:pt x="794" y="187"/>
                      <a:pt x="718" y="92"/>
                      <a:pt x="679" y="48"/>
                    </a:cubicBezTo>
                    <a:cubicBezTo>
                      <a:pt x="640" y="4"/>
                      <a:pt x="580" y="0"/>
                      <a:pt x="527" y="3"/>
                    </a:cubicBezTo>
                    <a:cubicBezTo>
                      <a:pt x="474" y="6"/>
                      <a:pt x="397" y="50"/>
                      <a:pt x="363" y="63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Freeform 109"/>
              <p:cNvSpPr>
                <a:spLocks/>
              </p:cNvSpPr>
              <p:nvPr/>
            </p:nvSpPr>
            <p:spPr bwMode="auto">
              <a:xfrm>
                <a:off x="5908" y="2184"/>
                <a:ext cx="864" cy="1546"/>
              </a:xfrm>
              <a:custGeom>
                <a:avLst/>
                <a:gdLst>
                  <a:gd name="T0" fmla="*/ 363 w 864"/>
                  <a:gd name="T1" fmla="*/ 63 h 1546"/>
                  <a:gd name="T2" fmla="*/ 47 w 864"/>
                  <a:gd name="T3" fmla="*/ 320 h 1546"/>
                  <a:gd name="T4" fmla="*/ 310 w 864"/>
                  <a:gd name="T5" fmla="*/ 894 h 1546"/>
                  <a:gd name="T6" fmla="*/ 8 w 864"/>
                  <a:gd name="T7" fmla="*/ 1323 h 1546"/>
                  <a:gd name="T8" fmla="*/ 358 w 864"/>
                  <a:gd name="T9" fmla="*/ 1489 h 1546"/>
                  <a:gd name="T10" fmla="*/ 840 w 864"/>
                  <a:gd name="T11" fmla="*/ 982 h 1546"/>
                  <a:gd name="T12" fmla="*/ 500 w 864"/>
                  <a:gd name="T13" fmla="*/ 528 h 1546"/>
                  <a:gd name="T14" fmla="*/ 764 w 864"/>
                  <a:gd name="T15" fmla="*/ 266 h 1546"/>
                  <a:gd name="T16" fmla="*/ 679 w 864"/>
                  <a:gd name="T17" fmla="*/ 48 h 1546"/>
                  <a:gd name="T18" fmla="*/ 527 w 864"/>
                  <a:gd name="T19" fmla="*/ 3 h 1546"/>
                  <a:gd name="T20" fmla="*/ 363 w 864"/>
                  <a:gd name="T21" fmla="*/ 63 h 15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4"/>
                  <a:gd name="T34" fmla="*/ 0 h 1546"/>
                  <a:gd name="T35" fmla="*/ 864 w 864"/>
                  <a:gd name="T36" fmla="*/ 1546 h 15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4" h="1546">
                    <a:moveTo>
                      <a:pt x="363" y="63"/>
                    </a:moveTo>
                    <a:cubicBezTo>
                      <a:pt x="273" y="111"/>
                      <a:pt x="56" y="181"/>
                      <a:pt x="47" y="320"/>
                    </a:cubicBezTo>
                    <a:cubicBezTo>
                      <a:pt x="38" y="459"/>
                      <a:pt x="316" y="727"/>
                      <a:pt x="310" y="894"/>
                    </a:cubicBezTo>
                    <a:cubicBezTo>
                      <a:pt x="304" y="1061"/>
                      <a:pt x="0" y="1224"/>
                      <a:pt x="8" y="1323"/>
                    </a:cubicBezTo>
                    <a:cubicBezTo>
                      <a:pt x="15" y="1422"/>
                      <a:pt x="219" y="1546"/>
                      <a:pt x="358" y="1489"/>
                    </a:cubicBezTo>
                    <a:cubicBezTo>
                      <a:pt x="497" y="1432"/>
                      <a:pt x="816" y="1142"/>
                      <a:pt x="840" y="982"/>
                    </a:cubicBezTo>
                    <a:cubicBezTo>
                      <a:pt x="864" y="822"/>
                      <a:pt x="512" y="647"/>
                      <a:pt x="500" y="528"/>
                    </a:cubicBezTo>
                    <a:cubicBezTo>
                      <a:pt x="487" y="409"/>
                      <a:pt x="734" y="346"/>
                      <a:pt x="764" y="266"/>
                    </a:cubicBezTo>
                    <a:cubicBezTo>
                      <a:pt x="794" y="187"/>
                      <a:pt x="718" y="92"/>
                      <a:pt x="679" y="48"/>
                    </a:cubicBezTo>
                    <a:cubicBezTo>
                      <a:pt x="640" y="4"/>
                      <a:pt x="580" y="0"/>
                      <a:pt x="527" y="3"/>
                    </a:cubicBezTo>
                    <a:cubicBezTo>
                      <a:pt x="474" y="6"/>
                      <a:pt x="397" y="50"/>
                      <a:pt x="363" y="63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Freeform 110"/>
              <p:cNvSpPr>
                <a:spLocks/>
              </p:cNvSpPr>
              <p:nvPr/>
            </p:nvSpPr>
            <p:spPr bwMode="auto">
              <a:xfrm>
                <a:off x="5760" y="2185"/>
                <a:ext cx="864" cy="1546"/>
              </a:xfrm>
              <a:custGeom>
                <a:avLst/>
                <a:gdLst>
                  <a:gd name="T0" fmla="*/ 363 w 864"/>
                  <a:gd name="T1" fmla="*/ 63 h 1546"/>
                  <a:gd name="T2" fmla="*/ 47 w 864"/>
                  <a:gd name="T3" fmla="*/ 320 h 1546"/>
                  <a:gd name="T4" fmla="*/ 310 w 864"/>
                  <a:gd name="T5" fmla="*/ 894 h 1546"/>
                  <a:gd name="T6" fmla="*/ 8 w 864"/>
                  <a:gd name="T7" fmla="*/ 1323 h 1546"/>
                  <a:gd name="T8" fmla="*/ 358 w 864"/>
                  <a:gd name="T9" fmla="*/ 1489 h 1546"/>
                  <a:gd name="T10" fmla="*/ 840 w 864"/>
                  <a:gd name="T11" fmla="*/ 982 h 1546"/>
                  <a:gd name="T12" fmla="*/ 500 w 864"/>
                  <a:gd name="T13" fmla="*/ 528 h 1546"/>
                  <a:gd name="T14" fmla="*/ 764 w 864"/>
                  <a:gd name="T15" fmla="*/ 266 h 1546"/>
                  <a:gd name="T16" fmla="*/ 679 w 864"/>
                  <a:gd name="T17" fmla="*/ 48 h 1546"/>
                  <a:gd name="T18" fmla="*/ 527 w 864"/>
                  <a:gd name="T19" fmla="*/ 3 h 1546"/>
                  <a:gd name="T20" fmla="*/ 363 w 864"/>
                  <a:gd name="T21" fmla="*/ 63 h 15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64"/>
                  <a:gd name="T34" fmla="*/ 0 h 1546"/>
                  <a:gd name="T35" fmla="*/ 864 w 864"/>
                  <a:gd name="T36" fmla="*/ 1546 h 15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64" h="1546">
                    <a:moveTo>
                      <a:pt x="363" y="63"/>
                    </a:moveTo>
                    <a:cubicBezTo>
                      <a:pt x="273" y="111"/>
                      <a:pt x="56" y="181"/>
                      <a:pt x="47" y="320"/>
                    </a:cubicBezTo>
                    <a:cubicBezTo>
                      <a:pt x="38" y="459"/>
                      <a:pt x="316" y="727"/>
                      <a:pt x="310" y="894"/>
                    </a:cubicBezTo>
                    <a:cubicBezTo>
                      <a:pt x="304" y="1061"/>
                      <a:pt x="0" y="1224"/>
                      <a:pt x="8" y="1323"/>
                    </a:cubicBezTo>
                    <a:cubicBezTo>
                      <a:pt x="15" y="1422"/>
                      <a:pt x="219" y="1546"/>
                      <a:pt x="358" y="1489"/>
                    </a:cubicBezTo>
                    <a:cubicBezTo>
                      <a:pt x="497" y="1432"/>
                      <a:pt x="816" y="1142"/>
                      <a:pt x="840" y="982"/>
                    </a:cubicBezTo>
                    <a:cubicBezTo>
                      <a:pt x="864" y="822"/>
                      <a:pt x="512" y="647"/>
                      <a:pt x="500" y="528"/>
                    </a:cubicBezTo>
                    <a:cubicBezTo>
                      <a:pt x="487" y="409"/>
                      <a:pt x="734" y="346"/>
                      <a:pt x="764" y="266"/>
                    </a:cubicBezTo>
                    <a:cubicBezTo>
                      <a:pt x="794" y="187"/>
                      <a:pt x="718" y="92"/>
                      <a:pt x="679" y="48"/>
                    </a:cubicBezTo>
                    <a:cubicBezTo>
                      <a:pt x="640" y="4"/>
                      <a:pt x="580" y="0"/>
                      <a:pt x="527" y="3"/>
                    </a:cubicBezTo>
                    <a:cubicBezTo>
                      <a:pt x="474" y="6"/>
                      <a:pt x="397" y="50"/>
                      <a:pt x="363" y="63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" name="Freeform 120"/>
            <p:cNvSpPr>
              <a:spLocks/>
            </p:cNvSpPr>
            <p:nvPr/>
          </p:nvSpPr>
          <p:spPr bwMode="auto">
            <a:xfrm>
              <a:off x="4224" y="3638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" name="Rectangle 125"/>
          <p:cNvSpPr>
            <a:spLocks noChangeArrowheads="1"/>
          </p:cNvSpPr>
          <p:nvPr/>
        </p:nvSpPr>
        <p:spPr bwMode="auto">
          <a:xfrm>
            <a:off x="7010400" y="37374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Rectangle 126"/>
          <p:cNvSpPr>
            <a:spLocks noChangeArrowheads="1"/>
          </p:cNvSpPr>
          <p:nvPr/>
        </p:nvSpPr>
        <p:spPr bwMode="auto">
          <a:xfrm>
            <a:off x="7696200" y="44994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Rectangle 127"/>
          <p:cNvSpPr>
            <a:spLocks noChangeArrowheads="1"/>
          </p:cNvSpPr>
          <p:nvPr/>
        </p:nvSpPr>
        <p:spPr bwMode="auto">
          <a:xfrm>
            <a:off x="6934200" y="46518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Rectangle 128"/>
          <p:cNvSpPr>
            <a:spLocks noChangeArrowheads="1"/>
          </p:cNvSpPr>
          <p:nvPr/>
        </p:nvSpPr>
        <p:spPr bwMode="auto">
          <a:xfrm>
            <a:off x="6467475" y="51090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Rectangle 129"/>
          <p:cNvSpPr>
            <a:spLocks noChangeArrowheads="1"/>
          </p:cNvSpPr>
          <p:nvPr/>
        </p:nvSpPr>
        <p:spPr bwMode="auto">
          <a:xfrm>
            <a:off x="6300788" y="52614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Rectangle 130"/>
          <p:cNvSpPr>
            <a:spLocks noChangeArrowheads="1"/>
          </p:cNvSpPr>
          <p:nvPr/>
        </p:nvSpPr>
        <p:spPr bwMode="auto">
          <a:xfrm>
            <a:off x="6215063" y="54138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Rectangle 131"/>
          <p:cNvSpPr>
            <a:spLocks noChangeArrowheads="1"/>
          </p:cNvSpPr>
          <p:nvPr/>
        </p:nvSpPr>
        <p:spPr bwMode="auto">
          <a:xfrm>
            <a:off x="6324600" y="5566228"/>
            <a:ext cx="76200" cy="762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3" name="Picture 1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r="94444" b="33945"/>
          <a:stretch>
            <a:fillRect/>
          </a:stretch>
        </p:blipFill>
        <p:spPr bwMode="auto">
          <a:xfrm>
            <a:off x="1752600" y="6236153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13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9" t="14679" r="83333" b="33945"/>
          <a:stretch>
            <a:fillRect/>
          </a:stretch>
        </p:blipFill>
        <p:spPr bwMode="auto">
          <a:xfrm>
            <a:off x="4345781" y="6175828"/>
            <a:ext cx="4524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Rectangle 135"/>
          <p:cNvSpPr>
            <a:spLocks noChangeArrowheads="1"/>
          </p:cNvSpPr>
          <p:nvPr/>
        </p:nvSpPr>
        <p:spPr bwMode="auto">
          <a:xfrm>
            <a:off x="6705600" y="6225041"/>
            <a:ext cx="120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/>
              <a:t>Dilation</a:t>
            </a:r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0281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Color</a:t>
            </a:r>
            <a:r>
              <a:rPr lang="en-GB" dirty="0" smtClean="0"/>
              <a:t> image processing</a:t>
            </a:r>
          </a:p>
          <a:p>
            <a:endParaRPr lang="en-GB" dirty="0"/>
          </a:p>
          <a:p>
            <a:r>
              <a:rPr lang="en-GB" dirty="0" err="1" smtClean="0"/>
              <a:t>Color</a:t>
            </a:r>
            <a:r>
              <a:rPr lang="en-GB" dirty="0" smtClean="0"/>
              <a:t> model</a:t>
            </a:r>
          </a:p>
          <a:p>
            <a:endParaRPr lang="en-GB" dirty="0"/>
          </a:p>
          <a:p>
            <a:r>
              <a:rPr lang="en-GB" dirty="0" smtClean="0"/>
              <a:t>Conversion of </a:t>
            </a:r>
            <a:r>
              <a:rPr lang="en-GB" dirty="0" err="1" smtClean="0"/>
              <a:t>color</a:t>
            </a:r>
            <a:r>
              <a:rPr lang="en-GB" dirty="0" smtClean="0"/>
              <a:t> models</a:t>
            </a:r>
          </a:p>
          <a:p>
            <a:endParaRPr lang="en-GB" dirty="0"/>
          </a:p>
          <a:p>
            <a:r>
              <a:rPr lang="en-GB" dirty="0" err="1" smtClean="0"/>
              <a:t>Color</a:t>
            </a:r>
            <a:r>
              <a:rPr lang="en-GB" dirty="0" smtClean="0"/>
              <a:t> image processing</a:t>
            </a:r>
          </a:p>
          <a:p>
            <a:endParaRPr lang="en-GB" dirty="0"/>
          </a:p>
          <a:p>
            <a:r>
              <a:rPr lang="en-GB" dirty="0" err="1" smtClean="0"/>
              <a:t>Color</a:t>
            </a:r>
            <a:r>
              <a:rPr lang="en-GB" dirty="0" smtClean="0"/>
              <a:t> enhancement, retouching, pseudo-</a:t>
            </a:r>
            <a:r>
              <a:rPr lang="en-GB" dirty="0" err="1" smtClean="0"/>
              <a:t>coloring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4038600" y="5453063"/>
            <a:ext cx="5334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3810000" y="5486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572000" y="48006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40386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4175125" y="4662488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i="1">
                <a:latin typeface="Times New Roman" panose="02020603050405020304" pitchFamily="18" charset="0"/>
              </a:rPr>
              <a:t>l</a:t>
            </a:r>
            <a:endParaRPr lang="es-ES" altLang="en-US" sz="2000" i="1">
              <a:latin typeface="Times New Roman" panose="02020603050405020304" pitchFamily="18" charset="0"/>
            </a:endParaRPr>
          </a:p>
        </p:txBody>
      </p:sp>
      <p:pic>
        <p:nvPicPr>
          <p:cNvPr id="6759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4343400"/>
            <a:ext cx="4095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2" name="Freeform 18"/>
          <p:cNvSpPr>
            <a:spLocks/>
          </p:cNvSpPr>
          <p:nvPr/>
        </p:nvSpPr>
        <p:spPr bwMode="auto">
          <a:xfrm>
            <a:off x="1371600" y="2803525"/>
            <a:ext cx="1371600" cy="2454275"/>
          </a:xfrm>
          <a:custGeom>
            <a:avLst/>
            <a:gdLst>
              <a:gd name="T0" fmla="*/ 2147483647 w 864"/>
              <a:gd name="T1" fmla="*/ 2147483647 h 1546"/>
              <a:gd name="T2" fmla="*/ 2147483647 w 864"/>
              <a:gd name="T3" fmla="*/ 2147483647 h 1546"/>
              <a:gd name="T4" fmla="*/ 2147483647 w 864"/>
              <a:gd name="T5" fmla="*/ 2147483647 h 1546"/>
              <a:gd name="T6" fmla="*/ 2147483647 w 864"/>
              <a:gd name="T7" fmla="*/ 2147483647 h 1546"/>
              <a:gd name="T8" fmla="*/ 2147483647 w 864"/>
              <a:gd name="T9" fmla="*/ 2147483647 h 1546"/>
              <a:gd name="T10" fmla="*/ 2147483647 w 864"/>
              <a:gd name="T11" fmla="*/ 2147483647 h 1546"/>
              <a:gd name="T12" fmla="*/ 2147483647 w 864"/>
              <a:gd name="T13" fmla="*/ 2147483647 h 1546"/>
              <a:gd name="T14" fmla="*/ 2147483647 w 864"/>
              <a:gd name="T15" fmla="*/ 2147483647 h 1546"/>
              <a:gd name="T16" fmla="*/ 2147483647 w 864"/>
              <a:gd name="T17" fmla="*/ 2147483647 h 1546"/>
              <a:gd name="T18" fmla="*/ 2147483647 w 864"/>
              <a:gd name="T19" fmla="*/ 2147483647 h 1546"/>
              <a:gd name="T20" fmla="*/ 2147483647 w 864"/>
              <a:gd name="T21" fmla="*/ 2147483647 h 154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64"/>
              <a:gd name="T34" fmla="*/ 0 h 1546"/>
              <a:gd name="T35" fmla="*/ 864 w 864"/>
              <a:gd name="T36" fmla="*/ 1546 h 154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64" h="1546">
                <a:moveTo>
                  <a:pt x="363" y="63"/>
                </a:moveTo>
                <a:cubicBezTo>
                  <a:pt x="273" y="111"/>
                  <a:pt x="56" y="181"/>
                  <a:pt x="47" y="320"/>
                </a:cubicBezTo>
                <a:cubicBezTo>
                  <a:pt x="38" y="459"/>
                  <a:pt x="316" y="727"/>
                  <a:pt x="310" y="894"/>
                </a:cubicBezTo>
                <a:cubicBezTo>
                  <a:pt x="304" y="1061"/>
                  <a:pt x="0" y="1224"/>
                  <a:pt x="8" y="1323"/>
                </a:cubicBezTo>
                <a:cubicBezTo>
                  <a:pt x="15" y="1422"/>
                  <a:pt x="219" y="1546"/>
                  <a:pt x="358" y="1489"/>
                </a:cubicBezTo>
                <a:cubicBezTo>
                  <a:pt x="497" y="1432"/>
                  <a:pt x="816" y="1142"/>
                  <a:pt x="840" y="982"/>
                </a:cubicBezTo>
                <a:cubicBezTo>
                  <a:pt x="864" y="822"/>
                  <a:pt x="512" y="647"/>
                  <a:pt x="500" y="528"/>
                </a:cubicBezTo>
                <a:cubicBezTo>
                  <a:pt x="487" y="409"/>
                  <a:pt x="734" y="346"/>
                  <a:pt x="764" y="266"/>
                </a:cubicBezTo>
                <a:cubicBezTo>
                  <a:pt x="794" y="187"/>
                  <a:pt x="718" y="92"/>
                  <a:pt x="679" y="48"/>
                </a:cubicBezTo>
                <a:cubicBezTo>
                  <a:pt x="640" y="4"/>
                  <a:pt x="580" y="0"/>
                  <a:pt x="527" y="3"/>
                </a:cubicBezTo>
                <a:cubicBezTo>
                  <a:pt x="474" y="6"/>
                  <a:pt x="397" y="50"/>
                  <a:pt x="363" y="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7593" name="Group 54"/>
          <p:cNvGrpSpPr>
            <a:grpSpLocks/>
          </p:cNvGrpSpPr>
          <p:nvPr/>
        </p:nvGrpSpPr>
        <p:grpSpPr bwMode="auto">
          <a:xfrm>
            <a:off x="3869442" y="2478088"/>
            <a:ext cx="1633537" cy="1981200"/>
            <a:chOff x="2331" y="1392"/>
            <a:chExt cx="1029" cy="1248"/>
          </a:xfrm>
        </p:grpSpPr>
        <p:grpSp>
          <p:nvGrpSpPr>
            <p:cNvPr id="67634" name="Group 9"/>
            <p:cNvGrpSpPr>
              <a:grpSpLocks/>
            </p:cNvGrpSpPr>
            <p:nvPr/>
          </p:nvGrpSpPr>
          <p:grpSpPr bwMode="auto">
            <a:xfrm>
              <a:off x="2400" y="1728"/>
              <a:ext cx="960" cy="912"/>
              <a:chOff x="1824" y="1872"/>
              <a:chExt cx="960" cy="912"/>
            </a:xfrm>
          </p:grpSpPr>
          <p:sp>
            <p:nvSpPr>
              <p:cNvPr id="67640" name="Rectangle 10"/>
              <p:cNvSpPr>
                <a:spLocks noChangeArrowheads="1"/>
              </p:cNvSpPr>
              <p:nvPr/>
            </p:nvSpPr>
            <p:spPr bwMode="auto">
              <a:xfrm>
                <a:off x="2304" y="2283"/>
                <a:ext cx="336" cy="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641" name="Line 11"/>
              <p:cNvSpPr>
                <a:spLocks noChangeShapeType="1"/>
              </p:cNvSpPr>
              <p:nvPr/>
            </p:nvSpPr>
            <p:spPr bwMode="auto">
              <a:xfrm>
                <a:off x="1824" y="2304"/>
                <a:ext cx="9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42" name="Line 12"/>
              <p:cNvSpPr>
                <a:spLocks noChangeShapeType="1"/>
              </p:cNvSpPr>
              <p:nvPr/>
            </p:nvSpPr>
            <p:spPr bwMode="auto">
              <a:xfrm>
                <a:off x="2304" y="1872"/>
                <a:ext cx="0" cy="9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67635" name="Picture 1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069" t="14679" r="83333" b="33945"/>
            <a:stretch>
              <a:fillRect/>
            </a:stretch>
          </p:blipFill>
          <p:spPr bwMode="auto">
            <a:xfrm>
              <a:off x="2448" y="1392"/>
              <a:ext cx="285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636" name="Line 14"/>
            <p:cNvSpPr>
              <a:spLocks noChangeShapeType="1"/>
            </p:cNvSpPr>
            <p:nvPr/>
          </p:nvSpPr>
          <p:spPr bwMode="auto">
            <a:xfrm>
              <a:off x="288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7" name="Text Box 15"/>
            <p:cNvSpPr txBox="1">
              <a:spLocks noChangeArrowheads="1"/>
            </p:cNvSpPr>
            <p:nvPr/>
          </p:nvSpPr>
          <p:spPr bwMode="auto">
            <a:xfrm>
              <a:off x="2966" y="1641"/>
              <a:ext cx="2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l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  <p:sp>
          <p:nvSpPr>
            <p:cNvPr id="67638" name="AutoShape 16"/>
            <p:cNvSpPr>
              <a:spLocks noChangeArrowheads="1"/>
            </p:cNvSpPr>
            <p:nvPr/>
          </p:nvSpPr>
          <p:spPr bwMode="auto">
            <a:xfrm>
              <a:off x="2805" y="1632"/>
              <a:ext cx="144" cy="240"/>
            </a:xfrm>
            <a:prstGeom prst="curvedLeftArrow">
              <a:avLst>
                <a:gd name="adj1" fmla="val 33333"/>
                <a:gd name="adj2" fmla="val 66667"/>
                <a:gd name="adj3" fmla="val 33333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7639" name="AutoShape 17"/>
            <p:cNvSpPr>
              <a:spLocks noChangeArrowheads="1"/>
            </p:cNvSpPr>
            <p:nvPr/>
          </p:nvSpPr>
          <p:spPr bwMode="auto">
            <a:xfrm>
              <a:off x="2331" y="2085"/>
              <a:ext cx="240" cy="144"/>
            </a:xfrm>
            <a:prstGeom prst="curvedDownArrow">
              <a:avLst>
                <a:gd name="adj1" fmla="val 33333"/>
                <a:gd name="adj2" fmla="val 66667"/>
                <a:gd name="adj3" fmla="val 33333"/>
              </a:avLst>
            </a:pr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7594" name="Rectangle 20"/>
          <p:cNvSpPr>
            <a:spLocks noChangeArrowheads="1"/>
          </p:cNvSpPr>
          <p:nvPr/>
        </p:nvSpPr>
        <p:spPr bwMode="auto">
          <a:xfrm>
            <a:off x="381000" y="2590800"/>
            <a:ext cx="3276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5" name="Rectangle 21"/>
          <p:cNvSpPr>
            <a:spLocks noChangeArrowheads="1"/>
          </p:cNvSpPr>
          <p:nvPr/>
        </p:nvSpPr>
        <p:spPr bwMode="auto">
          <a:xfrm>
            <a:off x="5715000" y="2590800"/>
            <a:ext cx="3276600" cy="2895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596" name="Line 23"/>
          <p:cNvSpPr>
            <a:spLocks noChangeShapeType="1"/>
          </p:cNvSpPr>
          <p:nvPr/>
        </p:nvSpPr>
        <p:spPr bwMode="auto">
          <a:xfrm>
            <a:off x="6181725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24"/>
          <p:cNvSpPr>
            <a:spLocks noChangeShapeType="1"/>
          </p:cNvSpPr>
          <p:nvPr/>
        </p:nvSpPr>
        <p:spPr bwMode="auto">
          <a:xfrm>
            <a:off x="6172200" y="570071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25"/>
          <p:cNvSpPr>
            <a:spLocks noChangeShapeType="1"/>
          </p:cNvSpPr>
          <p:nvPr/>
        </p:nvSpPr>
        <p:spPr bwMode="auto">
          <a:xfrm>
            <a:off x="6705600" y="4724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956050" y="2803525"/>
            <a:ext cx="4121150" cy="3384550"/>
            <a:chOff x="2492" y="1766"/>
            <a:chExt cx="2596" cy="2132"/>
          </a:xfrm>
        </p:grpSpPr>
        <p:sp>
          <p:nvSpPr>
            <p:cNvPr id="67631" name="Freeform 27"/>
            <p:cNvSpPr>
              <a:spLocks/>
            </p:cNvSpPr>
            <p:nvPr/>
          </p:nvSpPr>
          <p:spPr bwMode="auto">
            <a:xfrm>
              <a:off x="4224" y="1766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Line 28"/>
            <p:cNvSpPr>
              <a:spLocks noChangeShapeType="1"/>
            </p:cNvSpPr>
            <p:nvPr/>
          </p:nvSpPr>
          <p:spPr bwMode="auto">
            <a:xfrm flipV="1">
              <a:off x="2640" y="3456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Text Box 29"/>
            <p:cNvSpPr txBox="1">
              <a:spLocks noChangeArrowheads="1"/>
            </p:cNvSpPr>
            <p:nvPr/>
          </p:nvSpPr>
          <p:spPr bwMode="auto">
            <a:xfrm>
              <a:off x="2492" y="364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b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3810000" y="2798763"/>
            <a:ext cx="4121150" cy="3384550"/>
            <a:chOff x="2400" y="1763"/>
            <a:chExt cx="2596" cy="2132"/>
          </a:xfrm>
        </p:grpSpPr>
        <p:sp>
          <p:nvSpPr>
            <p:cNvPr id="67628" name="Freeform 31"/>
            <p:cNvSpPr>
              <a:spLocks/>
            </p:cNvSpPr>
            <p:nvPr/>
          </p:nvSpPr>
          <p:spPr bwMode="auto">
            <a:xfrm>
              <a:off x="4132" y="1763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Line 32"/>
            <p:cNvSpPr>
              <a:spLocks noChangeShapeType="1"/>
            </p:cNvSpPr>
            <p:nvPr/>
          </p:nvSpPr>
          <p:spPr bwMode="auto">
            <a:xfrm flipV="1">
              <a:off x="2548" y="3453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0" name="Text Box 33"/>
            <p:cNvSpPr txBox="1">
              <a:spLocks noChangeArrowheads="1"/>
            </p:cNvSpPr>
            <p:nvPr/>
          </p:nvSpPr>
          <p:spPr bwMode="auto">
            <a:xfrm>
              <a:off x="2400" y="36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b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3657600" y="2797175"/>
            <a:ext cx="4121150" cy="3384550"/>
            <a:chOff x="2304" y="1762"/>
            <a:chExt cx="2596" cy="2132"/>
          </a:xfrm>
        </p:grpSpPr>
        <p:sp>
          <p:nvSpPr>
            <p:cNvPr id="67625" name="Freeform 35"/>
            <p:cNvSpPr>
              <a:spLocks/>
            </p:cNvSpPr>
            <p:nvPr/>
          </p:nvSpPr>
          <p:spPr bwMode="auto">
            <a:xfrm>
              <a:off x="4036" y="1762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Line 36"/>
            <p:cNvSpPr>
              <a:spLocks noChangeShapeType="1"/>
            </p:cNvSpPr>
            <p:nvPr/>
          </p:nvSpPr>
          <p:spPr bwMode="auto">
            <a:xfrm flipV="1">
              <a:off x="2452" y="3452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Text Box 37"/>
            <p:cNvSpPr txBox="1">
              <a:spLocks noChangeArrowheads="1"/>
            </p:cNvSpPr>
            <p:nvPr/>
          </p:nvSpPr>
          <p:spPr bwMode="auto">
            <a:xfrm>
              <a:off x="2304" y="364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b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" name="Group 38"/>
          <p:cNvGrpSpPr>
            <a:grpSpLocks/>
          </p:cNvGrpSpPr>
          <p:nvPr/>
        </p:nvGrpSpPr>
        <p:grpSpPr bwMode="auto">
          <a:xfrm>
            <a:off x="3422650" y="2798763"/>
            <a:ext cx="4121150" cy="3384550"/>
            <a:chOff x="2156" y="1763"/>
            <a:chExt cx="2596" cy="2132"/>
          </a:xfrm>
        </p:grpSpPr>
        <p:sp>
          <p:nvSpPr>
            <p:cNvPr id="67622" name="Freeform 39"/>
            <p:cNvSpPr>
              <a:spLocks/>
            </p:cNvSpPr>
            <p:nvPr/>
          </p:nvSpPr>
          <p:spPr bwMode="auto">
            <a:xfrm>
              <a:off x="3888" y="1763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Line 40"/>
            <p:cNvSpPr>
              <a:spLocks noChangeShapeType="1"/>
            </p:cNvSpPr>
            <p:nvPr/>
          </p:nvSpPr>
          <p:spPr bwMode="auto">
            <a:xfrm flipV="1">
              <a:off x="2304" y="3453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Text Box 41"/>
            <p:cNvSpPr txBox="1">
              <a:spLocks noChangeArrowheads="1"/>
            </p:cNvSpPr>
            <p:nvPr/>
          </p:nvSpPr>
          <p:spPr bwMode="auto">
            <a:xfrm>
              <a:off x="2156" y="3645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r>
                <a:rPr lang="ca-ES" altLang="en-US" sz="2000" i="1">
                  <a:latin typeface="Times New Roman" panose="02020603050405020304" pitchFamily="18" charset="0"/>
                </a:rPr>
                <a:t>b</a:t>
              </a:r>
              <a:endParaRPr lang="es-ES" altLang="en-US" sz="2000" i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6183313" y="2808288"/>
            <a:ext cx="1905000" cy="2465387"/>
            <a:chOff x="5760" y="2181"/>
            <a:chExt cx="1200" cy="1553"/>
          </a:xfrm>
        </p:grpSpPr>
        <p:sp>
          <p:nvSpPr>
            <p:cNvPr id="67617" name="Freeform 43"/>
            <p:cNvSpPr>
              <a:spLocks/>
            </p:cNvSpPr>
            <p:nvPr/>
          </p:nvSpPr>
          <p:spPr bwMode="auto">
            <a:xfrm>
              <a:off x="5856" y="2181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Freeform 44"/>
            <p:cNvSpPr>
              <a:spLocks/>
            </p:cNvSpPr>
            <p:nvPr/>
          </p:nvSpPr>
          <p:spPr bwMode="auto">
            <a:xfrm>
              <a:off x="6096" y="2188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Freeform 45"/>
            <p:cNvSpPr>
              <a:spLocks/>
            </p:cNvSpPr>
            <p:nvPr/>
          </p:nvSpPr>
          <p:spPr bwMode="auto">
            <a:xfrm>
              <a:off x="6004" y="2185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Freeform 46"/>
            <p:cNvSpPr>
              <a:spLocks/>
            </p:cNvSpPr>
            <p:nvPr/>
          </p:nvSpPr>
          <p:spPr bwMode="auto">
            <a:xfrm>
              <a:off x="5908" y="2184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Freeform 47"/>
            <p:cNvSpPr>
              <a:spLocks/>
            </p:cNvSpPr>
            <p:nvPr/>
          </p:nvSpPr>
          <p:spPr bwMode="auto">
            <a:xfrm>
              <a:off x="5760" y="2185"/>
              <a:ext cx="864" cy="1546"/>
            </a:xfrm>
            <a:custGeom>
              <a:avLst/>
              <a:gdLst>
                <a:gd name="T0" fmla="*/ 363 w 864"/>
                <a:gd name="T1" fmla="*/ 63 h 1546"/>
                <a:gd name="T2" fmla="*/ 47 w 864"/>
                <a:gd name="T3" fmla="*/ 320 h 1546"/>
                <a:gd name="T4" fmla="*/ 310 w 864"/>
                <a:gd name="T5" fmla="*/ 894 h 1546"/>
                <a:gd name="T6" fmla="*/ 8 w 864"/>
                <a:gd name="T7" fmla="*/ 1323 h 1546"/>
                <a:gd name="T8" fmla="*/ 358 w 864"/>
                <a:gd name="T9" fmla="*/ 1489 h 1546"/>
                <a:gd name="T10" fmla="*/ 840 w 864"/>
                <a:gd name="T11" fmla="*/ 982 h 1546"/>
                <a:gd name="T12" fmla="*/ 500 w 864"/>
                <a:gd name="T13" fmla="*/ 528 h 1546"/>
                <a:gd name="T14" fmla="*/ 764 w 864"/>
                <a:gd name="T15" fmla="*/ 266 h 1546"/>
                <a:gd name="T16" fmla="*/ 679 w 864"/>
                <a:gd name="T17" fmla="*/ 48 h 1546"/>
                <a:gd name="T18" fmla="*/ 527 w 864"/>
                <a:gd name="T19" fmla="*/ 3 h 1546"/>
                <a:gd name="T20" fmla="*/ 363 w 864"/>
                <a:gd name="T21" fmla="*/ 63 h 154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64"/>
                <a:gd name="T34" fmla="*/ 0 h 1546"/>
                <a:gd name="T35" fmla="*/ 864 w 864"/>
                <a:gd name="T36" fmla="*/ 1546 h 154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64" h="1546">
                  <a:moveTo>
                    <a:pt x="363" y="63"/>
                  </a:moveTo>
                  <a:cubicBezTo>
                    <a:pt x="273" y="111"/>
                    <a:pt x="56" y="181"/>
                    <a:pt x="47" y="320"/>
                  </a:cubicBezTo>
                  <a:cubicBezTo>
                    <a:pt x="38" y="459"/>
                    <a:pt x="316" y="727"/>
                    <a:pt x="310" y="894"/>
                  </a:cubicBezTo>
                  <a:cubicBezTo>
                    <a:pt x="304" y="1061"/>
                    <a:pt x="0" y="1224"/>
                    <a:pt x="8" y="1323"/>
                  </a:cubicBezTo>
                  <a:cubicBezTo>
                    <a:pt x="15" y="1422"/>
                    <a:pt x="219" y="1546"/>
                    <a:pt x="358" y="1489"/>
                  </a:cubicBezTo>
                  <a:cubicBezTo>
                    <a:pt x="497" y="1432"/>
                    <a:pt x="816" y="1142"/>
                    <a:pt x="840" y="982"/>
                  </a:cubicBezTo>
                  <a:cubicBezTo>
                    <a:pt x="864" y="822"/>
                    <a:pt x="512" y="647"/>
                    <a:pt x="500" y="528"/>
                  </a:cubicBezTo>
                  <a:cubicBezTo>
                    <a:pt x="487" y="409"/>
                    <a:pt x="734" y="346"/>
                    <a:pt x="764" y="266"/>
                  </a:cubicBezTo>
                  <a:cubicBezTo>
                    <a:pt x="794" y="187"/>
                    <a:pt x="718" y="92"/>
                    <a:pt x="679" y="48"/>
                  </a:cubicBezTo>
                  <a:cubicBezTo>
                    <a:pt x="640" y="4"/>
                    <a:pt x="580" y="0"/>
                    <a:pt x="527" y="3"/>
                  </a:cubicBezTo>
                  <a:cubicBezTo>
                    <a:pt x="474" y="6"/>
                    <a:pt x="397" y="50"/>
                    <a:pt x="363" y="63"/>
                  </a:cubic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prstDash val="dash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7604" name="Text Box 48"/>
          <p:cNvSpPr txBox="1">
            <a:spLocks noChangeArrowheads="1"/>
          </p:cNvSpPr>
          <p:nvPr/>
        </p:nvSpPr>
        <p:spPr bwMode="auto">
          <a:xfrm>
            <a:off x="6308725" y="5699125"/>
            <a:ext cx="320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i="1">
                <a:latin typeface="Times New Roman" panose="02020603050405020304" pitchFamily="18" charset="0"/>
              </a:rPr>
              <a:t>l</a:t>
            </a:r>
            <a:endParaRPr lang="es-ES" altLang="en-US" sz="2000" i="1">
              <a:latin typeface="Times New Roman" panose="02020603050405020304" pitchFamily="18" charset="0"/>
            </a:endParaRPr>
          </a:p>
        </p:txBody>
      </p:sp>
      <p:pic>
        <p:nvPicPr>
          <p:cNvPr id="67605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991225"/>
            <a:ext cx="117157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6" name="Picture 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79" r="94444" b="33945"/>
          <a:stretch>
            <a:fillRect/>
          </a:stretch>
        </p:blipFill>
        <p:spPr bwMode="auto">
          <a:xfrm>
            <a:off x="1752600" y="6019800"/>
            <a:ext cx="381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7" name="Picture 5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96" y="1338263"/>
            <a:ext cx="63817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Box 1026"/>
          <p:cNvSpPr txBox="1">
            <a:spLocks noChangeArrowheads="1"/>
          </p:cNvSpPr>
          <p:nvPr/>
        </p:nvSpPr>
        <p:spPr bwMode="auto">
          <a:xfrm>
            <a:off x="7848600" y="5573683"/>
            <a:ext cx="1143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ca-ES" sz="2000" b="1" dirty="0">
                <a:solidFill>
                  <a:srgbClr val="FF0000"/>
                </a:solidFill>
                <a:latin typeface="Arial" charset="0"/>
                <a:ea typeface="ＭＳ Ｐゴシック" pitchFamily="-106" charset="-128"/>
              </a:rPr>
              <a:t>Dilation</a:t>
            </a:r>
            <a:endParaRPr lang="es-ES" sz="1200" b="1" dirty="0">
              <a:solidFill>
                <a:srgbClr val="FF0000"/>
              </a:solidFill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67610" name="Oval 52"/>
          <p:cNvSpPr>
            <a:spLocks noChangeArrowheads="1"/>
          </p:cNvSpPr>
          <p:nvPr/>
        </p:nvSpPr>
        <p:spPr bwMode="auto">
          <a:xfrm>
            <a:off x="3352800" y="2133600"/>
            <a:ext cx="2362200" cy="19050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7611" name="Oval 51"/>
          <p:cNvSpPr>
            <a:spLocks noChangeArrowheads="1"/>
          </p:cNvSpPr>
          <p:nvPr/>
        </p:nvSpPr>
        <p:spPr bwMode="auto">
          <a:xfrm>
            <a:off x="3429000" y="2057400"/>
            <a:ext cx="2286000" cy="20574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4" name="Text Box 1026"/>
          <p:cNvSpPr txBox="1">
            <a:spLocks noChangeArrowheads="1"/>
          </p:cNvSpPr>
          <p:nvPr/>
        </p:nvSpPr>
        <p:spPr bwMode="auto">
          <a:xfrm>
            <a:off x="7299482" y="1517725"/>
            <a:ext cx="1143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ca-ES" b="1" dirty="0">
                <a:latin typeface="Arial" charset="0"/>
                <a:ea typeface="ＭＳ Ｐゴシック" pitchFamily="-106" charset="-128"/>
              </a:rPr>
              <a:t>Dilation</a:t>
            </a:r>
            <a:endParaRPr lang="es-ES" b="1" dirty="0">
              <a:latin typeface="Arial" charset="0"/>
              <a:ea typeface="ＭＳ Ｐゴシック" pitchFamily="-106" charset="-128"/>
            </a:endParaRPr>
          </a:p>
        </p:txBody>
      </p:sp>
      <p:cxnSp>
        <p:nvCxnSpPr>
          <p:cNvPr id="67613" name="Straight Arrow Connector 55"/>
          <p:cNvCxnSpPr>
            <a:cxnSpLocks noChangeShapeType="1"/>
            <a:stCxn id="54" idx="1"/>
          </p:cNvCxnSpPr>
          <p:nvPr/>
        </p:nvCxnSpPr>
        <p:spPr bwMode="auto">
          <a:xfrm flipH="1" flipV="1">
            <a:off x="6705600" y="1633281"/>
            <a:ext cx="593882" cy="6911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Dilation is not the Minkowski’s </a:t>
            </a:r>
            <a:r>
              <a:rPr lang="ca-ES" dirty="0" smtClean="0"/>
              <a:t>sum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8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Dilation explained </a:t>
            </a:r>
            <a:r>
              <a:rPr lang="en-US" altLang="en-US" dirty="0" smtClean="0"/>
              <a:t>pixel </a:t>
            </a:r>
            <a:r>
              <a:rPr lang="en-US" altLang="en-US" dirty="0"/>
              <a:t>by pixel</a:t>
            </a:r>
          </a:p>
        </p:txBody>
      </p:sp>
      <p:grpSp>
        <p:nvGrpSpPr>
          <p:cNvPr id="2052" name="Group 3"/>
          <p:cNvGrpSpPr>
            <a:grpSpLocks/>
          </p:cNvGrpSpPr>
          <p:nvPr/>
        </p:nvGrpSpPr>
        <p:grpSpPr bwMode="auto">
          <a:xfrm>
            <a:off x="1182688" y="3048000"/>
            <a:ext cx="2093912" cy="2590800"/>
            <a:chOff x="745" y="1920"/>
            <a:chExt cx="1175" cy="1630"/>
          </a:xfrm>
        </p:grpSpPr>
        <p:sp>
          <p:nvSpPr>
            <p:cNvPr id="2118" name="Rectangle 4"/>
            <p:cNvSpPr>
              <a:spLocks noChangeArrowheads="1"/>
            </p:cNvSpPr>
            <p:nvPr/>
          </p:nvSpPr>
          <p:spPr bwMode="auto">
            <a:xfrm>
              <a:off x="1686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19" name="Rectangle 5"/>
            <p:cNvSpPr>
              <a:spLocks noChangeArrowheads="1"/>
            </p:cNvSpPr>
            <p:nvPr/>
          </p:nvSpPr>
          <p:spPr bwMode="auto">
            <a:xfrm>
              <a:off x="1450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0" name="Rectangle 6"/>
            <p:cNvSpPr>
              <a:spLocks noChangeArrowheads="1"/>
            </p:cNvSpPr>
            <p:nvPr/>
          </p:nvSpPr>
          <p:spPr bwMode="auto">
            <a:xfrm>
              <a:off x="1215" y="3224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1" name="Rectangle 7"/>
            <p:cNvSpPr>
              <a:spLocks noChangeArrowheads="1"/>
            </p:cNvSpPr>
            <p:nvPr/>
          </p:nvSpPr>
          <p:spPr bwMode="auto">
            <a:xfrm>
              <a:off x="979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2" name="Rectangle 8"/>
            <p:cNvSpPr>
              <a:spLocks noChangeArrowheads="1"/>
            </p:cNvSpPr>
            <p:nvPr/>
          </p:nvSpPr>
          <p:spPr bwMode="auto">
            <a:xfrm>
              <a:off x="745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3" name="Rectangle 9"/>
            <p:cNvSpPr>
              <a:spLocks noChangeArrowheads="1"/>
            </p:cNvSpPr>
            <p:nvPr/>
          </p:nvSpPr>
          <p:spPr bwMode="auto">
            <a:xfrm>
              <a:off x="1686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4" name="Rectangle 10"/>
            <p:cNvSpPr>
              <a:spLocks noChangeArrowheads="1"/>
            </p:cNvSpPr>
            <p:nvPr/>
          </p:nvSpPr>
          <p:spPr bwMode="auto">
            <a:xfrm>
              <a:off x="1450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5" name="Rectangle 11"/>
            <p:cNvSpPr>
              <a:spLocks noChangeArrowheads="1"/>
            </p:cNvSpPr>
            <p:nvPr/>
          </p:nvSpPr>
          <p:spPr bwMode="auto">
            <a:xfrm>
              <a:off x="1215" y="2898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6" name="Rectangle 12"/>
            <p:cNvSpPr>
              <a:spLocks noChangeArrowheads="1"/>
            </p:cNvSpPr>
            <p:nvPr/>
          </p:nvSpPr>
          <p:spPr bwMode="auto">
            <a:xfrm>
              <a:off x="979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7" name="Rectangle 13"/>
            <p:cNvSpPr>
              <a:spLocks noChangeArrowheads="1"/>
            </p:cNvSpPr>
            <p:nvPr/>
          </p:nvSpPr>
          <p:spPr bwMode="auto">
            <a:xfrm>
              <a:off x="745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128" name="Rectangle 14"/>
            <p:cNvSpPr>
              <a:spLocks noChangeArrowheads="1"/>
            </p:cNvSpPr>
            <p:nvPr/>
          </p:nvSpPr>
          <p:spPr bwMode="auto">
            <a:xfrm>
              <a:off x="1686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29" name="Rectangle 15"/>
            <p:cNvSpPr>
              <a:spLocks noChangeArrowheads="1"/>
            </p:cNvSpPr>
            <p:nvPr/>
          </p:nvSpPr>
          <p:spPr bwMode="auto">
            <a:xfrm>
              <a:off x="1450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0" name="Rectangle 16"/>
            <p:cNvSpPr>
              <a:spLocks noChangeArrowheads="1"/>
            </p:cNvSpPr>
            <p:nvPr/>
          </p:nvSpPr>
          <p:spPr bwMode="auto">
            <a:xfrm>
              <a:off x="1215" y="2572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131" name="Rectangle 17"/>
            <p:cNvSpPr>
              <a:spLocks noChangeArrowheads="1"/>
            </p:cNvSpPr>
            <p:nvPr/>
          </p:nvSpPr>
          <p:spPr bwMode="auto">
            <a:xfrm>
              <a:off x="979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132" name="Rectangle 18"/>
            <p:cNvSpPr>
              <a:spLocks noChangeArrowheads="1"/>
            </p:cNvSpPr>
            <p:nvPr/>
          </p:nvSpPr>
          <p:spPr bwMode="auto">
            <a:xfrm>
              <a:off x="745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3" name="Rectangle 19"/>
            <p:cNvSpPr>
              <a:spLocks noChangeArrowheads="1"/>
            </p:cNvSpPr>
            <p:nvPr/>
          </p:nvSpPr>
          <p:spPr bwMode="auto">
            <a:xfrm>
              <a:off x="1686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4" name="Rectangle 20"/>
            <p:cNvSpPr>
              <a:spLocks noChangeArrowheads="1"/>
            </p:cNvSpPr>
            <p:nvPr/>
          </p:nvSpPr>
          <p:spPr bwMode="auto">
            <a:xfrm>
              <a:off x="1450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5" name="Rectangle 21"/>
            <p:cNvSpPr>
              <a:spLocks noChangeArrowheads="1"/>
            </p:cNvSpPr>
            <p:nvPr/>
          </p:nvSpPr>
          <p:spPr bwMode="auto">
            <a:xfrm>
              <a:off x="1215" y="2246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6" name="Rectangle 22"/>
            <p:cNvSpPr>
              <a:spLocks noChangeArrowheads="1"/>
            </p:cNvSpPr>
            <p:nvPr/>
          </p:nvSpPr>
          <p:spPr bwMode="auto">
            <a:xfrm>
              <a:off x="979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2137" name="Rectangle 23"/>
            <p:cNvSpPr>
              <a:spLocks noChangeArrowheads="1"/>
            </p:cNvSpPr>
            <p:nvPr/>
          </p:nvSpPr>
          <p:spPr bwMode="auto">
            <a:xfrm>
              <a:off x="745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8" name="Rectangle 24"/>
            <p:cNvSpPr>
              <a:spLocks noChangeArrowheads="1"/>
            </p:cNvSpPr>
            <p:nvPr/>
          </p:nvSpPr>
          <p:spPr bwMode="auto">
            <a:xfrm>
              <a:off x="1686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39" name="Rectangle 25"/>
            <p:cNvSpPr>
              <a:spLocks noChangeArrowheads="1"/>
            </p:cNvSpPr>
            <p:nvPr/>
          </p:nvSpPr>
          <p:spPr bwMode="auto">
            <a:xfrm>
              <a:off x="1450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40" name="Rectangle 26"/>
            <p:cNvSpPr>
              <a:spLocks noChangeArrowheads="1"/>
            </p:cNvSpPr>
            <p:nvPr/>
          </p:nvSpPr>
          <p:spPr bwMode="auto">
            <a:xfrm>
              <a:off x="1215" y="1920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41" name="Rectangle 27"/>
            <p:cNvSpPr>
              <a:spLocks noChangeArrowheads="1"/>
            </p:cNvSpPr>
            <p:nvPr/>
          </p:nvSpPr>
          <p:spPr bwMode="auto">
            <a:xfrm>
              <a:off x="979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2142" name="Rectangle 28"/>
            <p:cNvSpPr>
              <a:spLocks noChangeArrowheads="1"/>
            </p:cNvSpPr>
            <p:nvPr/>
          </p:nvSpPr>
          <p:spPr bwMode="auto">
            <a:xfrm>
              <a:off x="745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43" name="Line 29"/>
            <p:cNvSpPr>
              <a:spLocks noChangeShapeType="1"/>
            </p:cNvSpPr>
            <p:nvPr/>
          </p:nvSpPr>
          <p:spPr bwMode="auto">
            <a:xfrm>
              <a:off x="745" y="1920"/>
              <a:ext cx="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4" name="Line 30"/>
            <p:cNvSpPr>
              <a:spLocks noChangeShapeType="1"/>
            </p:cNvSpPr>
            <p:nvPr/>
          </p:nvSpPr>
          <p:spPr bwMode="auto">
            <a:xfrm>
              <a:off x="745" y="2246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5" name="Line 31"/>
            <p:cNvSpPr>
              <a:spLocks noChangeShapeType="1"/>
            </p:cNvSpPr>
            <p:nvPr/>
          </p:nvSpPr>
          <p:spPr bwMode="auto">
            <a:xfrm>
              <a:off x="745" y="2572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6" name="Line 32"/>
            <p:cNvSpPr>
              <a:spLocks noChangeShapeType="1"/>
            </p:cNvSpPr>
            <p:nvPr/>
          </p:nvSpPr>
          <p:spPr bwMode="auto">
            <a:xfrm>
              <a:off x="745" y="2898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7" name="Line 33"/>
            <p:cNvSpPr>
              <a:spLocks noChangeShapeType="1"/>
            </p:cNvSpPr>
            <p:nvPr/>
          </p:nvSpPr>
          <p:spPr bwMode="auto">
            <a:xfrm>
              <a:off x="745" y="3224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8" name="Line 34"/>
            <p:cNvSpPr>
              <a:spLocks noChangeShapeType="1"/>
            </p:cNvSpPr>
            <p:nvPr/>
          </p:nvSpPr>
          <p:spPr bwMode="auto">
            <a:xfrm>
              <a:off x="745" y="3550"/>
              <a:ext cx="1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49" name="Line 35"/>
            <p:cNvSpPr>
              <a:spLocks noChangeShapeType="1"/>
            </p:cNvSpPr>
            <p:nvPr/>
          </p:nvSpPr>
          <p:spPr bwMode="auto">
            <a:xfrm>
              <a:off x="745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0" name="Line 36"/>
            <p:cNvSpPr>
              <a:spLocks noChangeShapeType="1"/>
            </p:cNvSpPr>
            <p:nvPr/>
          </p:nvSpPr>
          <p:spPr bwMode="auto">
            <a:xfrm>
              <a:off x="979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1" name="Line 37"/>
            <p:cNvSpPr>
              <a:spLocks noChangeShapeType="1"/>
            </p:cNvSpPr>
            <p:nvPr/>
          </p:nvSpPr>
          <p:spPr bwMode="auto">
            <a:xfrm>
              <a:off x="1215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2" name="Line 38"/>
            <p:cNvSpPr>
              <a:spLocks noChangeShapeType="1"/>
            </p:cNvSpPr>
            <p:nvPr/>
          </p:nvSpPr>
          <p:spPr bwMode="auto">
            <a:xfrm>
              <a:off x="1450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3" name="Line 39"/>
            <p:cNvSpPr>
              <a:spLocks noChangeShapeType="1"/>
            </p:cNvSpPr>
            <p:nvPr/>
          </p:nvSpPr>
          <p:spPr bwMode="auto">
            <a:xfrm>
              <a:off x="1686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4" name="Line 40"/>
            <p:cNvSpPr>
              <a:spLocks noChangeShapeType="1"/>
            </p:cNvSpPr>
            <p:nvPr/>
          </p:nvSpPr>
          <p:spPr bwMode="auto">
            <a:xfrm>
              <a:off x="1920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55" name="Line 41"/>
            <p:cNvSpPr>
              <a:spLocks noChangeShapeType="1"/>
            </p:cNvSpPr>
            <p:nvPr/>
          </p:nvSpPr>
          <p:spPr bwMode="auto">
            <a:xfrm>
              <a:off x="979" y="1920"/>
              <a:ext cx="9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53" name="Group 42"/>
          <p:cNvGrpSpPr>
            <a:grpSpLocks/>
          </p:cNvGrpSpPr>
          <p:nvPr/>
        </p:nvGrpSpPr>
        <p:grpSpPr bwMode="auto">
          <a:xfrm>
            <a:off x="5791200" y="3048000"/>
            <a:ext cx="2093913" cy="2590800"/>
            <a:chOff x="745" y="1920"/>
            <a:chExt cx="1175" cy="1630"/>
          </a:xfrm>
        </p:grpSpPr>
        <p:sp>
          <p:nvSpPr>
            <p:cNvPr id="2080" name="Rectangle 43"/>
            <p:cNvSpPr>
              <a:spLocks noChangeArrowheads="1"/>
            </p:cNvSpPr>
            <p:nvPr/>
          </p:nvSpPr>
          <p:spPr bwMode="auto">
            <a:xfrm>
              <a:off x="1686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1" name="Rectangle 44"/>
            <p:cNvSpPr>
              <a:spLocks noChangeArrowheads="1"/>
            </p:cNvSpPr>
            <p:nvPr/>
          </p:nvSpPr>
          <p:spPr bwMode="auto">
            <a:xfrm>
              <a:off x="1450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2" name="Rectangle 45"/>
            <p:cNvSpPr>
              <a:spLocks noChangeArrowheads="1"/>
            </p:cNvSpPr>
            <p:nvPr/>
          </p:nvSpPr>
          <p:spPr bwMode="auto">
            <a:xfrm>
              <a:off x="1215" y="3224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3" name="Rectangle 46"/>
            <p:cNvSpPr>
              <a:spLocks noChangeArrowheads="1"/>
            </p:cNvSpPr>
            <p:nvPr/>
          </p:nvSpPr>
          <p:spPr bwMode="auto">
            <a:xfrm>
              <a:off x="979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4" name="Rectangle 47"/>
            <p:cNvSpPr>
              <a:spLocks noChangeArrowheads="1"/>
            </p:cNvSpPr>
            <p:nvPr/>
          </p:nvSpPr>
          <p:spPr bwMode="auto">
            <a:xfrm>
              <a:off x="745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5" name="Rectangle 48"/>
            <p:cNvSpPr>
              <a:spLocks noChangeArrowheads="1"/>
            </p:cNvSpPr>
            <p:nvPr/>
          </p:nvSpPr>
          <p:spPr bwMode="auto">
            <a:xfrm>
              <a:off x="1686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6" name="Rectangle 49"/>
            <p:cNvSpPr>
              <a:spLocks noChangeArrowheads="1"/>
            </p:cNvSpPr>
            <p:nvPr/>
          </p:nvSpPr>
          <p:spPr bwMode="auto">
            <a:xfrm>
              <a:off x="1450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7" name="Rectangle 50"/>
            <p:cNvSpPr>
              <a:spLocks noChangeArrowheads="1"/>
            </p:cNvSpPr>
            <p:nvPr/>
          </p:nvSpPr>
          <p:spPr bwMode="auto">
            <a:xfrm>
              <a:off x="1215" y="2898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88" name="Rectangle 51"/>
            <p:cNvSpPr>
              <a:spLocks noChangeArrowheads="1"/>
            </p:cNvSpPr>
            <p:nvPr/>
          </p:nvSpPr>
          <p:spPr bwMode="auto">
            <a:xfrm>
              <a:off x="979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89" name="Rectangle 52"/>
            <p:cNvSpPr>
              <a:spLocks noChangeArrowheads="1"/>
            </p:cNvSpPr>
            <p:nvPr/>
          </p:nvSpPr>
          <p:spPr bwMode="auto">
            <a:xfrm>
              <a:off x="745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90" name="Rectangle 53"/>
            <p:cNvSpPr>
              <a:spLocks noChangeArrowheads="1"/>
            </p:cNvSpPr>
            <p:nvPr/>
          </p:nvSpPr>
          <p:spPr bwMode="auto">
            <a:xfrm>
              <a:off x="1686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91" name="Rectangle 54"/>
            <p:cNvSpPr>
              <a:spLocks noChangeArrowheads="1"/>
            </p:cNvSpPr>
            <p:nvPr/>
          </p:nvSpPr>
          <p:spPr bwMode="auto">
            <a:xfrm>
              <a:off x="1450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92" name="Rectangle 55"/>
            <p:cNvSpPr>
              <a:spLocks noChangeArrowheads="1"/>
            </p:cNvSpPr>
            <p:nvPr/>
          </p:nvSpPr>
          <p:spPr bwMode="auto">
            <a:xfrm>
              <a:off x="1215" y="2572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93" name="Rectangle 56"/>
            <p:cNvSpPr>
              <a:spLocks noChangeArrowheads="1"/>
            </p:cNvSpPr>
            <p:nvPr/>
          </p:nvSpPr>
          <p:spPr bwMode="auto">
            <a:xfrm>
              <a:off x="979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94" name="Rectangle 57"/>
            <p:cNvSpPr>
              <a:spLocks noChangeArrowheads="1"/>
            </p:cNvSpPr>
            <p:nvPr/>
          </p:nvSpPr>
          <p:spPr bwMode="auto">
            <a:xfrm>
              <a:off x="745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95" name="Rectangle 58"/>
            <p:cNvSpPr>
              <a:spLocks noChangeArrowheads="1"/>
            </p:cNvSpPr>
            <p:nvPr/>
          </p:nvSpPr>
          <p:spPr bwMode="auto">
            <a:xfrm>
              <a:off x="1686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96" name="Rectangle 59"/>
            <p:cNvSpPr>
              <a:spLocks noChangeArrowheads="1"/>
            </p:cNvSpPr>
            <p:nvPr/>
          </p:nvSpPr>
          <p:spPr bwMode="auto">
            <a:xfrm>
              <a:off x="1450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097" name="Rectangle 60"/>
            <p:cNvSpPr>
              <a:spLocks noChangeArrowheads="1"/>
            </p:cNvSpPr>
            <p:nvPr/>
          </p:nvSpPr>
          <p:spPr bwMode="auto">
            <a:xfrm>
              <a:off x="1215" y="2246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98" name="Rectangle 61"/>
            <p:cNvSpPr>
              <a:spLocks noChangeArrowheads="1"/>
            </p:cNvSpPr>
            <p:nvPr/>
          </p:nvSpPr>
          <p:spPr bwMode="auto">
            <a:xfrm>
              <a:off x="979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2099" name="Rectangle 62"/>
            <p:cNvSpPr>
              <a:spLocks noChangeArrowheads="1"/>
            </p:cNvSpPr>
            <p:nvPr/>
          </p:nvSpPr>
          <p:spPr bwMode="auto">
            <a:xfrm>
              <a:off x="745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00" name="Rectangle 63"/>
            <p:cNvSpPr>
              <a:spLocks noChangeArrowheads="1"/>
            </p:cNvSpPr>
            <p:nvPr/>
          </p:nvSpPr>
          <p:spPr bwMode="auto">
            <a:xfrm>
              <a:off x="1686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01" name="Rectangle 64"/>
            <p:cNvSpPr>
              <a:spLocks noChangeArrowheads="1"/>
            </p:cNvSpPr>
            <p:nvPr/>
          </p:nvSpPr>
          <p:spPr bwMode="auto">
            <a:xfrm>
              <a:off x="1450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02" name="Rectangle 65"/>
            <p:cNvSpPr>
              <a:spLocks noChangeArrowheads="1"/>
            </p:cNvSpPr>
            <p:nvPr/>
          </p:nvSpPr>
          <p:spPr bwMode="auto">
            <a:xfrm>
              <a:off x="1215" y="1920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103" name="Rectangle 66"/>
            <p:cNvSpPr>
              <a:spLocks noChangeArrowheads="1"/>
            </p:cNvSpPr>
            <p:nvPr/>
          </p:nvSpPr>
          <p:spPr bwMode="auto">
            <a:xfrm>
              <a:off x="979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2104" name="Rectangle 67"/>
            <p:cNvSpPr>
              <a:spLocks noChangeArrowheads="1"/>
            </p:cNvSpPr>
            <p:nvPr/>
          </p:nvSpPr>
          <p:spPr bwMode="auto">
            <a:xfrm>
              <a:off x="745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2105" name="Line 68"/>
            <p:cNvSpPr>
              <a:spLocks noChangeShapeType="1"/>
            </p:cNvSpPr>
            <p:nvPr/>
          </p:nvSpPr>
          <p:spPr bwMode="auto">
            <a:xfrm>
              <a:off x="745" y="1920"/>
              <a:ext cx="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6" name="Line 69"/>
            <p:cNvSpPr>
              <a:spLocks noChangeShapeType="1"/>
            </p:cNvSpPr>
            <p:nvPr/>
          </p:nvSpPr>
          <p:spPr bwMode="auto">
            <a:xfrm>
              <a:off x="745" y="2246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7" name="Line 70"/>
            <p:cNvSpPr>
              <a:spLocks noChangeShapeType="1"/>
            </p:cNvSpPr>
            <p:nvPr/>
          </p:nvSpPr>
          <p:spPr bwMode="auto">
            <a:xfrm>
              <a:off x="745" y="2572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8" name="Line 71"/>
            <p:cNvSpPr>
              <a:spLocks noChangeShapeType="1"/>
            </p:cNvSpPr>
            <p:nvPr/>
          </p:nvSpPr>
          <p:spPr bwMode="auto">
            <a:xfrm>
              <a:off x="745" y="2898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09" name="Line 72"/>
            <p:cNvSpPr>
              <a:spLocks noChangeShapeType="1"/>
            </p:cNvSpPr>
            <p:nvPr/>
          </p:nvSpPr>
          <p:spPr bwMode="auto">
            <a:xfrm>
              <a:off x="745" y="3224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0" name="Line 73"/>
            <p:cNvSpPr>
              <a:spLocks noChangeShapeType="1"/>
            </p:cNvSpPr>
            <p:nvPr/>
          </p:nvSpPr>
          <p:spPr bwMode="auto">
            <a:xfrm>
              <a:off x="745" y="3550"/>
              <a:ext cx="1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1" name="Line 74"/>
            <p:cNvSpPr>
              <a:spLocks noChangeShapeType="1"/>
            </p:cNvSpPr>
            <p:nvPr/>
          </p:nvSpPr>
          <p:spPr bwMode="auto">
            <a:xfrm>
              <a:off x="745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2" name="Line 75"/>
            <p:cNvSpPr>
              <a:spLocks noChangeShapeType="1"/>
            </p:cNvSpPr>
            <p:nvPr/>
          </p:nvSpPr>
          <p:spPr bwMode="auto">
            <a:xfrm>
              <a:off x="979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3" name="Line 76"/>
            <p:cNvSpPr>
              <a:spLocks noChangeShapeType="1"/>
            </p:cNvSpPr>
            <p:nvPr/>
          </p:nvSpPr>
          <p:spPr bwMode="auto">
            <a:xfrm>
              <a:off x="1215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4" name="Line 77"/>
            <p:cNvSpPr>
              <a:spLocks noChangeShapeType="1"/>
            </p:cNvSpPr>
            <p:nvPr/>
          </p:nvSpPr>
          <p:spPr bwMode="auto">
            <a:xfrm>
              <a:off x="1450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5" name="Line 78"/>
            <p:cNvSpPr>
              <a:spLocks noChangeShapeType="1"/>
            </p:cNvSpPr>
            <p:nvPr/>
          </p:nvSpPr>
          <p:spPr bwMode="auto">
            <a:xfrm>
              <a:off x="1686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6" name="Line 79"/>
            <p:cNvSpPr>
              <a:spLocks noChangeShapeType="1"/>
            </p:cNvSpPr>
            <p:nvPr/>
          </p:nvSpPr>
          <p:spPr bwMode="auto">
            <a:xfrm>
              <a:off x="1920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17" name="Line 80"/>
            <p:cNvSpPr>
              <a:spLocks noChangeShapeType="1"/>
            </p:cNvSpPr>
            <p:nvPr/>
          </p:nvSpPr>
          <p:spPr bwMode="auto">
            <a:xfrm>
              <a:off x="979" y="1920"/>
              <a:ext cx="9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54" name="Group 81"/>
          <p:cNvGrpSpPr>
            <a:grpSpLocks/>
          </p:cNvGrpSpPr>
          <p:nvPr/>
        </p:nvGrpSpPr>
        <p:grpSpPr bwMode="auto">
          <a:xfrm>
            <a:off x="3962400" y="2362200"/>
            <a:ext cx="838200" cy="517525"/>
            <a:chOff x="1008" y="3312"/>
            <a:chExt cx="528" cy="326"/>
          </a:xfrm>
        </p:grpSpPr>
        <p:sp>
          <p:nvSpPr>
            <p:cNvPr id="2073" name="Rectangle 82"/>
            <p:cNvSpPr>
              <a:spLocks noChangeArrowheads="1"/>
            </p:cNvSpPr>
            <p:nvPr/>
          </p:nvSpPr>
          <p:spPr bwMode="auto">
            <a:xfrm>
              <a:off x="1272" y="3312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74" name="Rectangle 83"/>
            <p:cNvSpPr>
              <a:spLocks noChangeArrowheads="1"/>
            </p:cNvSpPr>
            <p:nvPr/>
          </p:nvSpPr>
          <p:spPr bwMode="auto">
            <a:xfrm>
              <a:off x="1008" y="3312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2075" name="Line 84"/>
            <p:cNvSpPr>
              <a:spLocks noChangeShapeType="1"/>
            </p:cNvSpPr>
            <p:nvPr/>
          </p:nvSpPr>
          <p:spPr bwMode="auto">
            <a:xfrm>
              <a:off x="1008" y="331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6" name="Line 85"/>
            <p:cNvSpPr>
              <a:spLocks noChangeShapeType="1"/>
            </p:cNvSpPr>
            <p:nvPr/>
          </p:nvSpPr>
          <p:spPr bwMode="auto">
            <a:xfrm>
              <a:off x="1008" y="3638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7" name="Line 86"/>
            <p:cNvSpPr>
              <a:spLocks noChangeShapeType="1"/>
            </p:cNvSpPr>
            <p:nvPr/>
          </p:nvSpPr>
          <p:spPr bwMode="auto">
            <a:xfrm>
              <a:off x="1008" y="33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8" name="Line 87"/>
            <p:cNvSpPr>
              <a:spLocks noChangeShapeType="1"/>
            </p:cNvSpPr>
            <p:nvPr/>
          </p:nvSpPr>
          <p:spPr bwMode="auto">
            <a:xfrm>
              <a:off x="1272" y="33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9" name="Line 88"/>
            <p:cNvSpPr>
              <a:spLocks noChangeShapeType="1"/>
            </p:cNvSpPr>
            <p:nvPr/>
          </p:nvSpPr>
          <p:spPr bwMode="auto">
            <a:xfrm>
              <a:off x="1536" y="331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55" name="Rectangle 89"/>
          <p:cNvSpPr>
            <a:spLocks noChangeArrowheads="1"/>
          </p:cNvSpPr>
          <p:nvPr/>
        </p:nvSpPr>
        <p:spPr bwMode="auto">
          <a:xfrm>
            <a:off x="3267017" y="2324101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2056" name="Rectangle 90"/>
          <p:cNvSpPr>
            <a:spLocks noChangeArrowheads="1"/>
          </p:cNvSpPr>
          <p:nvPr/>
        </p:nvSpPr>
        <p:spPr bwMode="auto">
          <a:xfrm>
            <a:off x="1981200" y="579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057" name="Group 91"/>
          <p:cNvGrpSpPr>
            <a:grpSpLocks/>
          </p:cNvGrpSpPr>
          <p:nvPr/>
        </p:nvGrpSpPr>
        <p:grpSpPr bwMode="auto">
          <a:xfrm>
            <a:off x="6400802" y="5791200"/>
            <a:ext cx="1335088" cy="533400"/>
            <a:chOff x="4176" y="3648"/>
            <a:chExt cx="841" cy="336"/>
          </a:xfrm>
        </p:grpSpPr>
        <p:sp>
          <p:nvSpPr>
            <p:cNvPr id="2072" name="Rectangle 92"/>
            <p:cNvSpPr>
              <a:spLocks noChangeArrowheads="1"/>
            </p:cNvSpPr>
            <p:nvPr/>
          </p:nvSpPr>
          <p:spPr bwMode="auto">
            <a:xfrm>
              <a:off x="4176" y="3648"/>
              <a:ext cx="841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 sz="2800">
                <a:latin typeface="Tahoma" panose="020B0604030504040204" pitchFamily="34" charset="0"/>
              </a:endParaRPr>
            </a:p>
          </p:txBody>
        </p:sp>
        <p:graphicFrame>
          <p:nvGraphicFramePr>
            <p:cNvPr id="2050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8500788"/>
                </p:ext>
              </p:extLst>
            </p:nvPr>
          </p:nvGraphicFramePr>
          <p:xfrm>
            <a:off x="4269" y="3696"/>
            <a:ext cx="6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quation" r:id="rId3" imgW="596880" imgH="228600" progId="Equation.3">
                    <p:embed/>
                  </p:oleObj>
                </mc:Choice>
                <mc:Fallback>
                  <p:oleObj name="Equation" r:id="rId3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3696"/>
                          <a:ext cx="6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8" name="AutoShape 94"/>
          <p:cNvSpPr>
            <a:spLocks noChangeArrowheads="1"/>
          </p:cNvSpPr>
          <p:nvPr/>
        </p:nvSpPr>
        <p:spPr bwMode="auto">
          <a:xfrm>
            <a:off x="3733800" y="434340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059" name="Group 95"/>
          <p:cNvGrpSpPr>
            <a:grpSpLocks/>
          </p:cNvGrpSpPr>
          <p:nvPr/>
        </p:nvGrpSpPr>
        <p:grpSpPr bwMode="auto">
          <a:xfrm>
            <a:off x="1295400" y="3276600"/>
            <a:ext cx="228600" cy="228600"/>
            <a:chOff x="2688" y="1248"/>
            <a:chExt cx="144" cy="144"/>
          </a:xfrm>
        </p:grpSpPr>
        <p:sp>
          <p:nvSpPr>
            <p:cNvPr id="2070" name="Line 96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71" name="Line 97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60" name="Group 98"/>
          <p:cNvGrpSpPr>
            <a:grpSpLocks/>
          </p:cNvGrpSpPr>
          <p:nvPr/>
        </p:nvGrpSpPr>
        <p:grpSpPr bwMode="auto">
          <a:xfrm>
            <a:off x="4038600" y="2438400"/>
            <a:ext cx="228600" cy="228600"/>
            <a:chOff x="2688" y="1248"/>
            <a:chExt cx="144" cy="144"/>
          </a:xfrm>
        </p:grpSpPr>
        <p:sp>
          <p:nvSpPr>
            <p:cNvPr id="2068" name="Line 99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9" name="Line 100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061" name="Group 101"/>
          <p:cNvGrpSpPr>
            <a:grpSpLocks/>
          </p:cNvGrpSpPr>
          <p:nvPr/>
        </p:nvGrpSpPr>
        <p:grpSpPr bwMode="auto">
          <a:xfrm>
            <a:off x="5943600" y="3276600"/>
            <a:ext cx="228600" cy="228600"/>
            <a:chOff x="2688" y="1248"/>
            <a:chExt cx="144" cy="144"/>
          </a:xfrm>
        </p:grpSpPr>
        <p:sp>
          <p:nvSpPr>
            <p:cNvPr id="2066" name="Line 102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67" name="Line 103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062" name="Line 104"/>
          <p:cNvSpPr>
            <a:spLocks noChangeShapeType="1"/>
          </p:cNvSpPr>
          <p:nvPr/>
        </p:nvSpPr>
        <p:spPr bwMode="auto">
          <a:xfrm flipH="1">
            <a:off x="4038598" y="1903414"/>
            <a:ext cx="914397" cy="53498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Text Box 105"/>
          <p:cNvSpPr txBox="1">
            <a:spLocks noChangeArrowheads="1"/>
          </p:cNvSpPr>
          <p:nvPr/>
        </p:nvSpPr>
        <p:spPr bwMode="auto">
          <a:xfrm>
            <a:off x="4952996" y="1520428"/>
            <a:ext cx="3048000" cy="738664"/>
          </a:xfrm>
          <a:prstGeom prst="rect">
            <a:avLst/>
          </a:prstGeom>
          <a:noFill/>
          <a:ln w="127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>
                <a:solidFill>
                  <a:srgbClr val="C00000"/>
                </a:solidFill>
                <a:latin typeface="+mj-lt"/>
              </a:rPr>
              <a:t>Denotes origin of B i.e. its (0,0)</a:t>
            </a:r>
          </a:p>
        </p:txBody>
      </p:sp>
      <p:sp>
        <p:nvSpPr>
          <p:cNvPr id="2064" name="Text Box 106"/>
          <p:cNvSpPr txBox="1">
            <a:spLocks noChangeArrowheads="1"/>
          </p:cNvSpPr>
          <p:nvPr/>
        </p:nvSpPr>
        <p:spPr bwMode="auto">
          <a:xfrm>
            <a:off x="285970" y="1454945"/>
            <a:ext cx="3048000" cy="738664"/>
          </a:xfrm>
          <a:prstGeom prst="rect">
            <a:avLst/>
          </a:prstGeom>
          <a:noFill/>
          <a:ln w="127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>
                <a:solidFill>
                  <a:srgbClr val="C00000"/>
                </a:solidFill>
                <a:latin typeface="+mj-lt"/>
              </a:rPr>
              <a:t>Denotes origin of A i.e. its (0,0)</a:t>
            </a:r>
          </a:p>
        </p:txBody>
      </p:sp>
      <p:sp>
        <p:nvSpPr>
          <p:cNvPr id="2065" name="Line 107"/>
          <p:cNvSpPr>
            <a:spLocks noChangeShapeType="1"/>
          </p:cNvSpPr>
          <p:nvPr/>
        </p:nvSpPr>
        <p:spPr bwMode="auto">
          <a:xfrm>
            <a:off x="762001" y="2208847"/>
            <a:ext cx="532887" cy="1067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2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Dilation explained by shape of A</a:t>
            </a:r>
          </a:p>
        </p:txBody>
      </p:sp>
      <p:grpSp>
        <p:nvGrpSpPr>
          <p:cNvPr id="3076" name="Group 3"/>
          <p:cNvGrpSpPr>
            <a:grpSpLocks/>
          </p:cNvGrpSpPr>
          <p:nvPr/>
        </p:nvGrpSpPr>
        <p:grpSpPr bwMode="auto">
          <a:xfrm>
            <a:off x="1182688" y="3048000"/>
            <a:ext cx="2093912" cy="2590800"/>
            <a:chOff x="745" y="1920"/>
            <a:chExt cx="1175" cy="1630"/>
          </a:xfrm>
        </p:grpSpPr>
        <p:sp>
          <p:nvSpPr>
            <p:cNvPr id="3146" name="Rectangle 4"/>
            <p:cNvSpPr>
              <a:spLocks noChangeArrowheads="1"/>
            </p:cNvSpPr>
            <p:nvPr/>
          </p:nvSpPr>
          <p:spPr bwMode="auto">
            <a:xfrm>
              <a:off x="1686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47" name="Rectangle 5"/>
            <p:cNvSpPr>
              <a:spLocks noChangeArrowheads="1"/>
            </p:cNvSpPr>
            <p:nvPr/>
          </p:nvSpPr>
          <p:spPr bwMode="auto">
            <a:xfrm>
              <a:off x="1450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48" name="Rectangle 6"/>
            <p:cNvSpPr>
              <a:spLocks noChangeArrowheads="1"/>
            </p:cNvSpPr>
            <p:nvPr/>
          </p:nvSpPr>
          <p:spPr bwMode="auto">
            <a:xfrm>
              <a:off x="1215" y="3224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49" name="Rectangle 7"/>
            <p:cNvSpPr>
              <a:spLocks noChangeArrowheads="1"/>
            </p:cNvSpPr>
            <p:nvPr/>
          </p:nvSpPr>
          <p:spPr bwMode="auto">
            <a:xfrm>
              <a:off x="979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0" name="Rectangle 8"/>
            <p:cNvSpPr>
              <a:spLocks noChangeArrowheads="1"/>
            </p:cNvSpPr>
            <p:nvPr/>
          </p:nvSpPr>
          <p:spPr bwMode="auto">
            <a:xfrm>
              <a:off x="745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1" name="Rectangle 9"/>
            <p:cNvSpPr>
              <a:spLocks noChangeArrowheads="1"/>
            </p:cNvSpPr>
            <p:nvPr/>
          </p:nvSpPr>
          <p:spPr bwMode="auto">
            <a:xfrm>
              <a:off x="1686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2" name="Rectangle 10"/>
            <p:cNvSpPr>
              <a:spLocks noChangeArrowheads="1"/>
            </p:cNvSpPr>
            <p:nvPr/>
          </p:nvSpPr>
          <p:spPr bwMode="auto">
            <a:xfrm>
              <a:off x="1450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3" name="Rectangle 11"/>
            <p:cNvSpPr>
              <a:spLocks noChangeArrowheads="1"/>
            </p:cNvSpPr>
            <p:nvPr/>
          </p:nvSpPr>
          <p:spPr bwMode="auto">
            <a:xfrm>
              <a:off x="1215" y="2898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4" name="Rectangle 12"/>
            <p:cNvSpPr>
              <a:spLocks noChangeArrowheads="1"/>
            </p:cNvSpPr>
            <p:nvPr/>
          </p:nvSpPr>
          <p:spPr bwMode="auto">
            <a:xfrm>
              <a:off x="979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5" name="Rectangle 13"/>
            <p:cNvSpPr>
              <a:spLocks noChangeArrowheads="1"/>
            </p:cNvSpPr>
            <p:nvPr/>
          </p:nvSpPr>
          <p:spPr bwMode="auto">
            <a:xfrm>
              <a:off x="745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56" name="Rectangle 14"/>
            <p:cNvSpPr>
              <a:spLocks noChangeArrowheads="1"/>
            </p:cNvSpPr>
            <p:nvPr/>
          </p:nvSpPr>
          <p:spPr bwMode="auto">
            <a:xfrm>
              <a:off x="1686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7" name="Rectangle 15"/>
            <p:cNvSpPr>
              <a:spLocks noChangeArrowheads="1"/>
            </p:cNvSpPr>
            <p:nvPr/>
          </p:nvSpPr>
          <p:spPr bwMode="auto">
            <a:xfrm>
              <a:off x="1450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58" name="Rectangle 16"/>
            <p:cNvSpPr>
              <a:spLocks noChangeArrowheads="1"/>
            </p:cNvSpPr>
            <p:nvPr/>
          </p:nvSpPr>
          <p:spPr bwMode="auto">
            <a:xfrm>
              <a:off x="1215" y="2572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59" name="Rectangle 17"/>
            <p:cNvSpPr>
              <a:spLocks noChangeArrowheads="1"/>
            </p:cNvSpPr>
            <p:nvPr/>
          </p:nvSpPr>
          <p:spPr bwMode="auto">
            <a:xfrm>
              <a:off x="979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60" name="Rectangle 18"/>
            <p:cNvSpPr>
              <a:spLocks noChangeArrowheads="1"/>
            </p:cNvSpPr>
            <p:nvPr/>
          </p:nvSpPr>
          <p:spPr bwMode="auto">
            <a:xfrm>
              <a:off x="745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1" name="Rectangle 19"/>
            <p:cNvSpPr>
              <a:spLocks noChangeArrowheads="1"/>
            </p:cNvSpPr>
            <p:nvPr/>
          </p:nvSpPr>
          <p:spPr bwMode="auto">
            <a:xfrm>
              <a:off x="1686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2" name="Rectangle 20"/>
            <p:cNvSpPr>
              <a:spLocks noChangeArrowheads="1"/>
            </p:cNvSpPr>
            <p:nvPr/>
          </p:nvSpPr>
          <p:spPr bwMode="auto">
            <a:xfrm>
              <a:off x="1450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3" name="Rectangle 21"/>
            <p:cNvSpPr>
              <a:spLocks noChangeArrowheads="1"/>
            </p:cNvSpPr>
            <p:nvPr/>
          </p:nvSpPr>
          <p:spPr bwMode="auto">
            <a:xfrm>
              <a:off x="1215" y="2246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4" name="Rectangle 22"/>
            <p:cNvSpPr>
              <a:spLocks noChangeArrowheads="1"/>
            </p:cNvSpPr>
            <p:nvPr/>
          </p:nvSpPr>
          <p:spPr bwMode="auto">
            <a:xfrm>
              <a:off x="979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3165" name="Rectangle 23"/>
            <p:cNvSpPr>
              <a:spLocks noChangeArrowheads="1"/>
            </p:cNvSpPr>
            <p:nvPr/>
          </p:nvSpPr>
          <p:spPr bwMode="auto">
            <a:xfrm>
              <a:off x="745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6" name="Rectangle 24"/>
            <p:cNvSpPr>
              <a:spLocks noChangeArrowheads="1"/>
            </p:cNvSpPr>
            <p:nvPr/>
          </p:nvSpPr>
          <p:spPr bwMode="auto">
            <a:xfrm>
              <a:off x="1686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7" name="Rectangle 25"/>
            <p:cNvSpPr>
              <a:spLocks noChangeArrowheads="1"/>
            </p:cNvSpPr>
            <p:nvPr/>
          </p:nvSpPr>
          <p:spPr bwMode="auto">
            <a:xfrm>
              <a:off x="1450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8" name="Rectangle 26"/>
            <p:cNvSpPr>
              <a:spLocks noChangeArrowheads="1"/>
            </p:cNvSpPr>
            <p:nvPr/>
          </p:nvSpPr>
          <p:spPr bwMode="auto">
            <a:xfrm>
              <a:off x="1215" y="1920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69" name="Rectangle 27"/>
            <p:cNvSpPr>
              <a:spLocks noChangeArrowheads="1"/>
            </p:cNvSpPr>
            <p:nvPr/>
          </p:nvSpPr>
          <p:spPr bwMode="auto">
            <a:xfrm>
              <a:off x="979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3170" name="Rectangle 28"/>
            <p:cNvSpPr>
              <a:spLocks noChangeArrowheads="1"/>
            </p:cNvSpPr>
            <p:nvPr/>
          </p:nvSpPr>
          <p:spPr bwMode="auto">
            <a:xfrm>
              <a:off x="745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71" name="Line 29"/>
            <p:cNvSpPr>
              <a:spLocks noChangeShapeType="1"/>
            </p:cNvSpPr>
            <p:nvPr/>
          </p:nvSpPr>
          <p:spPr bwMode="auto">
            <a:xfrm>
              <a:off x="745" y="1920"/>
              <a:ext cx="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2" name="Line 30"/>
            <p:cNvSpPr>
              <a:spLocks noChangeShapeType="1"/>
            </p:cNvSpPr>
            <p:nvPr/>
          </p:nvSpPr>
          <p:spPr bwMode="auto">
            <a:xfrm>
              <a:off x="745" y="2246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3" name="Line 31"/>
            <p:cNvSpPr>
              <a:spLocks noChangeShapeType="1"/>
            </p:cNvSpPr>
            <p:nvPr/>
          </p:nvSpPr>
          <p:spPr bwMode="auto">
            <a:xfrm>
              <a:off x="745" y="2572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4" name="Line 32"/>
            <p:cNvSpPr>
              <a:spLocks noChangeShapeType="1"/>
            </p:cNvSpPr>
            <p:nvPr/>
          </p:nvSpPr>
          <p:spPr bwMode="auto">
            <a:xfrm>
              <a:off x="745" y="2898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5" name="Line 33"/>
            <p:cNvSpPr>
              <a:spLocks noChangeShapeType="1"/>
            </p:cNvSpPr>
            <p:nvPr/>
          </p:nvSpPr>
          <p:spPr bwMode="auto">
            <a:xfrm>
              <a:off x="745" y="3224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6" name="Line 34"/>
            <p:cNvSpPr>
              <a:spLocks noChangeShapeType="1"/>
            </p:cNvSpPr>
            <p:nvPr/>
          </p:nvSpPr>
          <p:spPr bwMode="auto">
            <a:xfrm>
              <a:off x="745" y="3550"/>
              <a:ext cx="1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7" name="Line 35"/>
            <p:cNvSpPr>
              <a:spLocks noChangeShapeType="1"/>
            </p:cNvSpPr>
            <p:nvPr/>
          </p:nvSpPr>
          <p:spPr bwMode="auto">
            <a:xfrm>
              <a:off x="745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8" name="Line 36"/>
            <p:cNvSpPr>
              <a:spLocks noChangeShapeType="1"/>
            </p:cNvSpPr>
            <p:nvPr/>
          </p:nvSpPr>
          <p:spPr bwMode="auto">
            <a:xfrm>
              <a:off x="979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79" name="Line 37"/>
            <p:cNvSpPr>
              <a:spLocks noChangeShapeType="1"/>
            </p:cNvSpPr>
            <p:nvPr/>
          </p:nvSpPr>
          <p:spPr bwMode="auto">
            <a:xfrm>
              <a:off x="1215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0" name="Line 38"/>
            <p:cNvSpPr>
              <a:spLocks noChangeShapeType="1"/>
            </p:cNvSpPr>
            <p:nvPr/>
          </p:nvSpPr>
          <p:spPr bwMode="auto">
            <a:xfrm>
              <a:off x="1450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1" name="Line 39"/>
            <p:cNvSpPr>
              <a:spLocks noChangeShapeType="1"/>
            </p:cNvSpPr>
            <p:nvPr/>
          </p:nvSpPr>
          <p:spPr bwMode="auto">
            <a:xfrm>
              <a:off x="1686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2" name="Line 40"/>
            <p:cNvSpPr>
              <a:spLocks noChangeShapeType="1"/>
            </p:cNvSpPr>
            <p:nvPr/>
          </p:nvSpPr>
          <p:spPr bwMode="auto">
            <a:xfrm>
              <a:off x="1920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83" name="Line 41"/>
            <p:cNvSpPr>
              <a:spLocks noChangeShapeType="1"/>
            </p:cNvSpPr>
            <p:nvPr/>
          </p:nvSpPr>
          <p:spPr bwMode="auto">
            <a:xfrm>
              <a:off x="979" y="1920"/>
              <a:ext cx="9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7" name="Group 42"/>
          <p:cNvGrpSpPr>
            <a:grpSpLocks/>
          </p:cNvGrpSpPr>
          <p:nvPr/>
        </p:nvGrpSpPr>
        <p:grpSpPr bwMode="auto">
          <a:xfrm>
            <a:off x="5791200" y="3048000"/>
            <a:ext cx="2093913" cy="2590800"/>
            <a:chOff x="745" y="1920"/>
            <a:chExt cx="1175" cy="1630"/>
          </a:xfrm>
        </p:grpSpPr>
        <p:sp>
          <p:nvSpPr>
            <p:cNvPr id="3108" name="Rectangle 43"/>
            <p:cNvSpPr>
              <a:spLocks noChangeArrowheads="1"/>
            </p:cNvSpPr>
            <p:nvPr/>
          </p:nvSpPr>
          <p:spPr bwMode="auto">
            <a:xfrm>
              <a:off x="1686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09" name="Rectangle 44"/>
            <p:cNvSpPr>
              <a:spLocks noChangeArrowheads="1"/>
            </p:cNvSpPr>
            <p:nvPr/>
          </p:nvSpPr>
          <p:spPr bwMode="auto">
            <a:xfrm>
              <a:off x="1450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0" name="Rectangle 45"/>
            <p:cNvSpPr>
              <a:spLocks noChangeArrowheads="1"/>
            </p:cNvSpPr>
            <p:nvPr/>
          </p:nvSpPr>
          <p:spPr bwMode="auto">
            <a:xfrm>
              <a:off x="1215" y="3224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1" name="Rectangle 46"/>
            <p:cNvSpPr>
              <a:spLocks noChangeArrowheads="1"/>
            </p:cNvSpPr>
            <p:nvPr/>
          </p:nvSpPr>
          <p:spPr bwMode="auto">
            <a:xfrm>
              <a:off x="979" y="3224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2" name="Rectangle 47"/>
            <p:cNvSpPr>
              <a:spLocks noChangeArrowheads="1"/>
            </p:cNvSpPr>
            <p:nvPr/>
          </p:nvSpPr>
          <p:spPr bwMode="auto">
            <a:xfrm>
              <a:off x="745" y="3224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3" name="Rectangle 48"/>
            <p:cNvSpPr>
              <a:spLocks noChangeArrowheads="1"/>
            </p:cNvSpPr>
            <p:nvPr/>
          </p:nvSpPr>
          <p:spPr bwMode="auto">
            <a:xfrm>
              <a:off x="1686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4" name="Rectangle 49"/>
            <p:cNvSpPr>
              <a:spLocks noChangeArrowheads="1"/>
            </p:cNvSpPr>
            <p:nvPr/>
          </p:nvSpPr>
          <p:spPr bwMode="auto">
            <a:xfrm>
              <a:off x="1450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5" name="Rectangle 50"/>
            <p:cNvSpPr>
              <a:spLocks noChangeArrowheads="1"/>
            </p:cNvSpPr>
            <p:nvPr/>
          </p:nvSpPr>
          <p:spPr bwMode="auto">
            <a:xfrm>
              <a:off x="1215" y="2898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6" name="Rectangle 51"/>
            <p:cNvSpPr>
              <a:spLocks noChangeArrowheads="1"/>
            </p:cNvSpPr>
            <p:nvPr/>
          </p:nvSpPr>
          <p:spPr bwMode="auto">
            <a:xfrm>
              <a:off x="979" y="2898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17" name="Rectangle 52"/>
            <p:cNvSpPr>
              <a:spLocks noChangeArrowheads="1"/>
            </p:cNvSpPr>
            <p:nvPr/>
          </p:nvSpPr>
          <p:spPr bwMode="auto">
            <a:xfrm>
              <a:off x="745" y="2898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18" name="Rectangle 53"/>
            <p:cNvSpPr>
              <a:spLocks noChangeArrowheads="1"/>
            </p:cNvSpPr>
            <p:nvPr/>
          </p:nvSpPr>
          <p:spPr bwMode="auto">
            <a:xfrm>
              <a:off x="1686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19" name="Rectangle 54"/>
            <p:cNvSpPr>
              <a:spLocks noChangeArrowheads="1"/>
            </p:cNvSpPr>
            <p:nvPr/>
          </p:nvSpPr>
          <p:spPr bwMode="auto">
            <a:xfrm>
              <a:off x="1450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20" name="Rectangle 55"/>
            <p:cNvSpPr>
              <a:spLocks noChangeArrowheads="1"/>
            </p:cNvSpPr>
            <p:nvPr/>
          </p:nvSpPr>
          <p:spPr bwMode="auto">
            <a:xfrm>
              <a:off x="1215" y="2572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21" name="Rectangle 56"/>
            <p:cNvSpPr>
              <a:spLocks noChangeArrowheads="1"/>
            </p:cNvSpPr>
            <p:nvPr/>
          </p:nvSpPr>
          <p:spPr bwMode="auto">
            <a:xfrm>
              <a:off x="979" y="2572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22" name="Rectangle 57"/>
            <p:cNvSpPr>
              <a:spLocks noChangeArrowheads="1"/>
            </p:cNvSpPr>
            <p:nvPr/>
          </p:nvSpPr>
          <p:spPr bwMode="auto">
            <a:xfrm>
              <a:off x="745" y="2572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23" name="Rectangle 58"/>
            <p:cNvSpPr>
              <a:spLocks noChangeArrowheads="1"/>
            </p:cNvSpPr>
            <p:nvPr/>
          </p:nvSpPr>
          <p:spPr bwMode="auto">
            <a:xfrm>
              <a:off x="1686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24" name="Rectangle 59"/>
            <p:cNvSpPr>
              <a:spLocks noChangeArrowheads="1"/>
            </p:cNvSpPr>
            <p:nvPr/>
          </p:nvSpPr>
          <p:spPr bwMode="auto">
            <a:xfrm>
              <a:off x="1450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25" name="Rectangle 60"/>
            <p:cNvSpPr>
              <a:spLocks noChangeArrowheads="1"/>
            </p:cNvSpPr>
            <p:nvPr/>
          </p:nvSpPr>
          <p:spPr bwMode="auto">
            <a:xfrm>
              <a:off x="1215" y="2246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26" name="Rectangle 61"/>
            <p:cNvSpPr>
              <a:spLocks noChangeArrowheads="1"/>
            </p:cNvSpPr>
            <p:nvPr/>
          </p:nvSpPr>
          <p:spPr bwMode="auto">
            <a:xfrm>
              <a:off x="979" y="2246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3127" name="Rectangle 62"/>
            <p:cNvSpPr>
              <a:spLocks noChangeArrowheads="1"/>
            </p:cNvSpPr>
            <p:nvPr/>
          </p:nvSpPr>
          <p:spPr bwMode="auto">
            <a:xfrm>
              <a:off x="745" y="2246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28" name="Rectangle 63"/>
            <p:cNvSpPr>
              <a:spLocks noChangeArrowheads="1"/>
            </p:cNvSpPr>
            <p:nvPr/>
          </p:nvSpPr>
          <p:spPr bwMode="auto">
            <a:xfrm>
              <a:off x="1686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29" name="Rectangle 64"/>
            <p:cNvSpPr>
              <a:spLocks noChangeArrowheads="1"/>
            </p:cNvSpPr>
            <p:nvPr/>
          </p:nvSpPr>
          <p:spPr bwMode="auto">
            <a:xfrm>
              <a:off x="1450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30" name="Rectangle 65"/>
            <p:cNvSpPr>
              <a:spLocks noChangeArrowheads="1"/>
            </p:cNvSpPr>
            <p:nvPr/>
          </p:nvSpPr>
          <p:spPr bwMode="auto">
            <a:xfrm>
              <a:off x="1215" y="1920"/>
              <a:ext cx="23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31" name="Rectangle 66"/>
            <p:cNvSpPr>
              <a:spLocks noChangeArrowheads="1"/>
            </p:cNvSpPr>
            <p:nvPr/>
          </p:nvSpPr>
          <p:spPr bwMode="auto">
            <a:xfrm>
              <a:off x="979" y="1920"/>
              <a:ext cx="2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3132" name="Rectangle 67"/>
            <p:cNvSpPr>
              <a:spLocks noChangeArrowheads="1"/>
            </p:cNvSpPr>
            <p:nvPr/>
          </p:nvSpPr>
          <p:spPr bwMode="auto">
            <a:xfrm>
              <a:off x="745" y="1920"/>
              <a:ext cx="23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3133" name="Line 68"/>
            <p:cNvSpPr>
              <a:spLocks noChangeShapeType="1"/>
            </p:cNvSpPr>
            <p:nvPr/>
          </p:nvSpPr>
          <p:spPr bwMode="auto">
            <a:xfrm>
              <a:off x="745" y="1920"/>
              <a:ext cx="2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4" name="Line 69"/>
            <p:cNvSpPr>
              <a:spLocks noChangeShapeType="1"/>
            </p:cNvSpPr>
            <p:nvPr/>
          </p:nvSpPr>
          <p:spPr bwMode="auto">
            <a:xfrm>
              <a:off x="745" y="2246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5" name="Line 70"/>
            <p:cNvSpPr>
              <a:spLocks noChangeShapeType="1"/>
            </p:cNvSpPr>
            <p:nvPr/>
          </p:nvSpPr>
          <p:spPr bwMode="auto">
            <a:xfrm>
              <a:off x="745" y="2572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6" name="Line 71"/>
            <p:cNvSpPr>
              <a:spLocks noChangeShapeType="1"/>
            </p:cNvSpPr>
            <p:nvPr/>
          </p:nvSpPr>
          <p:spPr bwMode="auto">
            <a:xfrm>
              <a:off x="745" y="2898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7" name="Line 72"/>
            <p:cNvSpPr>
              <a:spLocks noChangeShapeType="1"/>
            </p:cNvSpPr>
            <p:nvPr/>
          </p:nvSpPr>
          <p:spPr bwMode="auto">
            <a:xfrm>
              <a:off x="745" y="3224"/>
              <a:ext cx="11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8" name="Line 73"/>
            <p:cNvSpPr>
              <a:spLocks noChangeShapeType="1"/>
            </p:cNvSpPr>
            <p:nvPr/>
          </p:nvSpPr>
          <p:spPr bwMode="auto">
            <a:xfrm>
              <a:off x="745" y="3550"/>
              <a:ext cx="1175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39" name="Line 74"/>
            <p:cNvSpPr>
              <a:spLocks noChangeShapeType="1"/>
            </p:cNvSpPr>
            <p:nvPr/>
          </p:nvSpPr>
          <p:spPr bwMode="auto">
            <a:xfrm>
              <a:off x="745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0" name="Line 75"/>
            <p:cNvSpPr>
              <a:spLocks noChangeShapeType="1"/>
            </p:cNvSpPr>
            <p:nvPr/>
          </p:nvSpPr>
          <p:spPr bwMode="auto">
            <a:xfrm>
              <a:off x="979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1" name="Line 76"/>
            <p:cNvSpPr>
              <a:spLocks noChangeShapeType="1"/>
            </p:cNvSpPr>
            <p:nvPr/>
          </p:nvSpPr>
          <p:spPr bwMode="auto">
            <a:xfrm>
              <a:off x="1215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2" name="Line 77"/>
            <p:cNvSpPr>
              <a:spLocks noChangeShapeType="1"/>
            </p:cNvSpPr>
            <p:nvPr/>
          </p:nvSpPr>
          <p:spPr bwMode="auto">
            <a:xfrm>
              <a:off x="1450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3" name="Line 78"/>
            <p:cNvSpPr>
              <a:spLocks noChangeShapeType="1"/>
            </p:cNvSpPr>
            <p:nvPr/>
          </p:nvSpPr>
          <p:spPr bwMode="auto">
            <a:xfrm>
              <a:off x="1686" y="1920"/>
              <a:ext cx="0" cy="16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4" name="Line 79"/>
            <p:cNvSpPr>
              <a:spLocks noChangeShapeType="1"/>
            </p:cNvSpPr>
            <p:nvPr/>
          </p:nvSpPr>
          <p:spPr bwMode="auto">
            <a:xfrm>
              <a:off x="1920" y="1920"/>
              <a:ext cx="0" cy="163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45" name="Line 80"/>
            <p:cNvSpPr>
              <a:spLocks noChangeShapeType="1"/>
            </p:cNvSpPr>
            <p:nvPr/>
          </p:nvSpPr>
          <p:spPr bwMode="auto">
            <a:xfrm>
              <a:off x="979" y="1920"/>
              <a:ext cx="9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78" name="Group 81"/>
          <p:cNvGrpSpPr>
            <a:grpSpLocks/>
          </p:cNvGrpSpPr>
          <p:nvPr/>
        </p:nvGrpSpPr>
        <p:grpSpPr bwMode="auto">
          <a:xfrm>
            <a:off x="3962400" y="2362200"/>
            <a:ext cx="838200" cy="517525"/>
            <a:chOff x="1008" y="3312"/>
            <a:chExt cx="528" cy="326"/>
          </a:xfrm>
        </p:grpSpPr>
        <p:sp>
          <p:nvSpPr>
            <p:cNvPr id="3101" name="Rectangle 82"/>
            <p:cNvSpPr>
              <a:spLocks noChangeArrowheads="1"/>
            </p:cNvSpPr>
            <p:nvPr/>
          </p:nvSpPr>
          <p:spPr bwMode="auto">
            <a:xfrm>
              <a:off x="1272" y="3312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02" name="Rectangle 83"/>
            <p:cNvSpPr>
              <a:spLocks noChangeArrowheads="1"/>
            </p:cNvSpPr>
            <p:nvPr/>
          </p:nvSpPr>
          <p:spPr bwMode="auto">
            <a:xfrm>
              <a:off x="1008" y="3312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3103" name="Line 84"/>
            <p:cNvSpPr>
              <a:spLocks noChangeShapeType="1"/>
            </p:cNvSpPr>
            <p:nvPr/>
          </p:nvSpPr>
          <p:spPr bwMode="auto">
            <a:xfrm>
              <a:off x="1008" y="331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4" name="Line 85"/>
            <p:cNvSpPr>
              <a:spLocks noChangeShapeType="1"/>
            </p:cNvSpPr>
            <p:nvPr/>
          </p:nvSpPr>
          <p:spPr bwMode="auto">
            <a:xfrm>
              <a:off x="1008" y="3638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5" name="Line 86"/>
            <p:cNvSpPr>
              <a:spLocks noChangeShapeType="1"/>
            </p:cNvSpPr>
            <p:nvPr/>
          </p:nvSpPr>
          <p:spPr bwMode="auto">
            <a:xfrm>
              <a:off x="1008" y="33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6" name="Line 87"/>
            <p:cNvSpPr>
              <a:spLocks noChangeShapeType="1"/>
            </p:cNvSpPr>
            <p:nvPr/>
          </p:nvSpPr>
          <p:spPr bwMode="auto">
            <a:xfrm>
              <a:off x="1272" y="33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07" name="Line 88"/>
            <p:cNvSpPr>
              <a:spLocks noChangeShapeType="1"/>
            </p:cNvSpPr>
            <p:nvPr/>
          </p:nvSpPr>
          <p:spPr bwMode="auto">
            <a:xfrm>
              <a:off x="1536" y="331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79" name="Rectangle 89"/>
          <p:cNvSpPr>
            <a:spLocks noChangeArrowheads="1"/>
          </p:cNvSpPr>
          <p:nvPr/>
        </p:nvSpPr>
        <p:spPr bwMode="auto">
          <a:xfrm>
            <a:off x="3048000" y="2209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3080" name="Rectangle 90"/>
          <p:cNvSpPr>
            <a:spLocks noChangeArrowheads="1"/>
          </p:cNvSpPr>
          <p:nvPr/>
        </p:nvSpPr>
        <p:spPr bwMode="auto">
          <a:xfrm>
            <a:off x="1981200" y="579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082" name="AutoShape 94"/>
          <p:cNvSpPr>
            <a:spLocks noChangeArrowheads="1"/>
          </p:cNvSpPr>
          <p:nvPr/>
        </p:nvSpPr>
        <p:spPr bwMode="auto">
          <a:xfrm>
            <a:off x="3733800" y="434340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3083" name="Group 95"/>
          <p:cNvGrpSpPr>
            <a:grpSpLocks/>
          </p:cNvGrpSpPr>
          <p:nvPr/>
        </p:nvGrpSpPr>
        <p:grpSpPr bwMode="auto">
          <a:xfrm>
            <a:off x="1295400" y="3276600"/>
            <a:ext cx="228600" cy="228600"/>
            <a:chOff x="2688" y="1248"/>
            <a:chExt cx="144" cy="144"/>
          </a:xfrm>
        </p:grpSpPr>
        <p:sp>
          <p:nvSpPr>
            <p:cNvPr id="3098" name="Line 96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9" name="Line 97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084" name="Group 98"/>
          <p:cNvGrpSpPr>
            <a:grpSpLocks/>
          </p:cNvGrpSpPr>
          <p:nvPr/>
        </p:nvGrpSpPr>
        <p:grpSpPr bwMode="auto">
          <a:xfrm>
            <a:off x="4038600" y="2438400"/>
            <a:ext cx="228600" cy="228600"/>
            <a:chOff x="2688" y="1248"/>
            <a:chExt cx="144" cy="144"/>
          </a:xfrm>
        </p:grpSpPr>
        <p:sp>
          <p:nvSpPr>
            <p:cNvPr id="3096" name="Line 99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97" name="Line 100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085" name="Rectangle 104"/>
          <p:cNvSpPr>
            <a:spLocks noChangeArrowheads="1"/>
          </p:cNvSpPr>
          <p:nvPr/>
        </p:nvSpPr>
        <p:spPr bwMode="auto">
          <a:xfrm>
            <a:off x="6248400" y="3048000"/>
            <a:ext cx="381000" cy="1524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6" name="Rectangle 105"/>
          <p:cNvSpPr>
            <a:spLocks noChangeArrowheads="1"/>
          </p:cNvSpPr>
          <p:nvPr/>
        </p:nvSpPr>
        <p:spPr bwMode="auto">
          <a:xfrm>
            <a:off x="6248400" y="4114800"/>
            <a:ext cx="762000" cy="457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7" name="Rectangle 106"/>
          <p:cNvSpPr>
            <a:spLocks noChangeArrowheads="1"/>
          </p:cNvSpPr>
          <p:nvPr/>
        </p:nvSpPr>
        <p:spPr bwMode="auto">
          <a:xfrm>
            <a:off x="5791200" y="4648200"/>
            <a:ext cx="381000" cy="3810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8" name="Line 107"/>
          <p:cNvSpPr>
            <a:spLocks noChangeShapeType="1"/>
          </p:cNvSpPr>
          <p:nvPr/>
        </p:nvSpPr>
        <p:spPr bwMode="auto">
          <a:xfrm flipH="1">
            <a:off x="6477000" y="19050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109"/>
          <p:cNvSpPr txBox="1">
            <a:spLocks noChangeArrowheads="1"/>
          </p:cNvSpPr>
          <p:nvPr/>
        </p:nvSpPr>
        <p:spPr bwMode="auto">
          <a:xfrm>
            <a:off x="7086600" y="1219200"/>
            <a:ext cx="1828800" cy="1200150"/>
          </a:xfrm>
          <a:prstGeom prst="rect">
            <a:avLst/>
          </a:prstGeom>
          <a:noFill/>
          <a:ln w="127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Shape of A repeated without shift</a:t>
            </a:r>
          </a:p>
        </p:txBody>
      </p:sp>
      <p:sp>
        <p:nvSpPr>
          <p:cNvPr id="3090" name="Rectangle 110"/>
          <p:cNvSpPr>
            <a:spLocks noChangeArrowheads="1"/>
          </p:cNvSpPr>
          <p:nvPr/>
        </p:nvSpPr>
        <p:spPr bwMode="auto">
          <a:xfrm>
            <a:off x="6629400" y="3048000"/>
            <a:ext cx="381000" cy="15240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1" name="Rectangle 111"/>
          <p:cNvSpPr>
            <a:spLocks noChangeArrowheads="1"/>
          </p:cNvSpPr>
          <p:nvPr/>
        </p:nvSpPr>
        <p:spPr bwMode="auto">
          <a:xfrm>
            <a:off x="6248400" y="4648200"/>
            <a:ext cx="304800" cy="3810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2" name="Rectangle 112"/>
          <p:cNvSpPr>
            <a:spLocks noChangeArrowheads="1"/>
          </p:cNvSpPr>
          <p:nvPr/>
        </p:nvSpPr>
        <p:spPr bwMode="auto">
          <a:xfrm>
            <a:off x="6629400" y="4114800"/>
            <a:ext cx="762000" cy="457200"/>
          </a:xfrm>
          <a:prstGeom prst="rect">
            <a:avLst/>
          </a:prstGeom>
          <a:solidFill>
            <a:srgbClr val="FFFF00">
              <a:alpha val="50195"/>
            </a:srgb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93" name="Text Box 113"/>
          <p:cNvSpPr txBox="1">
            <a:spLocks noChangeArrowheads="1"/>
          </p:cNvSpPr>
          <p:nvPr/>
        </p:nvSpPr>
        <p:spPr bwMode="auto">
          <a:xfrm>
            <a:off x="7315200" y="5657850"/>
            <a:ext cx="1828800" cy="1200150"/>
          </a:xfrm>
          <a:prstGeom prst="rect">
            <a:avLst/>
          </a:prstGeom>
          <a:noFill/>
          <a:ln w="127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Shape of A repeated with shift</a:t>
            </a:r>
          </a:p>
        </p:txBody>
      </p:sp>
      <p:sp>
        <p:nvSpPr>
          <p:cNvPr id="3094" name="Line 114"/>
          <p:cNvSpPr>
            <a:spLocks noChangeShapeType="1"/>
          </p:cNvSpPr>
          <p:nvPr/>
        </p:nvSpPr>
        <p:spPr bwMode="auto">
          <a:xfrm flipH="1">
            <a:off x="4267200" y="1295400"/>
            <a:ext cx="2895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115"/>
          <p:cNvSpPr>
            <a:spLocks noChangeShapeType="1"/>
          </p:cNvSpPr>
          <p:nvPr/>
        </p:nvSpPr>
        <p:spPr bwMode="auto">
          <a:xfrm flipH="1" flipV="1">
            <a:off x="4572000" y="2819400"/>
            <a:ext cx="2743200" cy="3429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" name="Group 91"/>
          <p:cNvGrpSpPr>
            <a:grpSpLocks/>
          </p:cNvGrpSpPr>
          <p:nvPr/>
        </p:nvGrpSpPr>
        <p:grpSpPr bwMode="auto">
          <a:xfrm>
            <a:off x="4009344" y="5775325"/>
            <a:ext cx="1335088" cy="533400"/>
            <a:chOff x="4176" y="3648"/>
            <a:chExt cx="841" cy="336"/>
          </a:xfrm>
        </p:grpSpPr>
        <p:sp>
          <p:nvSpPr>
            <p:cNvPr id="113" name="Rectangle 92"/>
            <p:cNvSpPr>
              <a:spLocks noChangeArrowheads="1"/>
            </p:cNvSpPr>
            <p:nvPr/>
          </p:nvSpPr>
          <p:spPr bwMode="auto">
            <a:xfrm>
              <a:off x="4176" y="3648"/>
              <a:ext cx="841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 sz="2800">
                <a:latin typeface="Tahoma" panose="020B0604030504040204" pitchFamily="34" charset="0"/>
              </a:endParaRPr>
            </a:p>
          </p:txBody>
        </p:sp>
        <p:graphicFrame>
          <p:nvGraphicFramePr>
            <p:cNvPr id="114" name="Object 9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672668"/>
                </p:ext>
              </p:extLst>
            </p:nvPr>
          </p:nvGraphicFramePr>
          <p:xfrm>
            <a:off x="4269" y="3696"/>
            <a:ext cx="6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Equation" r:id="rId3" imgW="596880" imgH="228600" progId="Equation.3">
                    <p:embed/>
                  </p:oleObj>
                </mc:Choice>
                <mc:Fallback>
                  <p:oleObj name="Equation" r:id="rId3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9" y="3696"/>
                          <a:ext cx="62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2452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 of Dilation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Fills in valleys between spiky regions</a:t>
            </a:r>
          </a:p>
          <a:p>
            <a:pPr>
              <a:lnSpc>
                <a:spcPct val="200000"/>
              </a:lnSpc>
            </a:pPr>
            <a:r>
              <a:rPr lang="en-GB" altLang="en-US" dirty="0" smtClean="0">
                <a:ea typeface="MS Mincho" pitchFamily="49" charset="-128"/>
              </a:rPr>
              <a:t>Increases geometrical area of object</a:t>
            </a:r>
          </a:p>
          <a:p>
            <a:pPr>
              <a:lnSpc>
                <a:spcPct val="200000"/>
              </a:lnSpc>
            </a:pPr>
            <a:r>
              <a:rPr lang="en-GB" altLang="en-US" dirty="0" smtClean="0">
                <a:ea typeface="MS Mincho" pitchFamily="49" charset="-128"/>
              </a:rPr>
              <a:t>Sets background pixels adjacent to object's contour to object's value</a:t>
            </a:r>
          </a:p>
          <a:p>
            <a:pPr>
              <a:lnSpc>
                <a:spcPct val="200000"/>
              </a:lnSpc>
            </a:pPr>
            <a:r>
              <a:rPr lang="en-GB" altLang="en-US" dirty="0" smtClean="0">
                <a:ea typeface="MS Mincho" pitchFamily="49" charset="-128"/>
              </a:rPr>
              <a:t>Smoothens small negative grey level regions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20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Dilation versus translation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Let A be a Subset of     and         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</a:t>
            </a:r>
            <a:r>
              <a:rPr lang="en-US" altLang="en-US" b="1" dirty="0" smtClean="0">
                <a:solidFill>
                  <a:srgbClr val="C00000"/>
                </a:solidFill>
              </a:rPr>
              <a:t>translation of A by x </a:t>
            </a:r>
            <a:r>
              <a:rPr lang="en-US" altLang="en-US" dirty="0" smtClean="0"/>
              <a:t>is  defined as: 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The dilation of A by B can be computed as the union of translation of A by the elements of B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859357"/>
              </p:ext>
            </p:extLst>
          </p:nvPr>
        </p:nvGraphicFramePr>
        <p:xfrm>
          <a:off x="3360057" y="1825625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name="Equation" r:id="rId3" imgW="279360" imgH="279360" progId="Equation.3">
                  <p:embed/>
                </p:oleObj>
              </mc:Choice>
              <mc:Fallback>
                <p:oleObj name="Equation" r:id="rId3" imgW="2793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0057" y="1825625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6072149"/>
              </p:ext>
            </p:extLst>
          </p:nvPr>
        </p:nvGraphicFramePr>
        <p:xfrm>
          <a:off x="4191000" y="1778228"/>
          <a:ext cx="762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name="Equation" r:id="rId5" imgW="622080" imgH="291960" progId="Equation.3">
                  <p:embed/>
                </p:oleObj>
              </mc:Choice>
              <mc:Fallback>
                <p:oleObj name="Equation" r:id="rId5" imgW="622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778228"/>
                        <a:ext cx="762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019629" y="3315494"/>
            <a:ext cx="6781800" cy="685800"/>
            <a:chOff x="1296" y="1872"/>
            <a:chExt cx="3510" cy="432"/>
          </a:xfrm>
        </p:grpSpPr>
        <p:sp>
          <p:nvSpPr>
            <p:cNvPr id="5132" name="Rectangle 7"/>
            <p:cNvSpPr>
              <a:spLocks noChangeArrowheads="1"/>
            </p:cNvSpPr>
            <p:nvPr/>
          </p:nvSpPr>
          <p:spPr bwMode="auto">
            <a:xfrm>
              <a:off x="1296" y="1872"/>
              <a:ext cx="3510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5125" name="Object 8"/>
            <p:cNvGraphicFramePr>
              <a:graphicFrameLocks noChangeAspect="1"/>
            </p:cNvGraphicFramePr>
            <p:nvPr/>
          </p:nvGraphicFramePr>
          <p:xfrm>
            <a:off x="1296" y="1944"/>
            <a:ext cx="35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2" name="Equation" r:id="rId7" imgW="4101840" imgH="355320" progId="Equation.3">
                    <p:embed/>
                  </p:oleObj>
                </mc:Choice>
                <mc:Fallback>
                  <p:oleObj name="Equation" r:id="rId7" imgW="410184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944"/>
                          <a:ext cx="35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71700" y="5449265"/>
            <a:ext cx="4038600" cy="685800"/>
            <a:chOff x="1152" y="2976"/>
            <a:chExt cx="2592" cy="480"/>
          </a:xfrm>
        </p:grpSpPr>
        <p:sp>
          <p:nvSpPr>
            <p:cNvPr id="5131" name="Rectangle 10"/>
            <p:cNvSpPr>
              <a:spLocks noChangeArrowheads="1"/>
            </p:cNvSpPr>
            <p:nvPr/>
          </p:nvSpPr>
          <p:spPr bwMode="auto">
            <a:xfrm>
              <a:off x="1152" y="2976"/>
              <a:ext cx="259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1392" y="3024"/>
            <a:ext cx="224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3" name="Equation" r:id="rId9" imgW="2374560" imgH="419040" progId="Equation.3">
                    <p:embed/>
                  </p:oleObj>
                </mc:Choice>
                <mc:Fallback>
                  <p:oleObj name="Equation" r:id="rId9" imgW="2374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024"/>
                          <a:ext cx="224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" name="Text Box 12"/>
          <p:cNvSpPr txBox="1">
            <a:spLocks noChangeArrowheads="1"/>
          </p:cNvSpPr>
          <p:nvPr/>
        </p:nvSpPr>
        <p:spPr bwMode="auto">
          <a:xfrm>
            <a:off x="6210300" y="4063999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x is a vector</a:t>
            </a:r>
          </a:p>
        </p:txBody>
      </p:sp>
    </p:spTree>
    <p:extLst>
      <p:ext uri="{BB962C8B-B14F-4D97-AF65-F5344CB8AC3E}">
        <p14:creationId xmlns:p14="http://schemas.microsoft.com/office/powerpoint/2010/main" val="297119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uiExpand="1" build="p" autoUpdateAnimBg="0" advAuto="0"/>
      <p:bldP spid="5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Dilation versus translation, illustrated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429000" y="3124200"/>
            <a:ext cx="1066800" cy="838200"/>
            <a:chOff x="3429000" y="3124200"/>
            <a:chExt cx="1066800" cy="838200"/>
          </a:xfrm>
        </p:grpSpPr>
        <p:sp>
          <p:nvSpPr>
            <p:cNvPr id="6154" name="Rectangle 120"/>
            <p:cNvSpPr>
              <a:spLocks noChangeArrowheads="1"/>
            </p:cNvSpPr>
            <p:nvPr/>
          </p:nvSpPr>
          <p:spPr bwMode="auto">
            <a:xfrm>
              <a:off x="4038600" y="3124200"/>
              <a:ext cx="457200" cy="4572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6146" name="Object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2381652"/>
                </p:ext>
              </p:extLst>
            </p:nvPr>
          </p:nvGraphicFramePr>
          <p:xfrm>
            <a:off x="4191000" y="3276600"/>
            <a:ext cx="190500" cy="254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4" name="Equation" r:id="rId3" imgW="190440" imgH="253800" progId="Equation.3">
                    <p:embed/>
                  </p:oleObj>
                </mc:Choice>
                <mc:Fallback>
                  <p:oleObj name="Equation" r:id="rId3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3276600"/>
                          <a:ext cx="190500" cy="254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Line 124"/>
            <p:cNvSpPr>
              <a:spLocks noChangeShapeType="1"/>
            </p:cNvSpPr>
            <p:nvPr/>
          </p:nvSpPr>
          <p:spPr bwMode="auto">
            <a:xfrm>
              <a:off x="4267200" y="3657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60" name="Rectangle 127"/>
            <p:cNvSpPr>
              <a:spLocks noChangeArrowheads="1"/>
            </p:cNvSpPr>
            <p:nvPr/>
          </p:nvSpPr>
          <p:spPr bwMode="auto">
            <a:xfrm>
              <a:off x="3429000" y="3657600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6149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3911848"/>
                </p:ext>
              </p:extLst>
            </p:nvPr>
          </p:nvGraphicFramePr>
          <p:xfrm>
            <a:off x="3429000" y="3733800"/>
            <a:ext cx="596900" cy="228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5" name="Equation" r:id="rId5" imgW="596880" imgH="228600" progId="Equation.3">
                    <p:embed/>
                  </p:oleObj>
                </mc:Choice>
                <mc:Fallback>
                  <p:oleObj name="Equation" r:id="rId5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3733800"/>
                          <a:ext cx="596900" cy="228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Group 1"/>
          <p:cNvGrpSpPr/>
          <p:nvPr/>
        </p:nvGrpSpPr>
        <p:grpSpPr>
          <a:xfrm>
            <a:off x="533400" y="2133600"/>
            <a:ext cx="2057400" cy="2590800"/>
            <a:chOff x="533400" y="2133600"/>
            <a:chExt cx="2057400" cy="2590800"/>
          </a:xfrm>
        </p:grpSpPr>
        <p:grpSp>
          <p:nvGrpSpPr>
            <p:cNvPr id="6151" name="Group 3"/>
            <p:cNvGrpSpPr>
              <a:grpSpLocks/>
            </p:cNvGrpSpPr>
            <p:nvPr/>
          </p:nvGrpSpPr>
          <p:grpSpPr bwMode="auto">
            <a:xfrm>
              <a:off x="533400" y="2133600"/>
              <a:ext cx="2057400" cy="2590800"/>
              <a:chOff x="336" y="1344"/>
              <a:chExt cx="1008" cy="1632"/>
            </a:xfrm>
          </p:grpSpPr>
          <p:sp>
            <p:nvSpPr>
              <p:cNvPr id="6264" name="Rectangle 4"/>
              <p:cNvSpPr>
                <a:spLocks noChangeArrowheads="1"/>
              </p:cNvSpPr>
              <p:nvPr/>
            </p:nvSpPr>
            <p:spPr bwMode="auto">
              <a:xfrm>
                <a:off x="1143" y="2648"/>
                <a:ext cx="201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65" name="Rectangle 5"/>
              <p:cNvSpPr>
                <a:spLocks noChangeArrowheads="1"/>
              </p:cNvSpPr>
              <p:nvPr/>
            </p:nvSpPr>
            <p:spPr bwMode="auto">
              <a:xfrm>
                <a:off x="941" y="2648"/>
                <a:ext cx="202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66" name="Rectangle 6"/>
              <p:cNvSpPr>
                <a:spLocks noChangeArrowheads="1"/>
              </p:cNvSpPr>
              <p:nvPr/>
            </p:nvSpPr>
            <p:spPr bwMode="auto">
              <a:xfrm>
                <a:off x="739" y="2648"/>
                <a:ext cx="202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67" name="Rectangle 7"/>
              <p:cNvSpPr>
                <a:spLocks noChangeArrowheads="1"/>
              </p:cNvSpPr>
              <p:nvPr/>
            </p:nvSpPr>
            <p:spPr bwMode="auto">
              <a:xfrm>
                <a:off x="537" y="2648"/>
                <a:ext cx="202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68" name="Rectangle 8"/>
              <p:cNvSpPr>
                <a:spLocks noChangeArrowheads="1"/>
              </p:cNvSpPr>
              <p:nvPr/>
            </p:nvSpPr>
            <p:spPr bwMode="auto">
              <a:xfrm>
                <a:off x="336" y="2648"/>
                <a:ext cx="201" cy="3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69" name="Rectangle 9"/>
              <p:cNvSpPr>
                <a:spLocks noChangeArrowheads="1"/>
              </p:cNvSpPr>
              <p:nvPr/>
            </p:nvSpPr>
            <p:spPr bwMode="auto">
              <a:xfrm>
                <a:off x="1143" y="2322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0" name="Rectangle 10"/>
              <p:cNvSpPr>
                <a:spLocks noChangeArrowheads="1"/>
              </p:cNvSpPr>
              <p:nvPr/>
            </p:nvSpPr>
            <p:spPr bwMode="auto">
              <a:xfrm>
                <a:off x="941" y="2322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1" name="Rectangle 11"/>
              <p:cNvSpPr>
                <a:spLocks noChangeArrowheads="1"/>
              </p:cNvSpPr>
              <p:nvPr/>
            </p:nvSpPr>
            <p:spPr bwMode="auto">
              <a:xfrm>
                <a:off x="739" y="2322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2" name="Rectangle 12"/>
              <p:cNvSpPr>
                <a:spLocks noChangeArrowheads="1"/>
              </p:cNvSpPr>
              <p:nvPr/>
            </p:nvSpPr>
            <p:spPr bwMode="auto">
              <a:xfrm>
                <a:off x="537" y="2322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3" name="Rectangle 13"/>
              <p:cNvSpPr>
                <a:spLocks noChangeArrowheads="1"/>
              </p:cNvSpPr>
              <p:nvPr/>
            </p:nvSpPr>
            <p:spPr bwMode="auto">
              <a:xfrm>
                <a:off x="336" y="2322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74" name="Rectangle 14"/>
              <p:cNvSpPr>
                <a:spLocks noChangeArrowheads="1"/>
              </p:cNvSpPr>
              <p:nvPr/>
            </p:nvSpPr>
            <p:spPr bwMode="auto">
              <a:xfrm>
                <a:off x="1143" y="1996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5" name="Rectangle 15"/>
              <p:cNvSpPr>
                <a:spLocks noChangeArrowheads="1"/>
              </p:cNvSpPr>
              <p:nvPr/>
            </p:nvSpPr>
            <p:spPr bwMode="auto">
              <a:xfrm>
                <a:off x="941" y="1996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6" name="Rectangle 16"/>
              <p:cNvSpPr>
                <a:spLocks noChangeArrowheads="1"/>
              </p:cNvSpPr>
              <p:nvPr/>
            </p:nvSpPr>
            <p:spPr bwMode="auto">
              <a:xfrm>
                <a:off x="739" y="1996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77" name="Rectangle 17"/>
              <p:cNvSpPr>
                <a:spLocks noChangeArrowheads="1"/>
              </p:cNvSpPr>
              <p:nvPr/>
            </p:nvSpPr>
            <p:spPr bwMode="auto">
              <a:xfrm>
                <a:off x="537" y="1996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78" name="Rectangle 18"/>
              <p:cNvSpPr>
                <a:spLocks noChangeArrowheads="1"/>
              </p:cNvSpPr>
              <p:nvPr/>
            </p:nvSpPr>
            <p:spPr bwMode="auto">
              <a:xfrm>
                <a:off x="336" y="1996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79" name="Rectangle 19"/>
              <p:cNvSpPr>
                <a:spLocks noChangeArrowheads="1"/>
              </p:cNvSpPr>
              <p:nvPr/>
            </p:nvSpPr>
            <p:spPr bwMode="auto">
              <a:xfrm>
                <a:off x="1143" y="1670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0" name="Rectangle 20"/>
              <p:cNvSpPr>
                <a:spLocks noChangeArrowheads="1"/>
              </p:cNvSpPr>
              <p:nvPr/>
            </p:nvSpPr>
            <p:spPr bwMode="auto">
              <a:xfrm>
                <a:off x="941" y="1670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1" name="Rectangle 21"/>
              <p:cNvSpPr>
                <a:spLocks noChangeArrowheads="1"/>
              </p:cNvSpPr>
              <p:nvPr/>
            </p:nvSpPr>
            <p:spPr bwMode="auto">
              <a:xfrm>
                <a:off x="739" y="1670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2" name="Rectangle 22"/>
              <p:cNvSpPr>
                <a:spLocks noChangeArrowheads="1"/>
              </p:cNvSpPr>
              <p:nvPr/>
            </p:nvSpPr>
            <p:spPr bwMode="auto">
              <a:xfrm>
                <a:off x="537" y="1670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  <a:endParaRPr lang="en-US" altLang="en-US" sz="2000"/>
              </a:p>
            </p:txBody>
          </p:sp>
          <p:sp>
            <p:nvSpPr>
              <p:cNvPr id="6283" name="Rectangle 23"/>
              <p:cNvSpPr>
                <a:spLocks noChangeArrowheads="1"/>
              </p:cNvSpPr>
              <p:nvPr/>
            </p:nvSpPr>
            <p:spPr bwMode="auto">
              <a:xfrm>
                <a:off x="336" y="1670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4" name="Rectangle 24"/>
              <p:cNvSpPr>
                <a:spLocks noChangeArrowheads="1"/>
              </p:cNvSpPr>
              <p:nvPr/>
            </p:nvSpPr>
            <p:spPr bwMode="auto">
              <a:xfrm>
                <a:off x="1143" y="1344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5" name="Rectangle 25"/>
              <p:cNvSpPr>
                <a:spLocks noChangeArrowheads="1"/>
              </p:cNvSpPr>
              <p:nvPr/>
            </p:nvSpPr>
            <p:spPr bwMode="auto">
              <a:xfrm>
                <a:off x="941" y="1344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6" name="Rectangle 26"/>
              <p:cNvSpPr>
                <a:spLocks noChangeArrowheads="1"/>
              </p:cNvSpPr>
              <p:nvPr/>
            </p:nvSpPr>
            <p:spPr bwMode="auto">
              <a:xfrm>
                <a:off x="739" y="1344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7" name="Rectangle 27"/>
              <p:cNvSpPr>
                <a:spLocks noChangeArrowheads="1"/>
              </p:cNvSpPr>
              <p:nvPr/>
            </p:nvSpPr>
            <p:spPr bwMode="auto">
              <a:xfrm>
                <a:off x="537" y="1344"/>
                <a:ext cx="20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  <a:endParaRPr lang="en-US" altLang="en-US" sz="2000"/>
              </a:p>
            </p:txBody>
          </p:sp>
          <p:sp>
            <p:nvSpPr>
              <p:cNvPr id="6288" name="Rectangle 28"/>
              <p:cNvSpPr>
                <a:spLocks noChangeArrowheads="1"/>
              </p:cNvSpPr>
              <p:nvPr/>
            </p:nvSpPr>
            <p:spPr bwMode="auto">
              <a:xfrm>
                <a:off x="336" y="1344"/>
                <a:ext cx="201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89" name="Line 29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20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0" name="Line 30"/>
              <p:cNvSpPr>
                <a:spLocks noChangeShapeType="1"/>
              </p:cNvSpPr>
              <p:nvPr/>
            </p:nvSpPr>
            <p:spPr bwMode="auto">
              <a:xfrm>
                <a:off x="336" y="1670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1" name="Line 31"/>
              <p:cNvSpPr>
                <a:spLocks noChangeShapeType="1"/>
              </p:cNvSpPr>
              <p:nvPr/>
            </p:nvSpPr>
            <p:spPr bwMode="auto">
              <a:xfrm>
                <a:off x="336" y="1996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2" name="Line 32"/>
              <p:cNvSpPr>
                <a:spLocks noChangeShapeType="1"/>
              </p:cNvSpPr>
              <p:nvPr/>
            </p:nvSpPr>
            <p:spPr bwMode="auto">
              <a:xfrm>
                <a:off x="336" y="2322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3" name="Line 33"/>
              <p:cNvSpPr>
                <a:spLocks noChangeShapeType="1"/>
              </p:cNvSpPr>
              <p:nvPr/>
            </p:nvSpPr>
            <p:spPr bwMode="auto">
              <a:xfrm>
                <a:off x="336" y="2648"/>
                <a:ext cx="100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4" name="Line 34"/>
              <p:cNvSpPr>
                <a:spLocks noChangeShapeType="1"/>
              </p:cNvSpPr>
              <p:nvPr/>
            </p:nvSpPr>
            <p:spPr bwMode="auto">
              <a:xfrm>
                <a:off x="336" y="2976"/>
                <a:ext cx="100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5" name="Line 35"/>
              <p:cNvSpPr>
                <a:spLocks noChangeShapeType="1"/>
              </p:cNvSpPr>
              <p:nvPr/>
            </p:nvSpPr>
            <p:spPr bwMode="auto">
              <a:xfrm>
                <a:off x="336" y="1344"/>
                <a:ext cx="0" cy="16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6" name="Line 36"/>
              <p:cNvSpPr>
                <a:spLocks noChangeShapeType="1"/>
              </p:cNvSpPr>
              <p:nvPr/>
            </p:nvSpPr>
            <p:spPr bwMode="auto">
              <a:xfrm>
                <a:off x="537" y="1344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7" name="Line 37"/>
              <p:cNvSpPr>
                <a:spLocks noChangeShapeType="1"/>
              </p:cNvSpPr>
              <p:nvPr/>
            </p:nvSpPr>
            <p:spPr bwMode="auto">
              <a:xfrm>
                <a:off x="739" y="1344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8" name="Line 38"/>
              <p:cNvSpPr>
                <a:spLocks noChangeShapeType="1"/>
              </p:cNvSpPr>
              <p:nvPr/>
            </p:nvSpPr>
            <p:spPr bwMode="auto">
              <a:xfrm>
                <a:off x="941" y="1344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99" name="Line 39"/>
              <p:cNvSpPr>
                <a:spLocks noChangeShapeType="1"/>
              </p:cNvSpPr>
              <p:nvPr/>
            </p:nvSpPr>
            <p:spPr bwMode="auto">
              <a:xfrm>
                <a:off x="1143" y="1344"/>
                <a:ext cx="0" cy="163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00" name="Line 40"/>
              <p:cNvSpPr>
                <a:spLocks noChangeShapeType="1"/>
              </p:cNvSpPr>
              <p:nvPr/>
            </p:nvSpPr>
            <p:spPr bwMode="auto">
              <a:xfrm>
                <a:off x="1344" y="1344"/>
                <a:ext cx="0" cy="1632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01" name="Line 41"/>
              <p:cNvSpPr>
                <a:spLocks noChangeShapeType="1"/>
              </p:cNvSpPr>
              <p:nvPr/>
            </p:nvSpPr>
            <p:spPr bwMode="auto">
              <a:xfrm>
                <a:off x="537" y="1344"/>
                <a:ext cx="807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3" name="Group 140"/>
            <p:cNvGrpSpPr>
              <a:grpSpLocks/>
            </p:cNvGrpSpPr>
            <p:nvPr/>
          </p:nvGrpSpPr>
          <p:grpSpPr bwMode="auto">
            <a:xfrm>
              <a:off x="685800" y="2286000"/>
              <a:ext cx="228600" cy="228600"/>
              <a:chOff x="2688" y="1248"/>
              <a:chExt cx="144" cy="144"/>
            </a:xfrm>
          </p:grpSpPr>
          <p:sp>
            <p:nvSpPr>
              <p:cNvPr id="6179" name="Line 141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0" name="Line 142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867400" y="1981200"/>
            <a:ext cx="2093913" cy="2667000"/>
            <a:chOff x="5867400" y="1981200"/>
            <a:chExt cx="2093913" cy="2667000"/>
          </a:xfrm>
        </p:grpSpPr>
        <p:grpSp>
          <p:nvGrpSpPr>
            <p:cNvPr id="6152" name="Group 42"/>
            <p:cNvGrpSpPr>
              <a:grpSpLocks/>
            </p:cNvGrpSpPr>
            <p:nvPr/>
          </p:nvGrpSpPr>
          <p:grpSpPr bwMode="auto">
            <a:xfrm>
              <a:off x="5867400" y="1981200"/>
              <a:ext cx="2093913" cy="2667000"/>
              <a:chOff x="3168" y="1344"/>
              <a:chExt cx="1319" cy="1630"/>
            </a:xfrm>
          </p:grpSpPr>
          <p:sp>
            <p:nvSpPr>
              <p:cNvPr id="6226" name="Rectangle 43"/>
              <p:cNvSpPr>
                <a:spLocks noChangeArrowheads="1"/>
              </p:cNvSpPr>
              <p:nvPr/>
            </p:nvSpPr>
            <p:spPr bwMode="auto">
              <a:xfrm>
                <a:off x="4224" y="2648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27" name="Rectangle 44"/>
              <p:cNvSpPr>
                <a:spLocks noChangeArrowheads="1"/>
              </p:cNvSpPr>
              <p:nvPr/>
            </p:nvSpPr>
            <p:spPr bwMode="auto">
              <a:xfrm>
                <a:off x="3959" y="2648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28" name="Rectangle 45"/>
              <p:cNvSpPr>
                <a:spLocks noChangeArrowheads="1"/>
              </p:cNvSpPr>
              <p:nvPr/>
            </p:nvSpPr>
            <p:spPr bwMode="auto">
              <a:xfrm>
                <a:off x="3696" y="2648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29" name="Rectangle 46"/>
              <p:cNvSpPr>
                <a:spLocks noChangeArrowheads="1"/>
              </p:cNvSpPr>
              <p:nvPr/>
            </p:nvSpPr>
            <p:spPr bwMode="auto">
              <a:xfrm>
                <a:off x="3431" y="2648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30" name="Rectangle 47"/>
              <p:cNvSpPr>
                <a:spLocks noChangeArrowheads="1"/>
              </p:cNvSpPr>
              <p:nvPr/>
            </p:nvSpPr>
            <p:spPr bwMode="auto">
              <a:xfrm>
                <a:off x="3168" y="2648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31" name="Rectangle 48"/>
              <p:cNvSpPr>
                <a:spLocks noChangeArrowheads="1"/>
              </p:cNvSpPr>
              <p:nvPr/>
            </p:nvSpPr>
            <p:spPr bwMode="auto">
              <a:xfrm>
                <a:off x="4224" y="2322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32" name="Rectangle 49"/>
              <p:cNvSpPr>
                <a:spLocks noChangeArrowheads="1"/>
              </p:cNvSpPr>
              <p:nvPr/>
            </p:nvSpPr>
            <p:spPr bwMode="auto">
              <a:xfrm>
                <a:off x="3959" y="2322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33" name="Rectangle 50"/>
              <p:cNvSpPr>
                <a:spLocks noChangeArrowheads="1"/>
              </p:cNvSpPr>
              <p:nvPr/>
            </p:nvSpPr>
            <p:spPr bwMode="auto">
              <a:xfrm>
                <a:off x="3696" y="2322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34" name="Rectangle 51"/>
              <p:cNvSpPr>
                <a:spLocks noChangeArrowheads="1"/>
              </p:cNvSpPr>
              <p:nvPr/>
            </p:nvSpPr>
            <p:spPr bwMode="auto">
              <a:xfrm>
                <a:off x="3431" y="2322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35" name="Rectangle 52"/>
              <p:cNvSpPr>
                <a:spLocks noChangeArrowheads="1"/>
              </p:cNvSpPr>
              <p:nvPr/>
            </p:nvSpPr>
            <p:spPr bwMode="auto">
              <a:xfrm>
                <a:off x="3168" y="2322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>
                  <a:cs typeface="Tahoma" panose="020B0604030504040204" pitchFamily="34" charset="0"/>
                </a:endParaRPr>
              </a:p>
            </p:txBody>
          </p:sp>
          <p:sp>
            <p:nvSpPr>
              <p:cNvPr id="6236" name="Rectangle 53"/>
              <p:cNvSpPr>
                <a:spLocks noChangeArrowheads="1"/>
              </p:cNvSpPr>
              <p:nvPr/>
            </p:nvSpPr>
            <p:spPr bwMode="auto">
              <a:xfrm>
                <a:off x="4224" y="1996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37" name="Rectangle 54"/>
              <p:cNvSpPr>
                <a:spLocks noChangeArrowheads="1"/>
              </p:cNvSpPr>
              <p:nvPr/>
            </p:nvSpPr>
            <p:spPr bwMode="auto">
              <a:xfrm>
                <a:off x="3959" y="1996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38" name="Rectangle 55"/>
              <p:cNvSpPr>
                <a:spLocks noChangeArrowheads="1"/>
              </p:cNvSpPr>
              <p:nvPr/>
            </p:nvSpPr>
            <p:spPr bwMode="auto">
              <a:xfrm>
                <a:off x="3696" y="1996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39" name="Rectangle 56"/>
              <p:cNvSpPr>
                <a:spLocks noChangeArrowheads="1"/>
              </p:cNvSpPr>
              <p:nvPr/>
            </p:nvSpPr>
            <p:spPr bwMode="auto">
              <a:xfrm>
                <a:off x="3431" y="1996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>
                  <a:cs typeface="Tahoma" panose="020B0604030504040204" pitchFamily="34" charset="0"/>
                </a:endParaRPr>
              </a:p>
            </p:txBody>
          </p:sp>
          <p:sp>
            <p:nvSpPr>
              <p:cNvPr id="6240" name="Rectangle 57"/>
              <p:cNvSpPr>
                <a:spLocks noChangeArrowheads="1"/>
              </p:cNvSpPr>
              <p:nvPr/>
            </p:nvSpPr>
            <p:spPr bwMode="auto">
              <a:xfrm>
                <a:off x="3168" y="1996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1" name="Rectangle 58"/>
              <p:cNvSpPr>
                <a:spLocks noChangeArrowheads="1"/>
              </p:cNvSpPr>
              <p:nvPr/>
            </p:nvSpPr>
            <p:spPr bwMode="auto">
              <a:xfrm>
                <a:off x="4224" y="1670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2" name="Rectangle 59"/>
              <p:cNvSpPr>
                <a:spLocks noChangeArrowheads="1"/>
              </p:cNvSpPr>
              <p:nvPr/>
            </p:nvSpPr>
            <p:spPr bwMode="auto">
              <a:xfrm>
                <a:off x="3959" y="1670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3" name="Rectangle 60"/>
              <p:cNvSpPr>
                <a:spLocks noChangeArrowheads="1"/>
              </p:cNvSpPr>
              <p:nvPr/>
            </p:nvSpPr>
            <p:spPr bwMode="auto">
              <a:xfrm>
                <a:off x="3696" y="1670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44" name="Rectangle 61"/>
              <p:cNvSpPr>
                <a:spLocks noChangeArrowheads="1"/>
              </p:cNvSpPr>
              <p:nvPr/>
            </p:nvSpPr>
            <p:spPr bwMode="auto">
              <a:xfrm>
                <a:off x="3431" y="1670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5" name="Rectangle 62"/>
              <p:cNvSpPr>
                <a:spLocks noChangeArrowheads="1"/>
              </p:cNvSpPr>
              <p:nvPr/>
            </p:nvSpPr>
            <p:spPr bwMode="auto">
              <a:xfrm>
                <a:off x="3168" y="1670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6" name="Rectangle 63"/>
              <p:cNvSpPr>
                <a:spLocks noChangeArrowheads="1"/>
              </p:cNvSpPr>
              <p:nvPr/>
            </p:nvSpPr>
            <p:spPr bwMode="auto">
              <a:xfrm>
                <a:off x="4224" y="1344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7" name="Rectangle 64"/>
              <p:cNvSpPr>
                <a:spLocks noChangeArrowheads="1"/>
              </p:cNvSpPr>
              <p:nvPr/>
            </p:nvSpPr>
            <p:spPr bwMode="auto">
              <a:xfrm>
                <a:off x="3959" y="1344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48" name="Rectangle 65"/>
              <p:cNvSpPr>
                <a:spLocks noChangeArrowheads="1"/>
              </p:cNvSpPr>
              <p:nvPr/>
            </p:nvSpPr>
            <p:spPr bwMode="auto">
              <a:xfrm>
                <a:off x="3696" y="1344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49" name="Rectangle 66"/>
              <p:cNvSpPr>
                <a:spLocks noChangeArrowheads="1"/>
              </p:cNvSpPr>
              <p:nvPr/>
            </p:nvSpPr>
            <p:spPr bwMode="auto">
              <a:xfrm>
                <a:off x="3431" y="1344"/>
                <a:ext cx="26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50" name="Rectangle 67"/>
              <p:cNvSpPr>
                <a:spLocks noChangeArrowheads="1"/>
              </p:cNvSpPr>
              <p:nvPr/>
            </p:nvSpPr>
            <p:spPr bwMode="auto">
              <a:xfrm>
                <a:off x="3168" y="1344"/>
                <a:ext cx="263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51" name="Line 68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2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2" name="Line 69"/>
              <p:cNvSpPr>
                <a:spLocks noChangeShapeType="1"/>
              </p:cNvSpPr>
              <p:nvPr/>
            </p:nvSpPr>
            <p:spPr bwMode="auto">
              <a:xfrm>
                <a:off x="3168" y="1670"/>
                <a:ext cx="13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3" name="Line 70"/>
              <p:cNvSpPr>
                <a:spLocks noChangeShapeType="1"/>
              </p:cNvSpPr>
              <p:nvPr/>
            </p:nvSpPr>
            <p:spPr bwMode="auto">
              <a:xfrm>
                <a:off x="3168" y="1996"/>
                <a:ext cx="13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4" name="Line 71"/>
              <p:cNvSpPr>
                <a:spLocks noChangeShapeType="1"/>
              </p:cNvSpPr>
              <p:nvPr/>
            </p:nvSpPr>
            <p:spPr bwMode="auto">
              <a:xfrm>
                <a:off x="3168" y="2322"/>
                <a:ext cx="13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5" name="Line 72"/>
              <p:cNvSpPr>
                <a:spLocks noChangeShapeType="1"/>
              </p:cNvSpPr>
              <p:nvPr/>
            </p:nvSpPr>
            <p:spPr bwMode="auto">
              <a:xfrm>
                <a:off x="3168" y="2648"/>
                <a:ext cx="131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6" name="Line 73"/>
              <p:cNvSpPr>
                <a:spLocks noChangeShapeType="1"/>
              </p:cNvSpPr>
              <p:nvPr/>
            </p:nvSpPr>
            <p:spPr bwMode="auto">
              <a:xfrm>
                <a:off x="3168" y="2974"/>
                <a:ext cx="1319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7" name="Line 74"/>
              <p:cNvSpPr>
                <a:spLocks noChangeShapeType="1"/>
              </p:cNvSpPr>
              <p:nvPr/>
            </p:nvSpPr>
            <p:spPr bwMode="auto">
              <a:xfrm>
                <a:off x="3168" y="1344"/>
                <a:ext cx="0" cy="16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8" name="Line 75"/>
              <p:cNvSpPr>
                <a:spLocks noChangeShapeType="1"/>
              </p:cNvSpPr>
              <p:nvPr/>
            </p:nvSpPr>
            <p:spPr bwMode="auto">
              <a:xfrm>
                <a:off x="3431" y="1344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59" name="Line 76"/>
              <p:cNvSpPr>
                <a:spLocks noChangeShapeType="1"/>
              </p:cNvSpPr>
              <p:nvPr/>
            </p:nvSpPr>
            <p:spPr bwMode="auto">
              <a:xfrm>
                <a:off x="3696" y="1344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0" name="Line 77"/>
              <p:cNvSpPr>
                <a:spLocks noChangeShapeType="1"/>
              </p:cNvSpPr>
              <p:nvPr/>
            </p:nvSpPr>
            <p:spPr bwMode="auto">
              <a:xfrm>
                <a:off x="3959" y="1344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1" name="Line 78"/>
              <p:cNvSpPr>
                <a:spLocks noChangeShapeType="1"/>
              </p:cNvSpPr>
              <p:nvPr/>
            </p:nvSpPr>
            <p:spPr bwMode="auto">
              <a:xfrm>
                <a:off x="4224" y="1344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2" name="Line 79"/>
              <p:cNvSpPr>
                <a:spLocks noChangeShapeType="1"/>
              </p:cNvSpPr>
              <p:nvPr/>
            </p:nvSpPr>
            <p:spPr bwMode="auto">
              <a:xfrm>
                <a:off x="4487" y="1344"/>
                <a:ext cx="0" cy="16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63" name="Line 80"/>
              <p:cNvSpPr>
                <a:spLocks noChangeShapeType="1"/>
              </p:cNvSpPr>
              <p:nvPr/>
            </p:nvSpPr>
            <p:spPr bwMode="auto">
              <a:xfrm>
                <a:off x="3431" y="1344"/>
                <a:ext cx="1056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5" name="Group 146"/>
            <p:cNvGrpSpPr>
              <a:grpSpLocks/>
            </p:cNvGrpSpPr>
            <p:nvPr/>
          </p:nvGrpSpPr>
          <p:grpSpPr bwMode="auto">
            <a:xfrm>
              <a:off x="6019800" y="2209800"/>
              <a:ext cx="228600" cy="228600"/>
              <a:chOff x="2688" y="1248"/>
              <a:chExt cx="144" cy="144"/>
            </a:xfrm>
          </p:grpSpPr>
          <p:sp>
            <p:nvSpPr>
              <p:cNvPr id="6175" name="Line 147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6" name="Line 148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3276600" y="4038600"/>
            <a:ext cx="2093913" cy="2590800"/>
            <a:chOff x="3276600" y="4038600"/>
            <a:chExt cx="2093913" cy="2590800"/>
          </a:xfrm>
        </p:grpSpPr>
        <p:grpSp>
          <p:nvGrpSpPr>
            <p:cNvPr id="6153" name="Group 81"/>
            <p:cNvGrpSpPr>
              <a:grpSpLocks/>
            </p:cNvGrpSpPr>
            <p:nvPr/>
          </p:nvGrpSpPr>
          <p:grpSpPr bwMode="auto">
            <a:xfrm>
              <a:off x="3276600" y="4038600"/>
              <a:ext cx="2093913" cy="2590800"/>
              <a:chOff x="745" y="1920"/>
              <a:chExt cx="1175" cy="1630"/>
            </a:xfrm>
          </p:grpSpPr>
          <p:sp>
            <p:nvSpPr>
              <p:cNvPr id="6188" name="Rectangle 82"/>
              <p:cNvSpPr>
                <a:spLocks noChangeArrowheads="1"/>
              </p:cNvSpPr>
              <p:nvPr/>
            </p:nvSpPr>
            <p:spPr bwMode="auto">
              <a:xfrm>
                <a:off x="1686" y="3224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89" name="Rectangle 83"/>
              <p:cNvSpPr>
                <a:spLocks noChangeArrowheads="1"/>
              </p:cNvSpPr>
              <p:nvPr/>
            </p:nvSpPr>
            <p:spPr bwMode="auto">
              <a:xfrm>
                <a:off x="1450" y="3224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0" name="Rectangle 84"/>
              <p:cNvSpPr>
                <a:spLocks noChangeArrowheads="1"/>
              </p:cNvSpPr>
              <p:nvPr/>
            </p:nvSpPr>
            <p:spPr bwMode="auto">
              <a:xfrm>
                <a:off x="1215" y="3224"/>
                <a:ext cx="2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1" name="Rectangle 85"/>
              <p:cNvSpPr>
                <a:spLocks noChangeArrowheads="1"/>
              </p:cNvSpPr>
              <p:nvPr/>
            </p:nvSpPr>
            <p:spPr bwMode="auto">
              <a:xfrm>
                <a:off x="979" y="3224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2" name="Rectangle 86"/>
              <p:cNvSpPr>
                <a:spLocks noChangeArrowheads="1"/>
              </p:cNvSpPr>
              <p:nvPr/>
            </p:nvSpPr>
            <p:spPr bwMode="auto">
              <a:xfrm>
                <a:off x="745" y="3224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3" name="Rectangle 87"/>
              <p:cNvSpPr>
                <a:spLocks noChangeArrowheads="1"/>
              </p:cNvSpPr>
              <p:nvPr/>
            </p:nvSpPr>
            <p:spPr bwMode="auto">
              <a:xfrm>
                <a:off x="1686" y="2898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4" name="Rectangle 88"/>
              <p:cNvSpPr>
                <a:spLocks noChangeArrowheads="1"/>
              </p:cNvSpPr>
              <p:nvPr/>
            </p:nvSpPr>
            <p:spPr bwMode="auto">
              <a:xfrm>
                <a:off x="1450" y="2898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5" name="Rectangle 89"/>
              <p:cNvSpPr>
                <a:spLocks noChangeArrowheads="1"/>
              </p:cNvSpPr>
              <p:nvPr/>
            </p:nvSpPr>
            <p:spPr bwMode="auto">
              <a:xfrm>
                <a:off x="1215" y="2898"/>
                <a:ext cx="2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6" name="Rectangle 90"/>
              <p:cNvSpPr>
                <a:spLocks noChangeArrowheads="1"/>
              </p:cNvSpPr>
              <p:nvPr/>
            </p:nvSpPr>
            <p:spPr bwMode="auto">
              <a:xfrm>
                <a:off x="979" y="2898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197" name="Rectangle 91"/>
              <p:cNvSpPr>
                <a:spLocks noChangeArrowheads="1"/>
              </p:cNvSpPr>
              <p:nvPr/>
            </p:nvSpPr>
            <p:spPr bwMode="auto">
              <a:xfrm>
                <a:off x="745" y="2898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198" name="Rectangle 92"/>
              <p:cNvSpPr>
                <a:spLocks noChangeArrowheads="1"/>
              </p:cNvSpPr>
              <p:nvPr/>
            </p:nvSpPr>
            <p:spPr bwMode="auto">
              <a:xfrm>
                <a:off x="1686" y="2572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199" name="Rectangle 93"/>
              <p:cNvSpPr>
                <a:spLocks noChangeArrowheads="1"/>
              </p:cNvSpPr>
              <p:nvPr/>
            </p:nvSpPr>
            <p:spPr bwMode="auto">
              <a:xfrm>
                <a:off x="1450" y="2572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00" name="Rectangle 94"/>
              <p:cNvSpPr>
                <a:spLocks noChangeArrowheads="1"/>
              </p:cNvSpPr>
              <p:nvPr/>
            </p:nvSpPr>
            <p:spPr bwMode="auto">
              <a:xfrm>
                <a:off x="1215" y="2572"/>
                <a:ext cx="2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01" name="Rectangle 95"/>
              <p:cNvSpPr>
                <a:spLocks noChangeArrowheads="1"/>
              </p:cNvSpPr>
              <p:nvPr/>
            </p:nvSpPr>
            <p:spPr bwMode="auto">
              <a:xfrm>
                <a:off x="979" y="2572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02" name="Rectangle 96"/>
              <p:cNvSpPr>
                <a:spLocks noChangeArrowheads="1"/>
              </p:cNvSpPr>
              <p:nvPr/>
            </p:nvSpPr>
            <p:spPr bwMode="auto">
              <a:xfrm>
                <a:off x="745" y="2572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03" name="Rectangle 97"/>
              <p:cNvSpPr>
                <a:spLocks noChangeArrowheads="1"/>
              </p:cNvSpPr>
              <p:nvPr/>
            </p:nvSpPr>
            <p:spPr bwMode="auto">
              <a:xfrm>
                <a:off x="1686" y="2246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04" name="Rectangle 98"/>
              <p:cNvSpPr>
                <a:spLocks noChangeArrowheads="1"/>
              </p:cNvSpPr>
              <p:nvPr/>
            </p:nvSpPr>
            <p:spPr bwMode="auto">
              <a:xfrm>
                <a:off x="1450" y="2246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05" name="Rectangle 99"/>
              <p:cNvSpPr>
                <a:spLocks noChangeArrowheads="1"/>
              </p:cNvSpPr>
              <p:nvPr/>
            </p:nvSpPr>
            <p:spPr bwMode="auto">
              <a:xfrm>
                <a:off x="1215" y="2246"/>
                <a:ext cx="2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06" name="Rectangle 100"/>
              <p:cNvSpPr>
                <a:spLocks noChangeArrowheads="1"/>
              </p:cNvSpPr>
              <p:nvPr/>
            </p:nvSpPr>
            <p:spPr bwMode="auto">
              <a:xfrm>
                <a:off x="979" y="2246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  <a:endParaRPr lang="en-US" altLang="en-US" sz="2000"/>
              </a:p>
            </p:txBody>
          </p:sp>
          <p:sp>
            <p:nvSpPr>
              <p:cNvPr id="6207" name="Rectangle 101"/>
              <p:cNvSpPr>
                <a:spLocks noChangeArrowheads="1"/>
              </p:cNvSpPr>
              <p:nvPr/>
            </p:nvSpPr>
            <p:spPr bwMode="auto">
              <a:xfrm>
                <a:off x="745" y="2246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08" name="Rectangle 102"/>
              <p:cNvSpPr>
                <a:spLocks noChangeArrowheads="1"/>
              </p:cNvSpPr>
              <p:nvPr/>
            </p:nvSpPr>
            <p:spPr bwMode="auto">
              <a:xfrm>
                <a:off x="1686" y="1920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09" name="Rectangle 103"/>
              <p:cNvSpPr>
                <a:spLocks noChangeArrowheads="1"/>
              </p:cNvSpPr>
              <p:nvPr/>
            </p:nvSpPr>
            <p:spPr bwMode="auto">
              <a:xfrm>
                <a:off x="1450" y="1920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10" name="Rectangle 104"/>
              <p:cNvSpPr>
                <a:spLocks noChangeArrowheads="1"/>
              </p:cNvSpPr>
              <p:nvPr/>
            </p:nvSpPr>
            <p:spPr bwMode="auto">
              <a:xfrm>
                <a:off x="1215" y="1920"/>
                <a:ext cx="235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211" name="Rectangle 105"/>
              <p:cNvSpPr>
                <a:spLocks noChangeArrowheads="1"/>
              </p:cNvSpPr>
              <p:nvPr/>
            </p:nvSpPr>
            <p:spPr bwMode="auto">
              <a:xfrm>
                <a:off x="979" y="1920"/>
                <a:ext cx="23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  <a:endParaRPr lang="en-US" altLang="en-US" sz="2000"/>
              </a:p>
            </p:txBody>
          </p:sp>
          <p:sp>
            <p:nvSpPr>
              <p:cNvPr id="6212" name="Rectangle 106"/>
              <p:cNvSpPr>
                <a:spLocks noChangeArrowheads="1"/>
              </p:cNvSpPr>
              <p:nvPr/>
            </p:nvSpPr>
            <p:spPr bwMode="auto">
              <a:xfrm>
                <a:off x="745" y="1920"/>
                <a:ext cx="234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2000"/>
              </a:p>
            </p:txBody>
          </p:sp>
          <p:sp>
            <p:nvSpPr>
              <p:cNvPr id="6213" name="Line 107"/>
              <p:cNvSpPr>
                <a:spLocks noChangeShapeType="1"/>
              </p:cNvSpPr>
              <p:nvPr/>
            </p:nvSpPr>
            <p:spPr bwMode="auto">
              <a:xfrm>
                <a:off x="745" y="1920"/>
                <a:ext cx="2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4" name="Line 108"/>
              <p:cNvSpPr>
                <a:spLocks noChangeShapeType="1"/>
              </p:cNvSpPr>
              <p:nvPr/>
            </p:nvSpPr>
            <p:spPr bwMode="auto">
              <a:xfrm>
                <a:off x="745" y="2246"/>
                <a:ext cx="1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5" name="Line 109"/>
              <p:cNvSpPr>
                <a:spLocks noChangeShapeType="1"/>
              </p:cNvSpPr>
              <p:nvPr/>
            </p:nvSpPr>
            <p:spPr bwMode="auto">
              <a:xfrm>
                <a:off x="745" y="2572"/>
                <a:ext cx="1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6" name="Line 110"/>
              <p:cNvSpPr>
                <a:spLocks noChangeShapeType="1"/>
              </p:cNvSpPr>
              <p:nvPr/>
            </p:nvSpPr>
            <p:spPr bwMode="auto">
              <a:xfrm>
                <a:off x="745" y="2898"/>
                <a:ext cx="1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7" name="Line 111"/>
              <p:cNvSpPr>
                <a:spLocks noChangeShapeType="1"/>
              </p:cNvSpPr>
              <p:nvPr/>
            </p:nvSpPr>
            <p:spPr bwMode="auto">
              <a:xfrm>
                <a:off x="745" y="3224"/>
                <a:ext cx="11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8" name="Line 112"/>
              <p:cNvSpPr>
                <a:spLocks noChangeShapeType="1"/>
              </p:cNvSpPr>
              <p:nvPr/>
            </p:nvSpPr>
            <p:spPr bwMode="auto">
              <a:xfrm>
                <a:off x="745" y="3550"/>
                <a:ext cx="1175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19" name="Line 113"/>
              <p:cNvSpPr>
                <a:spLocks noChangeShapeType="1"/>
              </p:cNvSpPr>
              <p:nvPr/>
            </p:nvSpPr>
            <p:spPr bwMode="auto">
              <a:xfrm>
                <a:off x="745" y="1920"/>
                <a:ext cx="0" cy="16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20" name="Line 114"/>
              <p:cNvSpPr>
                <a:spLocks noChangeShapeType="1"/>
              </p:cNvSpPr>
              <p:nvPr/>
            </p:nvSpPr>
            <p:spPr bwMode="auto">
              <a:xfrm>
                <a:off x="979" y="1920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21" name="Line 115"/>
              <p:cNvSpPr>
                <a:spLocks noChangeShapeType="1"/>
              </p:cNvSpPr>
              <p:nvPr/>
            </p:nvSpPr>
            <p:spPr bwMode="auto">
              <a:xfrm>
                <a:off x="1215" y="1920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22" name="Line 116"/>
              <p:cNvSpPr>
                <a:spLocks noChangeShapeType="1"/>
              </p:cNvSpPr>
              <p:nvPr/>
            </p:nvSpPr>
            <p:spPr bwMode="auto">
              <a:xfrm>
                <a:off x="1450" y="1920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23" name="Line 117"/>
              <p:cNvSpPr>
                <a:spLocks noChangeShapeType="1"/>
              </p:cNvSpPr>
              <p:nvPr/>
            </p:nvSpPr>
            <p:spPr bwMode="auto">
              <a:xfrm>
                <a:off x="1686" y="1920"/>
                <a:ext cx="0" cy="163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24" name="Line 118"/>
              <p:cNvSpPr>
                <a:spLocks noChangeShapeType="1"/>
              </p:cNvSpPr>
              <p:nvPr/>
            </p:nvSpPr>
            <p:spPr bwMode="auto">
              <a:xfrm>
                <a:off x="1920" y="1920"/>
                <a:ext cx="0" cy="163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225" name="Line 119"/>
              <p:cNvSpPr>
                <a:spLocks noChangeShapeType="1"/>
              </p:cNvSpPr>
              <p:nvPr/>
            </p:nvSpPr>
            <p:spPr bwMode="auto">
              <a:xfrm>
                <a:off x="979" y="1920"/>
                <a:ext cx="941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66" name="Group 149"/>
            <p:cNvGrpSpPr>
              <a:grpSpLocks/>
            </p:cNvGrpSpPr>
            <p:nvPr/>
          </p:nvGrpSpPr>
          <p:grpSpPr bwMode="auto">
            <a:xfrm>
              <a:off x="3352800" y="4267200"/>
              <a:ext cx="228600" cy="228600"/>
              <a:chOff x="2688" y="1248"/>
              <a:chExt cx="144" cy="144"/>
            </a:xfrm>
          </p:grpSpPr>
          <p:sp>
            <p:nvSpPr>
              <p:cNvPr id="6173" name="Line 150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4" name="Line 151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1981200" y="1219200"/>
            <a:ext cx="1905000" cy="2133600"/>
            <a:chOff x="1981200" y="1219200"/>
            <a:chExt cx="1905000" cy="2133600"/>
          </a:xfrm>
        </p:grpSpPr>
        <p:sp>
          <p:nvSpPr>
            <p:cNvPr id="6155" name="Line 122"/>
            <p:cNvSpPr>
              <a:spLocks noChangeShapeType="1"/>
            </p:cNvSpPr>
            <p:nvPr/>
          </p:nvSpPr>
          <p:spPr bwMode="auto">
            <a:xfrm>
              <a:off x="2743200" y="3352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8" name="Rectangle 125"/>
            <p:cNvSpPr>
              <a:spLocks noChangeArrowheads="1"/>
            </p:cNvSpPr>
            <p:nvPr/>
          </p:nvSpPr>
          <p:spPr bwMode="auto">
            <a:xfrm>
              <a:off x="2819400" y="2971800"/>
              <a:ext cx="685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6147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4827905"/>
                </p:ext>
              </p:extLst>
            </p:nvPr>
          </p:nvGraphicFramePr>
          <p:xfrm>
            <a:off x="2895600" y="2971800"/>
            <a:ext cx="4572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6" name="Equation" r:id="rId7" imgW="457200" imgH="317160" progId="Equation.3">
                    <p:embed/>
                  </p:oleObj>
                </mc:Choice>
                <mc:Fallback>
                  <p:oleObj name="Equation" r:id="rId7" imgW="457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5600" y="2971800"/>
                          <a:ext cx="4572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Text Box 152"/>
            <p:cNvSpPr txBox="1">
              <a:spLocks noChangeArrowheads="1"/>
            </p:cNvSpPr>
            <p:nvPr/>
          </p:nvSpPr>
          <p:spPr bwMode="auto">
            <a:xfrm>
              <a:off x="1981200" y="1219200"/>
              <a:ext cx="1295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>
                  <a:latin typeface="Times New Roman" panose="02020603050405020304" pitchFamily="18" charset="0"/>
                </a:rPr>
                <a:t>Shift vector (0,0)</a:t>
              </a:r>
            </a:p>
          </p:txBody>
        </p:sp>
        <p:sp>
          <p:nvSpPr>
            <p:cNvPr id="6168" name="Line 153"/>
            <p:cNvSpPr>
              <a:spLocks noChangeShapeType="1"/>
            </p:cNvSpPr>
            <p:nvPr/>
          </p:nvSpPr>
          <p:spPr bwMode="auto">
            <a:xfrm>
              <a:off x="2667000" y="1676400"/>
              <a:ext cx="5334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0" y="1285876"/>
            <a:ext cx="1856014" cy="2066924"/>
            <a:chOff x="4572000" y="1285876"/>
            <a:chExt cx="1856014" cy="2066924"/>
          </a:xfrm>
        </p:grpSpPr>
        <p:sp>
          <p:nvSpPr>
            <p:cNvPr id="6156" name="Line 123"/>
            <p:cNvSpPr>
              <a:spLocks noChangeShapeType="1"/>
            </p:cNvSpPr>
            <p:nvPr/>
          </p:nvSpPr>
          <p:spPr bwMode="auto">
            <a:xfrm flipH="1">
              <a:off x="4572000" y="3352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59" name="Rectangle 126"/>
            <p:cNvSpPr>
              <a:spLocks noChangeArrowheads="1"/>
            </p:cNvSpPr>
            <p:nvPr/>
          </p:nvSpPr>
          <p:spPr bwMode="auto">
            <a:xfrm>
              <a:off x="4876800" y="2971800"/>
              <a:ext cx="7620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6148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5475073"/>
                </p:ext>
              </p:extLst>
            </p:nvPr>
          </p:nvGraphicFramePr>
          <p:xfrm>
            <a:off x="5035550" y="2971800"/>
            <a:ext cx="4445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97" name="Equation" r:id="rId9" imgW="444240" imgH="317160" progId="Equation.3">
                    <p:embed/>
                  </p:oleObj>
                </mc:Choice>
                <mc:Fallback>
                  <p:oleObj name="Equation" r:id="rId9" imgW="44424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550" y="2971800"/>
                          <a:ext cx="4445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9" name="Text Box 154"/>
            <p:cNvSpPr txBox="1">
              <a:spLocks noChangeArrowheads="1"/>
            </p:cNvSpPr>
            <p:nvPr/>
          </p:nvSpPr>
          <p:spPr bwMode="auto">
            <a:xfrm>
              <a:off x="5132614" y="1285876"/>
              <a:ext cx="1295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Times New Roman" panose="02020603050405020304" pitchFamily="18" charset="0"/>
                </a:rPr>
                <a:t>Shift vector (0,1)</a:t>
              </a:r>
            </a:p>
          </p:txBody>
        </p:sp>
        <p:sp>
          <p:nvSpPr>
            <p:cNvPr id="6170" name="Line 155"/>
            <p:cNvSpPr>
              <a:spLocks noChangeShapeType="1"/>
            </p:cNvSpPr>
            <p:nvPr/>
          </p:nvSpPr>
          <p:spPr bwMode="auto">
            <a:xfrm flipH="1">
              <a:off x="5333999" y="2003426"/>
              <a:ext cx="212045" cy="11207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631883" y="1330336"/>
            <a:ext cx="1358900" cy="1522630"/>
            <a:chOff x="3631883" y="1330336"/>
            <a:chExt cx="1358900" cy="1522630"/>
          </a:xfrm>
        </p:grpSpPr>
        <p:grpSp>
          <p:nvGrpSpPr>
            <p:cNvPr id="6161" name="Group 131"/>
            <p:cNvGrpSpPr>
              <a:grpSpLocks/>
            </p:cNvGrpSpPr>
            <p:nvPr/>
          </p:nvGrpSpPr>
          <p:grpSpPr bwMode="auto">
            <a:xfrm>
              <a:off x="3657600" y="2319566"/>
              <a:ext cx="685800" cy="517525"/>
              <a:chOff x="2304" y="1296"/>
              <a:chExt cx="432" cy="326"/>
            </a:xfrm>
          </p:grpSpPr>
          <p:sp>
            <p:nvSpPr>
              <p:cNvPr id="6181" name="Rectangle 132"/>
              <p:cNvSpPr>
                <a:spLocks noChangeArrowheads="1"/>
              </p:cNvSpPr>
              <p:nvPr/>
            </p:nvSpPr>
            <p:spPr bwMode="auto">
              <a:xfrm>
                <a:off x="2520" y="1296"/>
                <a:ext cx="2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182" name="Rectangle 133"/>
              <p:cNvSpPr>
                <a:spLocks noChangeArrowheads="1"/>
              </p:cNvSpPr>
              <p:nvPr/>
            </p:nvSpPr>
            <p:spPr bwMode="auto">
              <a:xfrm>
                <a:off x="2304" y="1296"/>
                <a:ext cx="216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r>
                  <a:rPr lang="en-US" altLang="en-US" sz="2000">
                    <a:cs typeface="Tahoma" panose="020B0604030504040204" pitchFamily="34" charset="0"/>
                  </a:rPr>
                  <a:t>•</a:t>
                </a:r>
              </a:p>
            </p:txBody>
          </p:sp>
          <p:sp>
            <p:nvSpPr>
              <p:cNvPr id="6183" name="Line 134"/>
              <p:cNvSpPr>
                <a:spLocks noChangeShapeType="1"/>
              </p:cNvSpPr>
              <p:nvPr/>
            </p:nvSpPr>
            <p:spPr bwMode="auto">
              <a:xfrm>
                <a:off x="2304" y="1296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4" name="Line 135"/>
              <p:cNvSpPr>
                <a:spLocks noChangeShapeType="1"/>
              </p:cNvSpPr>
              <p:nvPr/>
            </p:nvSpPr>
            <p:spPr bwMode="auto">
              <a:xfrm>
                <a:off x="2304" y="1622"/>
                <a:ext cx="432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5" name="Line 136"/>
              <p:cNvSpPr>
                <a:spLocks noChangeShapeType="1"/>
              </p:cNvSpPr>
              <p:nvPr/>
            </p:nvSpPr>
            <p:spPr bwMode="auto">
              <a:xfrm>
                <a:off x="2304" y="129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6" name="Line 137"/>
              <p:cNvSpPr>
                <a:spLocks noChangeShapeType="1"/>
              </p:cNvSpPr>
              <p:nvPr/>
            </p:nvSpPr>
            <p:spPr bwMode="auto">
              <a:xfrm>
                <a:off x="2520" y="1296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87" name="Line 138"/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162" name="Rectangle 139"/>
            <p:cNvSpPr>
              <a:spLocks noChangeArrowheads="1"/>
            </p:cNvSpPr>
            <p:nvPr/>
          </p:nvSpPr>
          <p:spPr bwMode="auto">
            <a:xfrm>
              <a:off x="4495800" y="2471966"/>
              <a:ext cx="304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r>
                <a:rPr lang="en-US" altLang="en-US">
                  <a:latin typeface="Tahoma" panose="020B0604030504040204" pitchFamily="34" charset="0"/>
                </a:rPr>
                <a:t>B</a:t>
              </a:r>
            </a:p>
          </p:txBody>
        </p:sp>
        <p:grpSp>
          <p:nvGrpSpPr>
            <p:cNvPr id="6164" name="Group 143"/>
            <p:cNvGrpSpPr>
              <a:grpSpLocks/>
            </p:cNvGrpSpPr>
            <p:nvPr/>
          </p:nvGrpSpPr>
          <p:grpSpPr bwMode="auto">
            <a:xfrm>
              <a:off x="3704544" y="2379891"/>
              <a:ext cx="228600" cy="228600"/>
              <a:chOff x="2688" y="1248"/>
              <a:chExt cx="144" cy="144"/>
            </a:xfrm>
          </p:grpSpPr>
          <p:sp>
            <p:nvSpPr>
              <p:cNvPr id="6177" name="Line 144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178" name="Line 145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6171" name="Text Box 156"/>
            <p:cNvSpPr txBox="1">
              <a:spLocks noChangeArrowheads="1"/>
            </p:cNvSpPr>
            <p:nvPr/>
          </p:nvSpPr>
          <p:spPr bwMode="auto">
            <a:xfrm>
              <a:off x="3631883" y="1330336"/>
              <a:ext cx="1358900" cy="646331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>
                  <a:latin typeface="+mj-lt"/>
                </a:rPr>
                <a:t>Element (0,0)</a:t>
              </a:r>
            </a:p>
          </p:txBody>
        </p:sp>
        <p:sp>
          <p:nvSpPr>
            <p:cNvPr id="6172" name="Line 157"/>
            <p:cNvSpPr>
              <a:spLocks noChangeShapeType="1"/>
            </p:cNvSpPr>
            <p:nvPr/>
          </p:nvSpPr>
          <p:spPr bwMode="auto">
            <a:xfrm flipH="1">
              <a:off x="3856942" y="1995488"/>
              <a:ext cx="363311" cy="3070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24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Dilation using Union Formula</a:t>
            </a:r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2163763" y="1569244"/>
            <a:ext cx="4038600" cy="685800"/>
            <a:chOff x="1152" y="2976"/>
            <a:chExt cx="2592" cy="480"/>
          </a:xfrm>
        </p:grpSpPr>
        <p:sp>
          <p:nvSpPr>
            <p:cNvPr id="7184" name="Rectangle 24"/>
            <p:cNvSpPr>
              <a:spLocks noChangeArrowheads="1"/>
            </p:cNvSpPr>
            <p:nvPr/>
          </p:nvSpPr>
          <p:spPr bwMode="auto">
            <a:xfrm>
              <a:off x="1152" y="2976"/>
              <a:ext cx="2592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7170" name="Object 25"/>
            <p:cNvGraphicFramePr>
              <a:graphicFrameLocks noChangeAspect="1"/>
            </p:cNvGraphicFramePr>
            <p:nvPr/>
          </p:nvGraphicFramePr>
          <p:xfrm>
            <a:off x="1392" y="3024"/>
            <a:ext cx="224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22" name="Equation" r:id="rId3" imgW="2374560" imgH="419040" progId="Equation.3">
                    <p:embed/>
                  </p:oleObj>
                </mc:Choice>
                <mc:Fallback>
                  <p:oleObj name="Equation" r:id="rId3" imgW="23745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024"/>
                          <a:ext cx="224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311150" y="2919413"/>
            <a:ext cx="8996363" cy="3903713"/>
            <a:chOff x="311150" y="2919413"/>
            <a:chExt cx="8996363" cy="3903713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698625" y="2919413"/>
              <a:ext cx="5516563" cy="3244851"/>
              <a:chOff x="1070" y="1839"/>
              <a:chExt cx="3475" cy="2044"/>
            </a:xfrm>
          </p:grpSpPr>
          <p:sp>
            <p:nvSpPr>
              <p:cNvPr id="7185" name="Rectangle 4"/>
              <p:cNvSpPr>
                <a:spLocks noChangeArrowheads="1"/>
              </p:cNvSpPr>
              <p:nvPr/>
            </p:nvSpPr>
            <p:spPr bwMode="auto">
              <a:xfrm>
                <a:off x="1473" y="2261"/>
                <a:ext cx="2324" cy="149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86" name="Oval 5"/>
              <p:cNvSpPr>
                <a:spLocks noChangeArrowheads="1"/>
              </p:cNvSpPr>
              <p:nvPr/>
            </p:nvSpPr>
            <p:spPr bwMode="auto">
              <a:xfrm>
                <a:off x="1810" y="2239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87" name="Line 6"/>
              <p:cNvSpPr>
                <a:spLocks noChangeShapeType="1"/>
              </p:cNvSpPr>
              <p:nvPr/>
            </p:nvSpPr>
            <p:spPr bwMode="auto">
              <a:xfrm>
                <a:off x="1523" y="2074"/>
                <a:ext cx="352" cy="9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sp>
            <p:nvSpPr>
              <p:cNvPr id="7188" name="Line 7"/>
              <p:cNvSpPr>
                <a:spLocks noChangeShapeType="1"/>
              </p:cNvSpPr>
              <p:nvPr/>
            </p:nvSpPr>
            <p:spPr bwMode="auto">
              <a:xfrm flipH="1">
                <a:off x="3794" y="2895"/>
                <a:ext cx="299" cy="1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j-lt"/>
                </a:endParaRPr>
              </a:p>
            </p:txBody>
          </p:sp>
          <p:graphicFrame>
            <p:nvGraphicFramePr>
              <p:cNvPr id="7171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94216457"/>
                  </p:ext>
                </p:extLst>
              </p:nvPr>
            </p:nvGraphicFramePr>
            <p:xfrm>
              <a:off x="1070" y="1839"/>
              <a:ext cx="406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3" name="Equation" r:id="rId5" imgW="444240" imgH="291960" progId="Equation.3">
                      <p:embed/>
                    </p:oleObj>
                  </mc:Choice>
                  <mc:Fallback>
                    <p:oleObj name="Equation" r:id="rId5" imgW="444240" imgH="2919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70" y="1839"/>
                            <a:ext cx="406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52756215"/>
                  </p:ext>
                </p:extLst>
              </p:nvPr>
            </p:nvGraphicFramePr>
            <p:xfrm>
              <a:off x="3933" y="2602"/>
              <a:ext cx="612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4" name="Equation" r:id="rId7" imgW="609480" imgH="228600" progId="Equation.3">
                      <p:embed/>
                    </p:oleObj>
                  </mc:Choice>
                  <mc:Fallback>
                    <p:oleObj name="Equation" r:id="rId7" imgW="609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3" y="2602"/>
                            <a:ext cx="612" cy="2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89" name="Oval 10"/>
              <p:cNvSpPr>
                <a:spLocks noChangeArrowheads="1"/>
              </p:cNvSpPr>
              <p:nvPr/>
            </p:nvSpPr>
            <p:spPr bwMode="auto">
              <a:xfrm>
                <a:off x="1319" y="2159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0" name="Oval 11"/>
              <p:cNvSpPr>
                <a:spLocks noChangeArrowheads="1"/>
              </p:cNvSpPr>
              <p:nvPr/>
            </p:nvSpPr>
            <p:spPr bwMode="auto">
              <a:xfrm>
                <a:off x="1343" y="3591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1" name="Oval 12"/>
              <p:cNvSpPr>
                <a:spLocks noChangeArrowheads="1"/>
              </p:cNvSpPr>
              <p:nvPr/>
            </p:nvSpPr>
            <p:spPr bwMode="auto">
              <a:xfrm>
                <a:off x="3640" y="2155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2" name="Oval 13"/>
              <p:cNvSpPr>
                <a:spLocks noChangeArrowheads="1"/>
              </p:cNvSpPr>
              <p:nvPr/>
            </p:nvSpPr>
            <p:spPr bwMode="auto">
              <a:xfrm>
                <a:off x="1472" y="2262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3" name="Oval 14"/>
              <p:cNvSpPr>
                <a:spLocks noChangeArrowheads="1"/>
              </p:cNvSpPr>
              <p:nvPr/>
            </p:nvSpPr>
            <p:spPr bwMode="auto">
              <a:xfrm>
                <a:off x="3627" y="3571"/>
                <a:ext cx="292" cy="2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4" name="Oval 15"/>
              <p:cNvSpPr>
                <a:spLocks noChangeArrowheads="1"/>
              </p:cNvSpPr>
              <p:nvPr/>
            </p:nvSpPr>
            <p:spPr bwMode="auto">
              <a:xfrm>
                <a:off x="1476" y="3457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5" name="Oval 16"/>
              <p:cNvSpPr>
                <a:spLocks noChangeArrowheads="1"/>
              </p:cNvSpPr>
              <p:nvPr/>
            </p:nvSpPr>
            <p:spPr bwMode="auto">
              <a:xfrm>
                <a:off x="3507" y="3460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6" name="Oval 17"/>
              <p:cNvSpPr>
                <a:spLocks noChangeArrowheads="1"/>
              </p:cNvSpPr>
              <p:nvPr/>
            </p:nvSpPr>
            <p:spPr bwMode="auto">
              <a:xfrm>
                <a:off x="3506" y="2262"/>
                <a:ext cx="292" cy="29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7" name="Rectangle 18"/>
              <p:cNvSpPr>
                <a:spLocks noChangeArrowheads="1"/>
              </p:cNvSpPr>
              <p:nvPr/>
            </p:nvSpPr>
            <p:spPr bwMode="auto">
              <a:xfrm>
                <a:off x="1618" y="2383"/>
                <a:ext cx="2070" cy="1225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8" name="Oval 19"/>
              <p:cNvSpPr>
                <a:spLocks noChangeArrowheads="1"/>
              </p:cNvSpPr>
              <p:nvPr/>
            </p:nvSpPr>
            <p:spPr bwMode="auto">
              <a:xfrm>
                <a:off x="3490" y="2239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sp>
            <p:nvSpPr>
              <p:cNvPr id="7199" name="Oval 20"/>
              <p:cNvSpPr>
                <a:spLocks noChangeArrowheads="1"/>
              </p:cNvSpPr>
              <p:nvPr/>
            </p:nvSpPr>
            <p:spPr bwMode="auto">
              <a:xfrm>
                <a:off x="3277" y="3184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  <p:graphicFrame>
            <p:nvGraphicFramePr>
              <p:cNvPr id="7173" name="Object 21"/>
              <p:cNvGraphicFramePr>
                <a:graphicFrameLocks noChangeAspect="1"/>
              </p:cNvGraphicFramePr>
              <p:nvPr/>
            </p:nvGraphicFramePr>
            <p:xfrm>
              <a:off x="2563" y="2912"/>
              <a:ext cx="119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25" name="Equation" r:id="rId9" imgW="190440" imgH="215640" progId="Equation.3">
                      <p:embed/>
                    </p:oleObj>
                  </mc:Choice>
                  <mc:Fallback>
                    <p:oleObj name="Equation" r:id="rId9" imgW="19044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3" y="2912"/>
                            <a:ext cx="119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00" name="Oval 22"/>
              <p:cNvSpPr>
                <a:spLocks noChangeArrowheads="1"/>
              </p:cNvSpPr>
              <p:nvPr/>
            </p:nvSpPr>
            <p:spPr bwMode="auto">
              <a:xfrm>
                <a:off x="1858" y="3439"/>
                <a:ext cx="292" cy="292"/>
              </a:xfrm>
              <a:prstGeom prst="ellipse">
                <a:avLst/>
              </a:prstGeom>
              <a:solidFill>
                <a:srgbClr val="FFFFFF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>
                  <a:latin typeface="+mj-lt"/>
                </a:endParaRPr>
              </a:p>
            </p:txBody>
          </p:sp>
        </p:grpSp>
        <p:sp>
          <p:nvSpPr>
            <p:cNvPr id="7177" name="Line 26"/>
            <p:cNvSpPr>
              <a:spLocks noChangeShapeType="1"/>
            </p:cNvSpPr>
            <p:nvPr/>
          </p:nvSpPr>
          <p:spPr bwMode="auto">
            <a:xfrm flipV="1">
              <a:off x="5867400" y="3429000"/>
              <a:ext cx="1066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78" name="Text Box 27"/>
            <p:cNvSpPr txBox="1">
              <a:spLocks noChangeArrowheads="1"/>
            </p:cNvSpPr>
            <p:nvPr/>
          </p:nvSpPr>
          <p:spPr bwMode="auto">
            <a:xfrm>
              <a:off x="6934200" y="2971800"/>
              <a:ext cx="1676400" cy="835025"/>
            </a:xfrm>
            <a:prstGeom prst="rect">
              <a:avLst/>
            </a:prstGeom>
            <a:noFill/>
            <a:ln w="12700">
              <a:solidFill>
                <a:srgbClr val="FF5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latin typeface="+mj-lt"/>
                </a:rPr>
                <a:t>Center of the circle</a:t>
              </a:r>
            </a:p>
          </p:txBody>
        </p:sp>
        <p:sp>
          <p:nvSpPr>
            <p:cNvPr id="7179" name="Line 28"/>
            <p:cNvSpPr>
              <a:spLocks noChangeShapeType="1"/>
            </p:cNvSpPr>
            <p:nvPr/>
          </p:nvSpPr>
          <p:spPr bwMode="auto">
            <a:xfrm>
              <a:off x="1371600" y="579120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180" name="Text Box 29"/>
            <p:cNvSpPr txBox="1">
              <a:spLocks noChangeArrowheads="1"/>
            </p:cNvSpPr>
            <p:nvPr/>
          </p:nvSpPr>
          <p:spPr bwMode="auto">
            <a:xfrm>
              <a:off x="311150" y="4514802"/>
              <a:ext cx="1371600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+mj-lt"/>
                </a:rPr>
                <a:t>This circle will create one point</a:t>
              </a:r>
            </a:p>
          </p:txBody>
        </p:sp>
        <p:sp>
          <p:nvSpPr>
            <p:cNvPr id="7181" name="Oval 30"/>
            <p:cNvSpPr>
              <a:spLocks noChangeArrowheads="1"/>
            </p:cNvSpPr>
            <p:nvPr/>
          </p:nvSpPr>
          <p:spPr bwMode="auto">
            <a:xfrm>
              <a:off x="6324600" y="5867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>
                <a:latin typeface="+mj-lt"/>
              </a:endParaRPr>
            </a:p>
          </p:txBody>
        </p:sp>
        <p:sp>
          <p:nvSpPr>
            <p:cNvPr id="7182" name="Text Box 31"/>
            <p:cNvSpPr txBox="1">
              <a:spLocks noChangeArrowheads="1"/>
            </p:cNvSpPr>
            <p:nvPr/>
          </p:nvSpPr>
          <p:spPr bwMode="auto">
            <a:xfrm>
              <a:off x="6934200" y="5909101"/>
              <a:ext cx="237331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>
                  <a:latin typeface="+mj-lt"/>
                </a:rPr>
                <a:t>This circle will create no point</a:t>
              </a:r>
            </a:p>
          </p:txBody>
        </p:sp>
        <p:sp>
          <p:nvSpPr>
            <p:cNvPr id="7183" name="Line 32"/>
            <p:cNvSpPr>
              <a:spLocks noChangeShapeType="1"/>
            </p:cNvSpPr>
            <p:nvPr/>
          </p:nvSpPr>
          <p:spPr bwMode="auto">
            <a:xfrm flipH="1" flipV="1">
              <a:off x="6629400" y="6324600"/>
              <a:ext cx="30480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712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6248400" cy="1828800"/>
          </a:xfrm>
        </p:spPr>
        <p:txBody>
          <a:bodyPr/>
          <a:lstStyle/>
          <a:p>
            <a:r>
              <a:rPr lang="en-US" altLang="en-US" dirty="0" smtClean="0"/>
              <a:t>Example of Dilation with various sizes of structuring elements</a:t>
            </a:r>
          </a:p>
        </p:txBody>
      </p:sp>
      <p:pic>
        <p:nvPicPr>
          <p:cNvPr id="320515" name="Picture 3" descr="Picass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990" y="1519238"/>
            <a:ext cx="6223000" cy="439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951841" y="6180138"/>
            <a:ext cx="51122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+mj-lt"/>
              </a:rPr>
              <a:t>Pablo Picasso, </a:t>
            </a:r>
            <a:r>
              <a:rPr lang="en-US" altLang="en-US" sz="2000" b="1" i="1" dirty="0">
                <a:latin typeface="+mj-lt"/>
              </a:rPr>
              <a:t>Pass with the Cape</a:t>
            </a:r>
            <a:r>
              <a:rPr lang="en-US" altLang="en-US" sz="2000" b="1" dirty="0">
                <a:latin typeface="+mj-lt"/>
              </a:rPr>
              <a:t>, 1960</a:t>
            </a:r>
          </a:p>
        </p:txBody>
      </p:sp>
      <p:sp>
        <p:nvSpPr>
          <p:cNvPr id="81934" name="Oval 9"/>
          <p:cNvSpPr>
            <a:spLocks noChangeArrowheads="1"/>
          </p:cNvSpPr>
          <p:nvPr/>
        </p:nvSpPr>
        <p:spPr bwMode="auto">
          <a:xfrm>
            <a:off x="8300528" y="3419259"/>
            <a:ext cx="241300" cy="233363"/>
          </a:xfrm>
          <a:prstGeom prst="ellipse">
            <a:avLst/>
          </a:prstGeom>
          <a:solidFill>
            <a:schemeClr val="tx1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8119552" y="3141446"/>
            <a:ext cx="844551" cy="788988"/>
            <a:chOff x="7961318" y="3598865"/>
            <a:chExt cx="844551" cy="788988"/>
          </a:xfrm>
        </p:grpSpPr>
        <p:sp>
          <p:nvSpPr>
            <p:cNvPr id="81932" name="Oval 12"/>
            <p:cNvSpPr>
              <a:spLocks noChangeArrowheads="1"/>
            </p:cNvSpPr>
            <p:nvPr/>
          </p:nvSpPr>
          <p:spPr bwMode="auto">
            <a:xfrm>
              <a:off x="8105775" y="3706813"/>
              <a:ext cx="496888" cy="5349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31" name="Rectangle 17"/>
            <p:cNvSpPr>
              <a:spLocks noChangeArrowheads="1"/>
            </p:cNvSpPr>
            <p:nvPr/>
          </p:nvSpPr>
          <p:spPr bwMode="auto">
            <a:xfrm>
              <a:off x="7961318" y="3598865"/>
              <a:ext cx="844551" cy="788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86990" y="1513682"/>
            <a:ext cx="7669214" cy="4405313"/>
            <a:chOff x="1524000" y="1905000"/>
            <a:chExt cx="7669214" cy="4405313"/>
          </a:xfrm>
        </p:grpSpPr>
        <p:grpSp>
          <p:nvGrpSpPr>
            <p:cNvPr id="2" name="Group 5"/>
            <p:cNvGrpSpPr>
              <a:grpSpLocks/>
            </p:cNvGrpSpPr>
            <p:nvPr/>
          </p:nvGrpSpPr>
          <p:grpSpPr bwMode="auto">
            <a:xfrm>
              <a:off x="1524000" y="1905000"/>
              <a:ext cx="6926263" cy="4405313"/>
              <a:chOff x="1141" y="916"/>
              <a:chExt cx="4363" cy="2755"/>
            </a:xfrm>
          </p:grpSpPr>
          <p:pic>
            <p:nvPicPr>
              <p:cNvPr id="81936" name="Picture 6" descr="result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1" y="916"/>
                <a:ext cx="3999" cy="27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1937" name="Oval 7"/>
              <p:cNvSpPr>
                <a:spLocks noChangeArrowheads="1"/>
              </p:cNvSpPr>
              <p:nvPr/>
            </p:nvSpPr>
            <p:spPr bwMode="auto">
              <a:xfrm>
                <a:off x="5398" y="2166"/>
                <a:ext cx="106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7764462" y="4273549"/>
              <a:ext cx="1428752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j-lt"/>
                </a:rPr>
                <a:t>Structuring</a:t>
              </a:r>
            </a:p>
            <a:p>
              <a:pPr algn="ctr" eaLnBrk="1" hangingPunct="1"/>
              <a:r>
                <a:rPr lang="en-US" altLang="en-US" sz="1800" b="1" dirty="0">
                  <a:solidFill>
                    <a:srgbClr val="FF0000"/>
                  </a:solidFill>
                  <a:latin typeface="+mj-lt"/>
                </a:rPr>
                <a:t>Element</a:t>
              </a:r>
            </a:p>
          </p:txBody>
        </p:sp>
      </p:grpSp>
      <p:pic>
        <p:nvPicPr>
          <p:cNvPr id="81935" name="Picture 10" descr="result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28" y="1525588"/>
            <a:ext cx="6365875" cy="4398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33" name="Picture 13" descr="result_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527" y="1508126"/>
            <a:ext cx="6383338" cy="4395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1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Mathematical Properties of Dilation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1050" y="1840132"/>
            <a:ext cx="7886700" cy="435133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Commutative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Associative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err="1" smtClean="0"/>
              <a:t>Extensivity</a:t>
            </a:r>
            <a:r>
              <a:rPr lang="en-US" altLang="en-US" dirty="0" smtClean="0"/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en-US" dirty="0" smtClean="0"/>
              <a:t>Dilation is increasing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 smtClean="0"/>
              <a:t>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 smtClean="0"/>
              <a:t>                                </a:t>
            </a:r>
          </a:p>
        </p:txBody>
      </p:sp>
      <p:graphicFrame>
        <p:nvGraphicFramePr>
          <p:cNvPr id="819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618424"/>
              </p:ext>
            </p:extLst>
          </p:nvPr>
        </p:nvGraphicFramePr>
        <p:xfrm>
          <a:off x="2936875" y="4221162"/>
          <a:ext cx="4573588" cy="4518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2" name="Equation" r:id="rId3" imgW="1866600" imgH="279360" progId="Equation.3">
                  <p:embed/>
                </p:oleObj>
              </mc:Choice>
              <mc:Fallback>
                <p:oleObj name="Equation" r:id="rId3" imgW="18666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4221162"/>
                        <a:ext cx="4573588" cy="4518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036460"/>
              </p:ext>
            </p:extLst>
          </p:nvPr>
        </p:nvGraphicFramePr>
        <p:xfrm>
          <a:off x="3832121" y="5357522"/>
          <a:ext cx="4095750" cy="395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Equation" r:id="rId5" imgW="2895480" imgH="279360" progId="Equation.3">
                  <p:embed/>
                </p:oleObj>
              </mc:Choice>
              <mc:Fallback>
                <p:oleObj name="Equation" r:id="rId5" imgW="28954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121" y="5357522"/>
                        <a:ext cx="4095750" cy="3952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216096"/>
              </p:ext>
            </p:extLst>
          </p:nvPr>
        </p:nvGraphicFramePr>
        <p:xfrm>
          <a:off x="3416404" y="1840132"/>
          <a:ext cx="2615992" cy="42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Equation" r:id="rId7" imgW="1409400" imgH="228600" progId="Equation.3">
                  <p:embed/>
                </p:oleObj>
              </mc:Choice>
              <mc:Fallback>
                <p:oleObj name="Equation" r:id="rId7" imgW="1409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6404" y="1840132"/>
                        <a:ext cx="2615992" cy="42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12075"/>
              </p:ext>
            </p:extLst>
          </p:nvPr>
        </p:nvGraphicFramePr>
        <p:xfrm>
          <a:off x="2936875" y="2989263"/>
          <a:ext cx="42449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Equation" r:id="rId9" imgW="2565360" imgH="266400" progId="Equation.3">
                  <p:embed/>
                </p:oleObj>
              </mc:Choice>
              <mc:Fallback>
                <p:oleObj name="Equation" r:id="rId9" imgW="25653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2989263"/>
                        <a:ext cx="42449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948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Illustration of </a:t>
            </a:r>
            <a:r>
              <a:rPr lang="en-US" altLang="en-US" dirty="0" err="1" smtClean="0"/>
              <a:t>Extensitivity</a:t>
            </a:r>
            <a:r>
              <a:rPr lang="en-US" altLang="en-US" dirty="0" smtClean="0"/>
              <a:t> of Dilation</a:t>
            </a:r>
          </a:p>
        </p:txBody>
      </p:sp>
      <p:grpSp>
        <p:nvGrpSpPr>
          <p:cNvPr id="9221" name="Group 3"/>
          <p:cNvGrpSpPr>
            <a:grpSpLocks/>
          </p:cNvGrpSpPr>
          <p:nvPr/>
        </p:nvGrpSpPr>
        <p:grpSpPr bwMode="auto">
          <a:xfrm>
            <a:off x="762000" y="2971800"/>
            <a:ext cx="2093913" cy="3105150"/>
            <a:chOff x="745" y="2208"/>
            <a:chExt cx="1319" cy="1956"/>
          </a:xfrm>
        </p:grpSpPr>
        <p:sp>
          <p:nvSpPr>
            <p:cNvPr id="9298" name="Rectangle 4"/>
            <p:cNvSpPr>
              <a:spLocks noChangeArrowheads="1"/>
            </p:cNvSpPr>
            <p:nvPr/>
          </p:nvSpPr>
          <p:spPr bwMode="auto">
            <a:xfrm>
              <a:off x="1801" y="351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299" name="Rectangle 5"/>
            <p:cNvSpPr>
              <a:spLocks noChangeArrowheads="1"/>
            </p:cNvSpPr>
            <p:nvPr/>
          </p:nvSpPr>
          <p:spPr bwMode="auto">
            <a:xfrm>
              <a:off x="1536" y="351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0" name="Rectangle 6"/>
            <p:cNvSpPr>
              <a:spLocks noChangeArrowheads="1"/>
            </p:cNvSpPr>
            <p:nvPr/>
          </p:nvSpPr>
          <p:spPr bwMode="auto">
            <a:xfrm>
              <a:off x="1273" y="351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9301" name="Rectangle 7"/>
            <p:cNvSpPr>
              <a:spLocks noChangeArrowheads="1"/>
            </p:cNvSpPr>
            <p:nvPr/>
          </p:nvSpPr>
          <p:spPr bwMode="auto">
            <a:xfrm>
              <a:off x="1008" y="351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2" name="Rectangle 8"/>
            <p:cNvSpPr>
              <a:spLocks noChangeArrowheads="1"/>
            </p:cNvSpPr>
            <p:nvPr/>
          </p:nvSpPr>
          <p:spPr bwMode="auto">
            <a:xfrm>
              <a:off x="745" y="351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3" name="Rectangle 9"/>
            <p:cNvSpPr>
              <a:spLocks noChangeArrowheads="1"/>
            </p:cNvSpPr>
            <p:nvPr/>
          </p:nvSpPr>
          <p:spPr bwMode="auto">
            <a:xfrm>
              <a:off x="1801" y="3838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4" name="Rectangle 10"/>
            <p:cNvSpPr>
              <a:spLocks noChangeArrowheads="1"/>
            </p:cNvSpPr>
            <p:nvPr/>
          </p:nvSpPr>
          <p:spPr bwMode="auto">
            <a:xfrm>
              <a:off x="1536" y="3838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5" name="Rectangle 11"/>
            <p:cNvSpPr>
              <a:spLocks noChangeArrowheads="1"/>
            </p:cNvSpPr>
            <p:nvPr/>
          </p:nvSpPr>
          <p:spPr bwMode="auto">
            <a:xfrm>
              <a:off x="1273" y="3838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6" name="Rectangle 12"/>
            <p:cNvSpPr>
              <a:spLocks noChangeArrowheads="1"/>
            </p:cNvSpPr>
            <p:nvPr/>
          </p:nvSpPr>
          <p:spPr bwMode="auto">
            <a:xfrm>
              <a:off x="1008" y="3838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7" name="Rectangle 13"/>
            <p:cNvSpPr>
              <a:spLocks noChangeArrowheads="1"/>
            </p:cNvSpPr>
            <p:nvPr/>
          </p:nvSpPr>
          <p:spPr bwMode="auto">
            <a:xfrm>
              <a:off x="745" y="3838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8" name="Rectangle 14"/>
            <p:cNvSpPr>
              <a:spLocks noChangeArrowheads="1"/>
            </p:cNvSpPr>
            <p:nvPr/>
          </p:nvSpPr>
          <p:spPr bwMode="auto">
            <a:xfrm>
              <a:off x="1801" y="318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09" name="Rectangle 15"/>
            <p:cNvSpPr>
              <a:spLocks noChangeArrowheads="1"/>
            </p:cNvSpPr>
            <p:nvPr/>
          </p:nvSpPr>
          <p:spPr bwMode="auto">
            <a:xfrm>
              <a:off x="1536" y="318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10" name="Rectangle 16"/>
            <p:cNvSpPr>
              <a:spLocks noChangeArrowheads="1"/>
            </p:cNvSpPr>
            <p:nvPr/>
          </p:nvSpPr>
          <p:spPr bwMode="auto">
            <a:xfrm>
              <a:off x="1273" y="318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9311" name="Rectangle 17"/>
            <p:cNvSpPr>
              <a:spLocks noChangeArrowheads="1"/>
            </p:cNvSpPr>
            <p:nvPr/>
          </p:nvSpPr>
          <p:spPr bwMode="auto">
            <a:xfrm>
              <a:off x="1008" y="318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12" name="Rectangle 18"/>
            <p:cNvSpPr>
              <a:spLocks noChangeArrowheads="1"/>
            </p:cNvSpPr>
            <p:nvPr/>
          </p:nvSpPr>
          <p:spPr bwMode="auto">
            <a:xfrm>
              <a:off x="745" y="318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9313" name="Rectangle 19"/>
            <p:cNvSpPr>
              <a:spLocks noChangeArrowheads="1"/>
            </p:cNvSpPr>
            <p:nvPr/>
          </p:nvSpPr>
          <p:spPr bwMode="auto">
            <a:xfrm>
              <a:off x="1801" y="286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14" name="Rectangle 20"/>
            <p:cNvSpPr>
              <a:spLocks noChangeArrowheads="1"/>
            </p:cNvSpPr>
            <p:nvPr/>
          </p:nvSpPr>
          <p:spPr bwMode="auto">
            <a:xfrm>
              <a:off x="1536" y="286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15" name="Rectangle 21"/>
            <p:cNvSpPr>
              <a:spLocks noChangeArrowheads="1"/>
            </p:cNvSpPr>
            <p:nvPr/>
          </p:nvSpPr>
          <p:spPr bwMode="auto">
            <a:xfrm>
              <a:off x="1273" y="286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9316" name="Rectangle 22"/>
            <p:cNvSpPr>
              <a:spLocks noChangeArrowheads="1"/>
            </p:cNvSpPr>
            <p:nvPr/>
          </p:nvSpPr>
          <p:spPr bwMode="auto">
            <a:xfrm>
              <a:off x="1008" y="286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9317" name="Rectangle 23"/>
            <p:cNvSpPr>
              <a:spLocks noChangeArrowheads="1"/>
            </p:cNvSpPr>
            <p:nvPr/>
          </p:nvSpPr>
          <p:spPr bwMode="auto">
            <a:xfrm>
              <a:off x="745" y="286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18" name="Rectangle 24"/>
            <p:cNvSpPr>
              <a:spLocks noChangeArrowheads="1"/>
            </p:cNvSpPr>
            <p:nvPr/>
          </p:nvSpPr>
          <p:spPr bwMode="auto">
            <a:xfrm>
              <a:off x="1801" y="2534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19" name="Rectangle 25"/>
            <p:cNvSpPr>
              <a:spLocks noChangeArrowheads="1"/>
            </p:cNvSpPr>
            <p:nvPr/>
          </p:nvSpPr>
          <p:spPr bwMode="auto">
            <a:xfrm>
              <a:off x="1536" y="2534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0" name="Rectangle 26"/>
            <p:cNvSpPr>
              <a:spLocks noChangeArrowheads="1"/>
            </p:cNvSpPr>
            <p:nvPr/>
          </p:nvSpPr>
          <p:spPr bwMode="auto">
            <a:xfrm>
              <a:off x="1273" y="2534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9321" name="Rectangle 27"/>
            <p:cNvSpPr>
              <a:spLocks noChangeArrowheads="1"/>
            </p:cNvSpPr>
            <p:nvPr/>
          </p:nvSpPr>
          <p:spPr bwMode="auto">
            <a:xfrm>
              <a:off x="1008" y="2534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2" name="Rectangle 28"/>
            <p:cNvSpPr>
              <a:spLocks noChangeArrowheads="1"/>
            </p:cNvSpPr>
            <p:nvPr/>
          </p:nvSpPr>
          <p:spPr bwMode="auto">
            <a:xfrm>
              <a:off x="745" y="2534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3" name="Rectangle 29"/>
            <p:cNvSpPr>
              <a:spLocks noChangeArrowheads="1"/>
            </p:cNvSpPr>
            <p:nvPr/>
          </p:nvSpPr>
          <p:spPr bwMode="auto">
            <a:xfrm>
              <a:off x="1801" y="2208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4" name="Rectangle 30"/>
            <p:cNvSpPr>
              <a:spLocks noChangeArrowheads="1"/>
            </p:cNvSpPr>
            <p:nvPr/>
          </p:nvSpPr>
          <p:spPr bwMode="auto">
            <a:xfrm>
              <a:off x="1536" y="2208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5" name="Rectangle 31"/>
            <p:cNvSpPr>
              <a:spLocks noChangeArrowheads="1"/>
            </p:cNvSpPr>
            <p:nvPr/>
          </p:nvSpPr>
          <p:spPr bwMode="auto">
            <a:xfrm>
              <a:off x="1273" y="2208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6" name="Rectangle 32"/>
            <p:cNvSpPr>
              <a:spLocks noChangeArrowheads="1"/>
            </p:cNvSpPr>
            <p:nvPr/>
          </p:nvSpPr>
          <p:spPr bwMode="auto">
            <a:xfrm>
              <a:off x="1008" y="2208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7" name="Rectangle 33"/>
            <p:cNvSpPr>
              <a:spLocks noChangeArrowheads="1"/>
            </p:cNvSpPr>
            <p:nvPr/>
          </p:nvSpPr>
          <p:spPr bwMode="auto">
            <a:xfrm>
              <a:off x="745" y="2208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9328" name="Line 34"/>
            <p:cNvSpPr>
              <a:spLocks noChangeShapeType="1"/>
            </p:cNvSpPr>
            <p:nvPr/>
          </p:nvSpPr>
          <p:spPr bwMode="auto">
            <a:xfrm>
              <a:off x="745" y="2208"/>
              <a:ext cx="2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29" name="Line 35"/>
            <p:cNvSpPr>
              <a:spLocks noChangeShapeType="1"/>
            </p:cNvSpPr>
            <p:nvPr/>
          </p:nvSpPr>
          <p:spPr bwMode="auto">
            <a:xfrm>
              <a:off x="745" y="2534"/>
              <a:ext cx="1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0" name="Line 36"/>
            <p:cNvSpPr>
              <a:spLocks noChangeShapeType="1"/>
            </p:cNvSpPr>
            <p:nvPr/>
          </p:nvSpPr>
          <p:spPr bwMode="auto">
            <a:xfrm>
              <a:off x="745" y="2860"/>
              <a:ext cx="1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1" name="Line 37"/>
            <p:cNvSpPr>
              <a:spLocks noChangeShapeType="1"/>
            </p:cNvSpPr>
            <p:nvPr/>
          </p:nvSpPr>
          <p:spPr bwMode="auto">
            <a:xfrm>
              <a:off x="745" y="3186"/>
              <a:ext cx="1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2" name="Line 38"/>
            <p:cNvSpPr>
              <a:spLocks noChangeShapeType="1"/>
            </p:cNvSpPr>
            <p:nvPr/>
          </p:nvSpPr>
          <p:spPr bwMode="auto">
            <a:xfrm>
              <a:off x="745" y="3512"/>
              <a:ext cx="1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3" name="Line 39"/>
            <p:cNvSpPr>
              <a:spLocks noChangeShapeType="1"/>
            </p:cNvSpPr>
            <p:nvPr/>
          </p:nvSpPr>
          <p:spPr bwMode="auto">
            <a:xfrm>
              <a:off x="745" y="4164"/>
              <a:ext cx="131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4" name="Line 40"/>
            <p:cNvSpPr>
              <a:spLocks noChangeShapeType="1"/>
            </p:cNvSpPr>
            <p:nvPr/>
          </p:nvSpPr>
          <p:spPr bwMode="auto">
            <a:xfrm>
              <a:off x="745" y="2208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5" name="Line 41"/>
            <p:cNvSpPr>
              <a:spLocks noChangeShapeType="1"/>
            </p:cNvSpPr>
            <p:nvPr/>
          </p:nvSpPr>
          <p:spPr bwMode="auto">
            <a:xfrm>
              <a:off x="1008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6" name="Line 42"/>
            <p:cNvSpPr>
              <a:spLocks noChangeShapeType="1"/>
            </p:cNvSpPr>
            <p:nvPr/>
          </p:nvSpPr>
          <p:spPr bwMode="auto">
            <a:xfrm>
              <a:off x="1273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7" name="Line 43"/>
            <p:cNvSpPr>
              <a:spLocks noChangeShapeType="1"/>
            </p:cNvSpPr>
            <p:nvPr/>
          </p:nvSpPr>
          <p:spPr bwMode="auto">
            <a:xfrm>
              <a:off x="1536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8" name="Line 44"/>
            <p:cNvSpPr>
              <a:spLocks noChangeShapeType="1"/>
            </p:cNvSpPr>
            <p:nvPr/>
          </p:nvSpPr>
          <p:spPr bwMode="auto">
            <a:xfrm>
              <a:off x="1801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39" name="Line 45"/>
            <p:cNvSpPr>
              <a:spLocks noChangeShapeType="1"/>
            </p:cNvSpPr>
            <p:nvPr/>
          </p:nvSpPr>
          <p:spPr bwMode="auto">
            <a:xfrm>
              <a:off x="2064" y="2208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40" name="Line 46"/>
            <p:cNvSpPr>
              <a:spLocks noChangeShapeType="1"/>
            </p:cNvSpPr>
            <p:nvPr/>
          </p:nvSpPr>
          <p:spPr bwMode="auto">
            <a:xfrm>
              <a:off x="1008" y="2208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41" name="Line 47"/>
            <p:cNvSpPr>
              <a:spLocks noChangeShapeType="1"/>
            </p:cNvSpPr>
            <p:nvPr/>
          </p:nvSpPr>
          <p:spPr bwMode="auto">
            <a:xfrm>
              <a:off x="745" y="3838"/>
              <a:ext cx="131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223" name="Rectangle 93"/>
          <p:cNvSpPr>
            <a:spLocks noChangeArrowheads="1"/>
          </p:cNvSpPr>
          <p:nvPr/>
        </p:nvSpPr>
        <p:spPr bwMode="auto">
          <a:xfrm>
            <a:off x="4114800" y="30480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9224" name="Rectangle 94"/>
          <p:cNvSpPr>
            <a:spLocks noChangeArrowheads="1"/>
          </p:cNvSpPr>
          <p:nvPr/>
        </p:nvSpPr>
        <p:spPr bwMode="auto">
          <a:xfrm>
            <a:off x="1295400" y="2286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9225" name="Group 95"/>
          <p:cNvGrpSpPr>
            <a:grpSpLocks/>
          </p:cNvGrpSpPr>
          <p:nvPr/>
        </p:nvGrpSpPr>
        <p:grpSpPr bwMode="auto">
          <a:xfrm>
            <a:off x="6400800" y="2133600"/>
            <a:ext cx="838200" cy="533400"/>
            <a:chOff x="4176" y="3648"/>
            <a:chExt cx="528" cy="336"/>
          </a:xfrm>
        </p:grpSpPr>
        <p:sp>
          <p:nvSpPr>
            <p:cNvPr id="9253" name="Rectangle 96"/>
            <p:cNvSpPr>
              <a:spLocks noChangeArrowheads="1"/>
            </p:cNvSpPr>
            <p:nvPr/>
          </p:nvSpPr>
          <p:spPr bwMode="auto">
            <a:xfrm>
              <a:off x="4176" y="3648"/>
              <a:ext cx="5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9219" name="Object 97"/>
            <p:cNvGraphicFramePr>
              <a:graphicFrameLocks noChangeAspect="1"/>
            </p:cNvGraphicFramePr>
            <p:nvPr/>
          </p:nvGraphicFramePr>
          <p:xfrm>
            <a:off x="4224" y="3744"/>
            <a:ext cx="37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4" name="Equation" r:id="rId3" imgW="596880" imgH="228600" progId="Equation.3">
                    <p:embed/>
                  </p:oleObj>
                </mc:Choice>
                <mc:Fallback>
                  <p:oleObj name="Equation" r:id="rId3" imgW="596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744"/>
                          <a:ext cx="37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27" name="Group 99"/>
          <p:cNvGrpSpPr>
            <a:grpSpLocks/>
          </p:cNvGrpSpPr>
          <p:nvPr/>
        </p:nvGrpSpPr>
        <p:grpSpPr bwMode="auto">
          <a:xfrm>
            <a:off x="3657600" y="2362200"/>
            <a:ext cx="1219200" cy="533400"/>
            <a:chOff x="2304" y="1488"/>
            <a:chExt cx="768" cy="336"/>
          </a:xfrm>
        </p:grpSpPr>
        <p:sp>
          <p:nvSpPr>
            <p:cNvPr id="9243" name="Rectangle 100"/>
            <p:cNvSpPr>
              <a:spLocks noChangeArrowheads="1"/>
            </p:cNvSpPr>
            <p:nvPr/>
          </p:nvSpPr>
          <p:spPr bwMode="auto">
            <a:xfrm>
              <a:off x="2816" y="1488"/>
              <a:ext cx="2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9244" name="Rectangle 101"/>
            <p:cNvSpPr>
              <a:spLocks noChangeArrowheads="1"/>
            </p:cNvSpPr>
            <p:nvPr/>
          </p:nvSpPr>
          <p:spPr bwMode="auto">
            <a:xfrm>
              <a:off x="2560" y="1488"/>
              <a:ext cx="2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800"/>
            </a:p>
          </p:txBody>
        </p:sp>
        <p:sp>
          <p:nvSpPr>
            <p:cNvPr id="9245" name="Rectangle 102"/>
            <p:cNvSpPr>
              <a:spLocks noChangeArrowheads="1"/>
            </p:cNvSpPr>
            <p:nvPr/>
          </p:nvSpPr>
          <p:spPr bwMode="auto">
            <a:xfrm>
              <a:off x="2304" y="1488"/>
              <a:ext cx="2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9246" name="Line 103"/>
            <p:cNvSpPr>
              <a:spLocks noChangeShapeType="1"/>
            </p:cNvSpPr>
            <p:nvPr/>
          </p:nvSpPr>
          <p:spPr bwMode="auto">
            <a:xfrm>
              <a:off x="2304" y="1488"/>
              <a:ext cx="2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7" name="Line 104"/>
            <p:cNvSpPr>
              <a:spLocks noChangeShapeType="1"/>
            </p:cNvSpPr>
            <p:nvPr/>
          </p:nvSpPr>
          <p:spPr bwMode="auto">
            <a:xfrm>
              <a:off x="2304" y="1824"/>
              <a:ext cx="76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8" name="Line 105"/>
            <p:cNvSpPr>
              <a:spLocks noChangeShapeType="1"/>
            </p:cNvSpPr>
            <p:nvPr/>
          </p:nvSpPr>
          <p:spPr bwMode="auto">
            <a:xfrm>
              <a:off x="2304" y="1488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9" name="Line 106"/>
            <p:cNvSpPr>
              <a:spLocks noChangeShapeType="1"/>
            </p:cNvSpPr>
            <p:nvPr/>
          </p:nvSpPr>
          <p:spPr bwMode="auto">
            <a:xfrm>
              <a:off x="2560" y="14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0" name="Line 107"/>
            <p:cNvSpPr>
              <a:spLocks noChangeShapeType="1"/>
            </p:cNvSpPr>
            <p:nvPr/>
          </p:nvSpPr>
          <p:spPr bwMode="auto">
            <a:xfrm>
              <a:off x="2816" y="1488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1" name="Line 108"/>
            <p:cNvSpPr>
              <a:spLocks noChangeShapeType="1"/>
            </p:cNvSpPr>
            <p:nvPr/>
          </p:nvSpPr>
          <p:spPr bwMode="auto">
            <a:xfrm>
              <a:off x="3072" y="1488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52" name="Line 109"/>
            <p:cNvSpPr>
              <a:spLocks noChangeShapeType="1"/>
            </p:cNvSpPr>
            <p:nvPr/>
          </p:nvSpPr>
          <p:spPr bwMode="auto">
            <a:xfrm>
              <a:off x="2560" y="1488"/>
              <a:ext cx="51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8" name="Group 110"/>
          <p:cNvGrpSpPr>
            <a:grpSpLocks/>
          </p:cNvGrpSpPr>
          <p:nvPr/>
        </p:nvGrpSpPr>
        <p:grpSpPr bwMode="auto">
          <a:xfrm>
            <a:off x="914400" y="3200400"/>
            <a:ext cx="228600" cy="228600"/>
            <a:chOff x="2688" y="1248"/>
            <a:chExt cx="144" cy="144"/>
          </a:xfrm>
        </p:grpSpPr>
        <p:sp>
          <p:nvSpPr>
            <p:cNvPr id="9241" name="Line 111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2" name="Line 112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229" name="Group 113"/>
          <p:cNvGrpSpPr>
            <a:grpSpLocks/>
          </p:cNvGrpSpPr>
          <p:nvPr/>
        </p:nvGrpSpPr>
        <p:grpSpPr bwMode="auto">
          <a:xfrm>
            <a:off x="4191000" y="2514600"/>
            <a:ext cx="228600" cy="228600"/>
            <a:chOff x="2688" y="1248"/>
            <a:chExt cx="144" cy="144"/>
          </a:xfrm>
        </p:grpSpPr>
        <p:sp>
          <p:nvSpPr>
            <p:cNvPr id="9239" name="Line 114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240" name="Line 115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119"/>
          <p:cNvGrpSpPr>
            <a:grpSpLocks/>
          </p:cNvGrpSpPr>
          <p:nvPr/>
        </p:nvGrpSpPr>
        <p:grpSpPr bwMode="auto">
          <a:xfrm>
            <a:off x="2057400" y="1390650"/>
            <a:ext cx="3429000" cy="762000"/>
            <a:chOff x="1296" y="3264"/>
            <a:chExt cx="1728" cy="336"/>
          </a:xfrm>
        </p:grpSpPr>
        <p:sp>
          <p:nvSpPr>
            <p:cNvPr id="9236" name="Rectangle 120"/>
            <p:cNvSpPr>
              <a:spLocks noChangeArrowheads="1"/>
            </p:cNvSpPr>
            <p:nvPr/>
          </p:nvSpPr>
          <p:spPr bwMode="auto">
            <a:xfrm>
              <a:off x="1296" y="3264"/>
              <a:ext cx="1728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9218" name="Object 1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8151403"/>
                </p:ext>
              </p:extLst>
            </p:nvPr>
          </p:nvGraphicFramePr>
          <p:xfrm>
            <a:off x="1458" y="3336"/>
            <a:ext cx="136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5" name="Equation" r:id="rId5" imgW="1866600" imgH="279360" progId="Equation.3">
                    <p:embed/>
                  </p:oleObj>
                </mc:Choice>
                <mc:Fallback>
                  <p:oleObj name="Equation" r:id="rId5" imgW="18666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3336"/>
                          <a:ext cx="1365" cy="20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1828800" y="3048000"/>
            <a:ext cx="6056313" cy="3194229"/>
            <a:chOff x="1828800" y="3048000"/>
            <a:chExt cx="6056313" cy="3194229"/>
          </a:xfrm>
        </p:grpSpPr>
        <p:grpSp>
          <p:nvGrpSpPr>
            <p:cNvPr id="9230" name="Group 116"/>
            <p:cNvGrpSpPr>
              <a:grpSpLocks/>
            </p:cNvGrpSpPr>
            <p:nvPr/>
          </p:nvGrpSpPr>
          <p:grpSpPr bwMode="auto">
            <a:xfrm>
              <a:off x="5943600" y="3276600"/>
              <a:ext cx="228600" cy="228600"/>
              <a:chOff x="2688" y="1248"/>
              <a:chExt cx="144" cy="144"/>
            </a:xfrm>
          </p:grpSpPr>
          <p:sp>
            <p:nvSpPr>
              <p:cNvPr id="9237" name="Line 117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9238" name="Line 118"/>
              <p:cNvSpPr>
                <a:spLocks noChangeShapeType="1"/>
              </p:cNvSpPr>
              <p:nvPr/>
            </p:nvSpPr>
            <p:spPr bwMode="auto">
              <a:xfrm>
                <a:off x="2688" y="124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233" name="Oval 123"/>
            <p:cNvSpPr>
              <a:spLocks noChangeArrowheads="1"/>
            </p:cNvSpPr>
            <p:nvPr/>
          </p:nvSpPr>
          <p:spPr bwMode="auto">
            <a:xfrm>
              <a:off x="6172200" y="3429000"/>
              <a:ext cx="1371600" cy="68580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828800" y="3048000"/>
              <a:ext cx="6056313" cy="3194229"/>
              <a:chOff x="1828800" y="3048000"/>
              <a:chExt cx="6056313" cy="3194229"/>
            </a:xfrm>
          </p:grpSpPr>
          <p:grpSp>
            <p:nvGrpSpPr>
              <p:cNvPr id="9222" name="Group 48"/>
              <p:cNvGrpSpPr>
                <a:grpSpLocks/>
              </p:cNvGrpSpPr>
              <p:nvPr/>
            </p:nvGrpSpPr>
            <p:grpSpPr bwMode="auto">
              <a:xfrm>
                <a:off x="5791200" y="3048000"/>
                <a:ext cx="2093913" cy="3105150"/>
                <a:chOff x="3648" y="1920"/>
                <a:chExt cx="1319" cy="1956"/>
              </a:xfrm>
            </p:grpSpPr>
            <p:sp>
              <p:nvSpPr>
                <p:cNvPr id="9254" name="Rectangle 49"/>
                <p:cNvSpPr>
                  <a:spLocks noChangeArrowheads="1"/>
                </p:cNvSpPr>
                <p:nvPr/>
              </p:nvSpPr>
              <p:spPr bwMode="auto">
                <a:xfrm>
                  <a:off x="4704" y="3224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55" name="Rectangle 50"/>
                <p:cNvSpPr>
                  <a:spLocks noChangeArrowheads="1"/>
                </p:cNvSpPr>
                <p:nvPr/>
              </p:nvSpPr>
              <p:spPr bwMode="auto">
                <a:xfrm>
                  <a:off x="4439" y="3224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56" name="Rectangle 51"/>
                <p:cNvSpPr>
                  <a:spLocks noChangeArrowheads="1"/>
                </p:cNvSpPr>
                <p:nvPr/>
              </p:nvSpPr>
              <p:spPr bwMode="auto">
                <a:xfrm>
                  <a:off x="4176" y="3224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57" name="Rectangle 52"/>
                <p:cNvSpPr>
                  <a:spLocks noChangeArrowheads="1"/>
                </p:cNvSpPr>
                <p:nvPr/>
              </p:nvSpPr>
              <p:spPr bwMode="auto">
                <a:xfrm>
                  <a:off x="3911" y="3224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58" name="Rectangle 53"/>
                <p:cNvSpPr>
                  <a:spLocks noChangeArrowheads="1"/>
                </p:cNvSpPr>
                <p:nvPr/>
              </p:nvSpPr>
              <p:spPr bwMode="auto">
                <a:xfrm>
                  <a:off x="3648" y="3224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59" name="Rectangle 54"/>
                <p:cNvSpPr>
                  <a:spLocks noChangeArrowheads="1"/>
                </p:cNvSpPr>
                <p:nvPr/>
              </p:nvSpPr>
              <p:spPr bwMode="auto">
                <a:xfrm>
                  <a:off x="4704" y="3550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0" name="Rectangle 55"/>
                <p:cNvSpPr>
                  <a:spLocks noChangeArrowheads="1"/>
                </p:cNvSpPr>
                <p:nvPr/>
              </p:nvSpPr>
              <p:spPr bwMode="auto">
                <a:xfrm>
                  <a:off x="4439" y="3550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1" name="Rectangle 56"/>
                <p:cNvSpPr>
                  <a:spLocks noChangeArrowheads="1"/>
                </p:cNvSpPr>
                <p:nvPr/>
              </p:nvSpPr>
              <p:spPr bwMode="auto">
                <a:xfrm>
                  <a:off x="4176" y="3550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2" name="Rectangle 57"/>
                <p:cNvSpPr>
                  <a:spLocks noChangeArrowheads="1"/>
                </p:cNvSpPr>
                <p:nvPr/>
              </p:nvSpPr>
              <p:spPr bwMode="auto">
                <a:xfrm>
                  <a:off x="3911" y="3550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3" name="Rectangle 58"/>
                <p:cNvSpPr>
                  <a:spLocks noChangeArrowheads="1"/>
                </p:cNvSpPr>
                <p:nvPr/>
              </p:nvSpPr>
              <p:spPr bwMode="auto">
                <a:xfrm>
                  <a:off x="3648" y="3550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4" name="Rectangle 59"/>
                <p:cNvSpPr>
                  <a:spLocks noChangeArrowheads="1"/>
                </p:cNvSpPr>
                <p:nvPr/>
              </p:nvSpPr>
              <p:spPr bwMode="auto">
                <a:xfrm>
                  <a:off x="4704" y="2898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5" name="Rectangle 60"/>
                <p:cNvSpPr>
                  <a:spLocks noChangeArrowheads="1"/>
                </p:cNvSpPr>
                <p:nvPr/>
              </p:nvSpPr>
              <p:spPr bwMode="auto">
                <a:xfrm>
                  <a:off x="4439" y="2898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66" name="Rectangle 61"/>
                <p:cNvSpPr>
                  <a:spLocks noChangeArrowheads="1"/>
                </p:cNvSpPr>
                <p:nvPr/>
              </p:nvSpPr>
              <p:spPr bwMode="auto">
                <a:xfrm>
                  <a:off x="4176" y="2898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67" name="Rectangle 62"/>
                <p:cNvSpPr>
                  <a:spLocks noChangeArrowheads="1"/>
                </p:cNvSpPr>
                <p:nvPr/>
              </p:nvSpPr>
              <p:spPr bwMode="auto">
                <a:xfrm>
                  <a:off x="3911" y="2898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68" name="Rectangle 63"/>
                <p:cNvSpPr>
                  <a:spLocks noChangeArrowheads="1"/>
                </p:cNvSpPr>
                <p:nvPr/>
              </p:nvSpPr>
              <p:spPr bwMode="auto">
                <a:xfrm>
                  <a:off x="3648" y="2898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69" name="Rectangle 64"/>
                <p:cNvSpPr>
                  <a:spLocks noChangeArrowheads="1"/>
                </p:cNvSpPr>
                <p:nvPr/>
              </p:nvSpPr>
              <p:spPr bwMode="auto">
                <a:xfrm>
                  <a:off x="4704" y="2572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70" name="Rectangle 65"/>
                <p:cNvSpPr>
                  <a:spLocks noChangeArrowheads="1"/>
                </p:cNvSpPr>
                <p:nvPr/>
              </p:nvSpPr>
              <p:spPr bwMode="auto">
                <a:xfrm>
                  <a:off x="4439" y="2572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71" name="Rectangle 66"/>
                <p:cNvSpPr>
                  <a:spLocks noChangeArrowheads="1"/>
                </p:cNvSpPr>
                <p:nvPr/>
              </p:nvSpPr>
              <p:spPr bwMode="auto">
                <a:xfrm>
                  <a:off x="4176" y="2572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72" name="Rectangle 67"/>
                <p:cNvSpPr>
                  <a:spLocks noChangeArrowheads="1"/>
                </p:cNvSpPr>
                <p:nvPr/>
              </p:nvSpPr>
              <p:spPr bwMode="auto">
                <a:xfrm>
                  <a:off x="3911" y="2572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73" name="Rectangle 68"/>
                <p:cNvSpPr>
                  <a:spLocks noChangeArrowheads="1"/>
                </p:cNvSpPr>
                <p:nvPr/>
              </p:nvSpPr>
              <p:spPr bwMode="auto">
                <a:xfrm>
                  <a:off x="3648" y="2572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74" name="Rectangle 69"/>
                <p:cNvSpPr>
                  <a:spLocks noChangeArrowheads="1"/>
                </p:cNvSpPr>
                <p:nvPr/>
              </p:nvSpPr>
              <p:spPr bwMode="auto">
                <a:xfrm>
                  <a:off x="4704" y="2246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75" name="Rectangle 70"/>
                <p:cNvSpPr>
                  <a:spLocks noChangeArrowheads="1"/>
                </p:cNvSpPr>
                <p:nvPr/>
              </p:nvSpPr>
              <p:spPr bwMode="auto">
                <a:xfrm>
                  <a:off x="4439" y="2246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</a:p>
              </p:txBody>
            </p:sp>
            <p:sp>
              <p:nvSpPr>
                <p:cNvPr id="9276" name="Rectangle 71"/>
                <p:cNvSpPr>
                  <a:spLocks noChangeArrowheads="1"/>
                </p:cNvSpPr>
                <p:nvPr/>
              </p:nvSpPr>
              <p:spPr bwMode="auto">
                <a:xfrm>
                  <a:off x="4176" y="2246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77" name="Rectangle 72"/>
                <p:cNvSpPr>
                  <a:spLocks noChangeArrowheads="1"/>
                </p:cNvSpPr>
                <p:nvPr/>
              </p:nvSpPr>
              <p:spPr bwMode="auto">
                <a:xfrm>
                  <a:off x="3911" y="2246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r>
                    <a:rPr lang="en-US" altLang="en-US" sz="2000">
                      <a:cs typeface="Tahoma" panose="020B0604030504040204" pitchFamily="34" charset="0"/>
                    </a:rPr>
                    <a:t>•</a:t>
                  </a:r>
                  <a:endParaRPr lang="en-US" altLang="en-US" sz="2000"/>
                </a:p>
              </p:txBody>
            </p:sp>
            <p:sp>
              <p:nvSpPr>
                <p:cNvPr id="9278" name="Rectangle 73"/>
                <p:cNvSpPr>
                  <a:spLocks noChangeArrowheads="1"/>
                </p:cNvSpPr>
                <p:nvPr/>
              </p:nvSpPr>
              <p:spPr bwMode="auto">
                <a:xfrm>
                  <a:off x="3648" y="2246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79" name="Rectangle 74"/>
                <p:cNvSpPr>
                  <a:spLocks noChangeArrowheads="1"/>
                </p:cNvSpPr>
                <p:nvPr/>
              </p:nvSpPr>
              <p:spPr bwMode="auto">
                <a:xfrm>
                  <a:off x="4704" y="1920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80" name="Rectangle 75"/>
                <p:cNvSpPr>
                  <a:spLocks noChangeArrowheads="1"/>
                </p:cNvSpPr>
                <p:nvPr/>
              </p:nvSpPr>
              <p:spPr bwMode="auto">
                <a:xfrm>
                  <a:off x="4439" y="1920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81" name="Rectangle 76"/>
                <p:cNvSpPr>
                  <a:spLocks noChangeArrowheads="1"/>
                </p:cNvSpPr>
                <p:nvPr/>
              </p:nvSpPr>
              <p:spPr bwMode="auto">
                <a:xfrm>
                  <a:off x="4176" y="1920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282" name="Rectangle 77"/>
                <p:cNvSpPr>
                  <a:spLocks noChangeArrowheads="1"/>
                </p:cNvSpPr>
                <p:nvPr/>
              </p:nvSpPr>
              <p:spPr bwMode="auto">
                <a:xfrm>
                  <a:off x="3911" y="1920"/>
                  <a:ext cx="265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83" name="Rectangle 78"/>
                <p:cNvSpPr>
                  <a:spLocks noChangeArrowheads="1"/>
                </p:cNvSpPr>
                <p:nvPr/>
              </p:nvSpPr>
              <p:spPr bwMode="auto">
                <a:xfrm>
                  <a:off x="3648" y="1920"/>
                  <a:ext cx="263" cy="3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itchFamily="-112" charset="-128"/>
                    </a:defRPr>
                  </a:lvl9pPr>
                </a:lstStyle>
                <a:p>
                  <a:pPr eaLnBrk="1" hangingPunct="1">
                    <a:spcBef>
                      <a:spcPct val="20000"/>
                    </a:spcBef>
                    <a:buSzPct val="100000"/>
                  </a:pPr>
                  <a:endParaRPr lang="en-US" altLang="en-US" sz="2000"/>
                </a:p>
              </p:txBody>
            </p:sp>
            <p:sp>
              <p:nvSpPr>
                <p:cNvPr id="9284" name="Line 79"/>
                <p:cNvSpPr>
                  <a:spLocks noChangeShapeType="1"/>
                </p:cNvSpPr>
                <p:nvPr/>
              </p:nvSpPr>
              <p:spPr bwMode="auto">
                <a:xfrm>
                  <a:off x="3648" y="1920"/>
                  <a:ext cx="263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85" name="Line 80"/>
                <p:cNvSpPr>
                  <a:spLocks noChangeShapeType="1"/>
                </p:cNvSpPr>
                <p:nvPr/>
              </p:nvSpPr>
              <p:spPr bwMode="auto">
                <a:xfrm>
                  <a:off x="3648" y="2246"/>
                  <a:ext cx="13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86" name="Line 81"/>
                <p:cNvSpPr>
                  <a:spLocks noChangeShapeType="1"/>
                </p:cNvSpPr>
                <p:nvPr/>
              </p:nvSpPr>
              <p:spPr bwMode="auto">
                <a:xfrm>
                  <a:off x="3648" y="2572"/>
                  <a:ext cx="13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87" name="Line 82"/>
                <p:cNvSpPr>
                  <a:spLocks noChangeShapeType="1"/>
                </p:cNvSpPr>
                <p:nvPr/>
              </p:nvSpPr>
              <p:spPr bwMode="auto">
                <a:xfrm>
                  <a:off x="3648" y="2898"/>
                  <a:ext cx="13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88" name="Line 83"/>
                <p:cNvSpPr>
                  <a:spLocks noChangeShapeType="1"/>
                </p:cNvSpPr>
                <p:nvPr/>
              </p:nvSpPr>
              <p:spPr bwMode="auto">
                <a:xfrm>
                  <a:off x="3648" y="3224"/>
                  <a:ext cx="13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89" name="Line 84"/>
                <p:cNvSpPr>
                  <a:spLocks noChangeShapeType="1"/>
                </p:cNvSpPr>
                <p:nvPr/>
              </p:nvSpPr>
              <p:spPr bwMode="auto">
                <a:xfrm>
                  <a:off x="3648" y="3876"/>
                  <a:ext cx="1319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0" name="Line 85"/>
                <p:cNvSpPr>
                  <a:spLocks noChangeShapeType="1"/>
                </p:cNvSpPr>
                <p:nvPr/>
              </p:nvSpPr>
              <p:spPr bwMode="auto">
                <a:xfrm>
                  <a:off x="3648" y="1920"/>
                  <a:ext cx="0" cy="19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1" name="Line 86"/>
                <p:cNvSpPr>
                  <a:spLocks noChangeShapeType="1"/>
                </p:cNvSpPr>
                <p:nvPr/>
              </p:nvSpPr>
              <p:spPr bwMode="auto">
                <a:xfrm>
                  <a:off x="3911" y="1920"/>
                  <a:ext cx="0" cy="19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2" name="Line 87"/>
                <p:cNvSpPr>
                  <a:spLocks noChangeShapeType="1"/>
                </p:cNvSpPr>
                <p:nvPr/>
              </p:nvSpPr>
              <p:spPr bwMode="auto">
                <a:xfrm>
                  <a:off x="4176" y="1920"/>
                  <a:ext cx="0" cy="19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3" name="Line 88"/>
                <p:cNvSpPr>
                  <a:spLocks noChangeShapeType="1"/>
                </p:cNvSpPr>
                <p:nvPr/>
              </p:nvSpPr>
              <p:spPr bwMode="auto">
                <a:xfrm>
                  <a:off x="4439" y="1920"/>
                  <a:ext cx="0" cy="19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4" name="Line 89"/>
                <p:cNvSpPr>
                  <a:spLocks noChangeShapeType="1"/>
                </p:cNvSpPr>
                <p:nvPr/>
              </p:nvSpPr>
              <p:spPr bwMode="auto">
                <a:xfrm>
                  <a:off x="4704" y="1920"/>
                  <a:ext cx="0" cy="195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5" name="Line 90"/>
                <p:cNvSpPr>
                  <a:spLocks noChangeShapeType="1"/>
                </p:cNvSpPr>
                <p:nvPr/>
              </p:nvSpPr>
              <p:spPr bwMode="auto">
                <a:xfrm>
                  <a:off x="4967" y="1920"/>
                  <a:ext cx="0" cy="1956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6" name="Line 91"/>
                <p:cNvSpPr>
                  <a:spLocks noChangeShapeType="1"/>
                </p:cNvSpPr>
                <p:nvPr/>
              </p:nvSpPr>
              <p:spPr bwMode="auto">
                <a:xfrm>
                  <a:off x="3911" y="1920"/>
                  <a:ext cx="1056" cy="0"/>
                </a:xfrm>
                <a:prstGeom prst="line">
                  <a:avLst/>
                </a:prstGeom>
                <a:noFill/>
                <a:ln w="28575" cap="sq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9297" name="Line 92"/>
                <p:cNvSpPr>
                  <a:spLocks noChangeShapeType="1"/>
                </p:cNvSpPr>
                <p:nvPr/>
              </p:nvSpPr>
              <p:spPr bwMode="auto">
                <a:xfrm>
                  <a:off x="3648" y="3550"/>
                  <a:ext cx="131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9226" name="AutoShape 98"/>
              <p:cNvSpPr>
                <a:spLocks noChangeArrowheads="1"/>
              </p:cNvSpPr>
              <p:nvPr/>
            </p:nvSpPr>
            <p:spPr bwMode="auto">
              <a:xfrm>
                <a:off x="3733800" y="4343400"/>
                <a:ext cx="1752600" cy="457200"/>
              </a:xfrm>
              <a:prstGeom prst="rightArrow">
                <a:avLst>
                  <a:gd name="adj1" fmla="val 50000"/>
                  <a:gd name="adj2" fmla="val 958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32" name="Text Box 122"/>
              <p:cNvSpPr txBox="1">
                <a:spLocks noChangeArrowheads="1"/>
              </p:cNvSpPr>
              <p:nvPr/>
            </p:nvSpPr>
            <p:spPr bwMode="auto">
              <a:xfrm>
                <a:off x="3349627" y="5041900"/>
                <a:ext cx="2060574" cy="120032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b="1" dirty="0">
                    <a:latin typeface="+mj-lt"/>
                  </a:rPr>
                  <a:t>Here 0 does not belong to B and A is not included in A</a:t>
                </a:r>
                <a:r>
                  <a:rPr lang="en-US" altLang="en-US" sz="1800" b="1" dirty="0">
                    <a:latin typeface="+mj-lt"/>
                    <a:sym typeface="Symbol" panose="05050102010706020507" pitchFamily="18" charset="2"/>
                  </a:rPr>
                  <a:t></a:t>
                </a:r>
                <a:r>
                  <a:rPr lang="en-US" altLang="en-US" sz="1800" b="1" dirty="0">
                    <a:latin typeface="+mj-lt"/>
                  </a:rPr>
                  <a:t> B</a:t>
                </a:r>
              </a:p>
            </p:txBody>
          </p:sp>
          <p:sp>
            <p:nvSpPr>
              <p:cNvPr id="9234" name="Line 124"/>
              <p:cNvSpPr>
                <a:spLocks noChangeShapeType="1"/>
              </p:cNvSpPr>
              <p:nvPr/>
            </p:nvSpPr>
            <p:spPr bwMode="auto">
              <a:xfrm>
                <a:off x="1828800" y="3810000"/>
                <a:ext cx="4495800" cy="76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5" name="Text Box 125"/>
              <p:cNvSpPr txBox="1">
                <a:spLocks noChangeArrowheads="1"/>
              </p:cNvSpPr>
              <p:nvPr/>
            </p:nvSpPr>
            <p:spPr bwMode="auto">
              <a:xfrm>
                <a:off x="3429000" y="4019551"/>
                <a:ext cx="1941513" cy="369332"/>
              </a:xfrm>
              <a:prstGeom prst="rect">
                <a:avLst/>
              </a:prstGeom>
              <a:solidFill>
                <a:srgbClr val="FFFF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dirty="0">
                    <a:latin typeface="+mj-lt"/>
                  </a:rPr>
                  <a:t>Replaced with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4990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Image morphology</a:t>
            </a:r>
          </a:p>
          <a:p>
            <a:endParaRPr lang="en-GB" dirty="0"/>
          </a:p>
          <a:p>
            <a:r>
              <a:rPr lang="en-GB" dirty="0" smtClean="0"/>
              <a:t> Set theoretic interpretation</a:t>
            </a:r>
          </a:p>
          <a:p>
            <a:endParaRPr lang="en-GB" dirty="0"/>
          </a:p>
          <a:p>
            <a:r>
              <a:rPr lang="en-GB" dirty="0" smtClean="0"/>
              <a:t> Dilation</a:t>
            </a:r>
          </a:p>
          <a:p>
            <a:endParaRPr lang="en-GB" dirty="0"/>
          </a:p>
          <a:p>
            <a:r>
              <a:rPr lang="en-GB" dirty="0" smtClean="0"/>
              <a:t> Erosion</a:t>
            </a:r>
          </a:p>
          <a:p>
            <a:endParaRPr lang="en-GB" dirty="0"/>
          </a:p>
          <a:p>
            <a:r>
              <a:rPr lang="en-GB" dirty="0" smtClean="0"/>
              <a:t> Duality</a:t>
            </a:r>
          </a:p>
          <a:p>
            <a:endParaRPr lang="en-GB" dirty="0"/>
          </a:p>
          <a:p>
            <a:r>
              <a:rPr lang="en-GB" dirty="0" smtClean="0"/>
              <a:t>Opening and Closing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0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More Properties of Dilation</a:t>
            </a:r>
          </a:p>
        </p:txBody>
      </p:sp>
      <p:sp>
        <p:nvSpPr>
          <p:cNvPr id="102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Translation Invariance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Linearity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Containment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Decomposition of structuring element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95750" y="1786733"/>
            <a:ext cx="3352800" cy="533400"/>
            <a:chOff x="1344" y="2160"/>
            <a:chExt cx="2112" cy="336"/>
          </a:xfrm>
        </p:grpSpPr>
        <p:sp>
          <p:nvSpPr>
            <p:cNvPr id="10255" name="Rectangle 5"/>
            <p:cNvSpPr>
              <a:spLocks noChangeArrowheads="1"/>
            </p:cNvSpPr>
            <p:nvPr/>
          </p:nvSpPr>
          <p:spPr bwMode="auto">
            <a:xfrm>
              <a:off x="1344" y="2160"/>
              <a:ext cx="211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1680" y="2208"/>
            <a:ext cx="156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4" name="Equation" r:id="rId3" imgW="1917360" imgH="291960" progId="Equation.3">
                    <p:embed/>
                  </p:oleObj>
                </mc:Choice>
                <mc:Fallback>
                  <p:oleObj name="Equation" r:id="rId3" imgW="191736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208"/>
                          <a:ext cx="156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095750" y="2980532"/>
            <a:ext cx="3810000" cy="609600"/>
            <a:chOff x="1248" y="2304"/>
            <a:chExt cx="2400" cy="384"/>
          </a:xfrm>
        </p:grpSpPr>
        <p:sp>
          <p:nvSpPr>
            <p:cNvPr id="10254" name="Rectangle 8"/>
            <p:cNvSpPr>
              <a:spLocks noChangeArrowheads="1"/>
            </p:cNvSpPr>
            <p:nvPr/>
          </p:nvSpPr>
          <p:spPr bwMode="auto">
            <a:xfrm>
              <a:off x="1248" y="2304"/>
              <a:ext cx="24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44" name="Object 9"/>
            <p:cNvGraphicFramePr>
              <a:graphicFrameLocks noChangeAspect="1"/>
            </p:cNvGraphicFramePr>
            <p:nvPr/>
          </p:nvGraphicFramePr>
          <p:xfrm>
            <a:off x="1344" y="2400"/>
            <a:ext cx="2231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5" name="Equation" r:id="rId5" imgW="2958840" imgH="279360" progId="Equation.3">
                    <p:embed/>
                  </p:oleObj>
                </mc:Choice>
                <mc:Fallback>
                  <p:oleObj name="Equation" r:id="rId5" imgW="29588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0"/>
                          <a:ext cx="2231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095750" y="4210847"/>
            <a:ext cx="3886200" cy="533400"/>
            <a:chOff x="1248" y="2976"/>
            <a:chExt cx="2448" cy="336"/>
          </a:xfrm>
        </p:grpSpPr>
        <p:sp>
          <p:nvSpPr>
            <p:cNvPr id="10253" name="Rectangle 11"/>
            <p:cNvSpPr>
              <a:spLocks noChangeArrowheads="1"/>
            </p:cNvSpPr>
            <p:nvPr/>
          </p:nvSpPr>
          <p:spPr bwMode="auto">
            <a:xfrm>
              <a:off x="1248" y="2976"/>
              <a:ext cx="24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43" name="Object 12"/>
            <p:cNvGraphicFramePr>
              <a:graphicFrameLocks noChangeAspect="1"/>
            </p:cNvGraphicFramePr>
            <p:nvPr/>
          </p:nvGraphicFramePr>
          <p:xfrm>
            <a:off x="1440" y="3072"/>
            <a:ext cx="19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6" name="Equation" r:id="rId7" imgW="3136680" imgH="279360" progId="Equation.3">
                    <p:embed/>
                  </p:oleObj>
                </mc:Choice>
                <mc:Fallback>
                  <p:oleObj name="Equation" r:id="rId7" imgW="31366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072"/>
                          <a:ext cx="19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095750" y="5872163"/>
            <a:ext cx="3733800" cy="609600"/>
            <a:chOff x="1344" y="3504"/>
            <a:chExt cx="2352" cy="384"/>
          </a:xfrm>
        </p:grpSpPr>
        <p:sp>
          <p:nvSpPr>
            <p:cNvPr id="10252" name="Rectangle 14"/>
            <p:cNvSpPr>
              <a:spLocks noChangeArrowheads="1"/>
            </p:cNvSpPr>
            <p:nvPr/>
          </p:nvSpPr>
          <p:spPr bwMode="auto">
            <a:xfrm>
              <a:off x="1344" y="3504"/>
              <a:ext cx="23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0242" name="Object 15"/>
            <p:cNvGraphicFramePr>
              <a:graphicFrameLocks noChangeAspect="1"/>
            </p:cNvGraphicFramePr>
            <p:nvPr/>
          </p:nvGraphicFramePr>
          <p:xfrm>
            <a:off x="1488" y="3648"/>
            <a:ext cx="195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7" name="Equation" r:id="rId9" imgW="3098520" imgH="279360" progId="Equation.3">
                    <p:embed/>
                  </p:oleObj>
                </mc:Choice>
                <mc:Fallback>
                  <p:oleObj name="Equation" r:id="rId9" imgW="30985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648"/>
                          <a:ext cx="195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25769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Dilation (Summary)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28650" y="1825624"/>
                <a:ext cx="7886700" cy="4822825"/>
              </a:xfrm>
            </p:spPr>
            <p:txBody>
              <a:bodyPr>
                <a:normAutofit/>
              </a:bodyPr>
              <a:lstStyle/>
              <a:p>
                <a:pPr>
                  <a:buFont typeface="+mj-lt"/>
                  <a:buAutoNum type="arabicPeriod"/>
                  <a:defRPr/>
                </a:pPr>
                <a:r>
                  <a:rPr lang="en-US" dirty="0" smtClean="0">
                    <a:ea typeface="MS PGothic" pitchFamily="34" charset="-128"/>
                  </a:rPr>
                  <a:t>The dilation operator takes two inputs</a:t>
                </a:r>
              </a:p>
              <a:p>
                <a:pPr marL="800100" lvl="1" indent="-342900">
                  <a:buFont typeface="+mj-lt"/>
                  <a:buAutoNum type="arabicPeriod"/>
                  <a:defRPr/>
                </a:pPr>
                <a:r>
                  <a:rPr lang="en-US" sz="2100" dirty="0" smtClean="0">
                    <a:ea typeface="MS PGothic" pitchFamily="34" charset="-128"/>
                  </a:rPr>
                  <a:t>A </a:t>
                </a:r>
                <a:r>
                  <a:rPr lang="en-US" sz="2100" b="1" dirty="0" smtClean="0">
                    <a:solidFill>
                      <a:srgbClr val="0000FF"/>
                    </a:solidFill>
                    <a:ea typeface="MS PGothic" pitchFamily="34" charset="-128"/>
                  </a:rPr>
                  <a:t>binary image</a:t>
                </a:r>
                <a:r>
                  <a:rPr lang="en-US" sz="2100" dirty="0" smtClean="0">
                    <a:ea typeface="MS PGothic" pitchFamily="34" charset="-128"/>
                  </a:rPr>
                  <a:t>, which is to be dilated</a:t>
                </a:r>
              </a:p>
              <a:p>
                <a:pPr marL="800100" lvl="1" indent="-342900">
                  <a:buFont typeface="+mj-lt"/>
                  <a:buAutoNum type="arabicPeriod"/>
                  <a:defRPr/>
                </a:pPr>
                <a:r>
                  <a:rPr lang="en-US" sz="2100" dirty="0" smtClean="0">
                    <a:ea typeface="MS PGothic" pitchFamily="34" charset="-128"/>
                  </a:rPr>
                  <a:t>A </a:t>
                </a:r>
                <a:r>
                  <a:rPr lang="en-US" sz="2100" b="1" dirty="0">
                    <a:solidFill>
                      <a:srgbClr val="0000FF"/>
                    </a:solidFill>
                    <a:ea typeface="MS PGothic" pitchFamily="34" charset="-128"/>
                  </a:rPr>
                  <a:t>structuring element </a:t>
                </a:r>
                <a:r>
                  <a:rPr lang="en-US" sz="2100" dirty="0" smtClean="0">
                    <a:ea typeface="MS PGothic" pitchFamily="34" charset="-128"/>
                  </a:rPr>
                  <a:t>(or </a:t>
                </a:r>
                <a:r>
                  <a:rPr lang="en-US" sz="2100" b="1" dirty="0" smtClean="0">
                    <a:solidFill>
                      <a:srgbClr val="C00000"/>
                    </a:solidFill>
                    <a:ea typeface="MS PGothic" pitchFamily="34" charset="-128"/>
                  </a:rPr>
                  <a:t>kernel</a:t>
                </a:r>
                <a:r>
                  <a:rPr lang="en-US" sz="2100" dirty="0" smtClean="0">
                    <a:ea typeface="MS PGothic" pitchFamily="34" charset="-128"/>
                  </a:rPr>
                  <a:t>), which determines the behavior of the morphological operation</a:t>
                </a:r>
              </a:p>
              <a:p>
                <a:pPr marL="800100" lvl="1" indent="-342900">
                  <a:buFont typeface="+mj-lt"/>
                  <a:buAutoNum type="arabicPeriod"/>
                  <a:defRPr/>
                </a:pPr>
                <a:endParaRPr lang="en-US" sz="2100" dirty="0" smtClean="0">
                  <a:ea typeface="MS PGothic" pitchFamily="34" charset="-128"/>
                </a:endParaRPr>
              </a:p>
              <a:p>
                <a:pPr>
                  <a:buFont typeface="+mj-lt"/>
                  <a:buAutoNum type="arabicPeriod"/>
                  <a:defRPr/>
                </a:pPr>
                <a:r>
                  <a:rPr lang="en-US" dirty="0" smtClean="0">
                    <a:ea typeface="MS PGothic" pitchFamily="34" charset="-128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is the set of </a:t>
                </a:r>
                <a:r>
                  <a:rPr lang="en-US" b="1" u="sng" dirty="0" smtClean="0">
                    <a:ea typeface="MS PGothic" pitchFamily="34" charset="-128"/>
                  </a:rPr>
                  <a:t>Euclidean coordinates </a:t>
                </a:r>
                <a:r>
                  <a:rPr lang="en-US" dirty="0" smtClean="0">
                    <a:ea typeface="MS PGothic" pitchFamily="34" charset="-128"/>
                  </a:rPr>
                  <a:t>of the input image,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𝐾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is the set of coordinates of the structuring element</a:t>
                </a:r>
              </a:p>
              <a:p>
                <a:pPr>
                  <a:buFont typeface="+mj-lt"/>
                  <a:buAutoNum type="arabicPeriod"/>
                  <a:defRPr/>
                </a:pPr>
                <a:endParaRPr lang="en-US" dirty="0" smtClean="0">
                  <a:ea typeface="MS PGothic" pitchFamily="34" charset="-128"/>
                </a:endParaRPr>
              </a:p>
              <a:p>
                <a:pPr>
                  <a:buFont typeface="+mj-lt"/>
                  <a:buAutoNum type="arabicPeriod"/>
                  <a:defRPr/>
                </a:pPr>
                <a:r>
                  <a:rPr lang="en-US" dirty="0" smtClean="0">
                    <a:ea typeface="MS PGothic" pitchFamily="34" charset="-128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𝐾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ea typeface="MS PGothic" pitchFamily="34" charset="-128"/>
                  </a:rPr>
                  <a:t> denote the translation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𝐾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so that its origin is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𝑥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.</a:t>
                </a:r>
              </a:p>
              <a:p>
                <a:pPr>
                  <a:buFont typeface="+mj-lt"/>
                  <a:buAutoNum type="arabicPeriod"/>
                  <a:defRPr/>
                </a:pPr>
                <a:endParaRPr lang="en-US" dirty="0" smtClean="0">
                  <a:ea typeface="MS PGothic" pitchFamily="34" charset="-128"/>
                </a:endParaRPr>
              </a:p>
              <a:p>
                <a:pPr>
                  <a:buFont typeface="+mj-lt"/>
                  <a:buAutoNum type="arabicPeriod"/>
                  <a:defRPr/>
                </a:pPr>
                <a:r>
                  <a:rPr lang="en-US" dirty="0" smtClean="0">
                    <a:ea typeface="MS PGothic" pitchFamily="34" charset="-128"/>
                  </a:rPr>
                  <a:t>The </a:t>
                </a:r>
                <a:r>
                  <a:rPr lang="en-US" b="1" dirty="0" smtClean="0">
                    <a:solidFill>
                      <a:srgbClr val="C00000"/>
                    </a:solidFill>
                    <a:ea typeface="MS PGothic" pitchFamily="34" charset="-128"/>
                  </a:rPr>
                  <a:t>DILATION</a:t>
                </a:r>
                <a:r>
                  <a:rPr lang="en-US" dirty="0" smtClean="0">
                    <a:ea typeface="MS PGothic" pitchFamily="34" charset="-128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𝐾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is simply the set of all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𝑥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such that the intersection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MS PGothic" pitchFamily="34" charset="-128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MS PGothic" pitchFamily="34" charset="-128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>
                    <a:ea typeface="MS PGothic" pitchFamily="34" charset="-128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MS PGothic" pitchFamily="34" charset="-128"/>
                      </a:rPr>
                      <m:t>𝑋</m:t>
                    </m:r>
                  </m:oMath>
                </a14:m>
                <a:r>
                  <a:rPr lang="en-US" dirty="0" smtClean="0">
                    <a:ea typeface="MS PGothic" pitchFamily="34" charset="-128"/>
                  </a:rPr>
                  <a:t> is non-empty</a:t>
                </a:r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825624"/>
                <a:ext cx="7886700" cy="4822825"/>
              </a:xfrm>
              <a:blipFill rotWithShape="0">
                <a:blip r:embed="rId2"/>
                <a:stretch>
                  <a:fillRect l="-773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7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Erosion</a:t>
            </a: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28650" y="1470025"/>
            <a:ext cx="83216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i="1" dirty="0" smtClean="0">
                <a:latin typeface="Times New Roman" panose="02020603050405020304" pitchFamily="18" charset="0"/>
              </a:rPr>
              <a:t>x </a:t>
            </a:r>
            <a:r>
              <a:rPr lang="ca-ES" altLang="en-US" dirty="0">
                <a:latin typeface="Times New Roman" panose="02020603050405020304" pitchFamily="18" charset="0"/>
              </a:rPr>
              <a:t>= (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1</a:t>
            </a:r>
            <a:r>
              <a:rPr lang="ca-ES" altLang="en-US" dirty="0">
                <a:latin typeface="Times New Roman" panose="02020603050405020304" pitchFamily="18" charset="0"/>
              </a:rPr>
              <a:t>,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2</a:t>
            </a:r>
            <a:r>
              <a:rPr lang="ca-ES" altLang="en-US" dirty="0">
                <a:latin typeface="Times New Roman" panose="02020603050405020304" pitchFamily="18" charset="0"/>
              </a:rPr>
              <a:t>)</a:t>
            </a:r>
            <a:r>
              <a:rPr lang="ca-ES" altLang="en-US" dirty="0"/>
              <a:t> such that if we center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on them, </a:t>
            </a:r>
            <a:r>
              <a:rPr lang="ca-ES" altLang="en-US" dirty="0" smtClean="0"/>
              <a:t>then </a:t>
            </a:r>
            <a:r>
              <a:rPr lang="ca-ES" altLang="en-US" dirty="0"/>
              <a:t>the so translated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is contained in 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dirty="0"/>
              <a:t>.</a:t>
            </a:r>
            <a:endParaRPr lang="es-ES" altLang="en-US" dirty="0"/>
          </a:p>
        </p:txBody>
      </p:sp>
      <p:pic>
        <p:nvPicPr>
          <p:cNvPr id="5" name="Picture 5" descr="origi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26289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quadrat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3725" y="60388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erosio 3x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125" y="26289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DifErosio 3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425" y="26289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385"/>
          <p:cNvGrpSpPr>
            <a:grpSpLocks/>
          </p:cNvGrpSpPr>
          <p:nvPr/>
        </p:nvGrpSpPr>
        <p:grpSpPr bwMode="auto">
          <a:xfrm>
            <a:off x="720725" y="3090863"/>
            <a:ext cx="3049588" cy="357187"/>
            <a:chOff x="435" y="1332"/>
            <a:chExt cx="1921" cy="225"/>
          </a:xfrm>
        </p:grpSpPr>
        <p:sp>
          <p:nvSpPr>
            <p:cNvPr id="10" name="Rectangle 38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" name="Group 38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2" name="Rectangle 38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" name="Rectangle 38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" name="Rectangle 39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" name="Rectangle 39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" name="Rectangle 39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" name="Rectangle 39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" name="Rectangle 39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" name="Rectangle 39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" name="Rectangle 39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1" name="Group 397"/>
          <p:cNvGrpSpPr>
            <a:grpSpLocks/>
          </p:cNvGrpSpPr>
          <p:nvPr/>
        </p:nvGrpSpPr>
        <p:grpSpPr bwMode="auto">
          <a:xfrm>
            <a:off x="835025" y="3090863"/>
            <a:ext cx="3049588" cy="357187"/>
            <a:chOff x="435" y="1332"/>
            <a:chExt cx="1921" cy="225"/>
          </a:xfrm>
        </p:grpSpPr>
        <p:sp>
          <p:nvSpPr>
            <p:cNvPr id="22" name="Rectangle 39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" name="Group 39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4" name="Rectangle 40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" name="Rectangle 40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" name="Rectangle 40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" name="Rectangle 40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" name="Rectangle 40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" name="Rectangle 40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" name="Rectangle 40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" name="Rectangle 40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" name="Rectangle 40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3" name="Group 409"/>
          <p:cNvGrpSpPr>
            <a:grpSpLocks/>
          </p:cNvGrpSpPr>
          <p:nvPr/>
        </p:nvGrpSpPr>
        <p:grpSpPr bwMode="auto">
          <a:xfrm>
            <a:off x="949325" y="3090863"/>
            <a:ext cx="3049588" cy="357187"/>
            <a:chOff x="435" y="1332"/>
            <a:chExt cx="1921" cy="225"/>
          </a:xfrm>
        </p:grpSpPr>
        <p:sp>
          <p:nvSpPr>
            <p:cNvPr id="34" name="Rectangle 41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5" name="Group 41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6" name="Rectangle 41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7" name="Rectangle 41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8" name="Rectangle 41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9" name="Rectangle 41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0" name="Rectangle 41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1" name="Rectangle 41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2" name="Rectangle 41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3" name="Rectangle 41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4" name="Rectangle 42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45" name="Group 421"/>
          <p:cNvGrpSpPr>
            <a:grpSpLocks/>
          </p:cNvGrpSpPr>
          <p:nvPr/>
        </p:nvGrpSpPr>
        <p:grpSpPr bwMode="auto">
          <a:xfrm>
            <a:off x="1066800" y="3090863"/>
            <a:ext cx="3049588" cy="357187"/>
            <a:chOff x="435" y="1332"/>
            <a:chExt cx="1921" cy="225"/>
          </a:xfrm>
        </p:grpSpPr>
        <p:sp>
          <p:nvSpPr>
            <p:cNvPr id="46" name="Rectangle 42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47" name="Group 42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48" name="Rectangle 42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Rectangle 42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0" name="Rectangle 42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1" name="Rectangle 42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2" name="Rectangle 42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3" name="Rectangle 42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Rectangle 43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5" name="Rectangle 43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6" name="Rectangle 43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57" name="Group 433"/>
          <p:cNvGrpSpPr>
            <a:grpSpLocks/>
          </p:cNvGrpSpPr>
          <p:nvPr/>
        </p:nvGrpSpPr>
        <p:grpSpPr bwMode="auto">
          <a:xfrm>
            <a:off x="1177925" y="3090863"/>
            <a:ext cx="3049588" cy="357187"/>
            <a:chOff x="435" y="1332"/>
            <a:chExt cx="1921" cy="225"/>
          </a:xfrm>
        </p:grpSpPr>
        <p:sp>
          <p:nvSpPr>
            <p:cNvPr id="58" name="Rectangle 43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9" name="Group 43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60" name="Rectangle 43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1" name="Rectangle 43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2" name="Rectangle 43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3" name="Rectangle 43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4" name="Rectangle 44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5" name="Rectangle 44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6" name="Rectangle 44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7" name="Rectangle 44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68" name="Rectangle 44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69" name="Group 445"/>
          <p:cNvGrpSpPr>
            <a:grpSpLocks/>
          </p:cNvGrpSpPr>
          <p:nvPr/>
        </p:nvGrpSpPr>
        <p:grpSpPr bwMode="auto">
          <a:xfrm>
            <a:off x="1295400" y="3090863"/>
            <a:ext cx="3049588" cy="357187"/>
            <a:chOff x="435" y="1332"/>
            <a:chExt cx="1921" cy="225"/>
          </a:xfrm>
        </p:grpSpPr>
        <p:sp>
          <p:nvSpPr>
            <p:cNvPr id="70" name="Rectangle 44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71" name="Group 44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72" name="Rectangle 44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3" name="Rectangle 44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4" name="Rectangle 45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5" name="Rectangle 45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6" name="Rectangle 45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7" name="Rectangle 45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8" name="Rectangle 45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9" name="Rectangle 45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0" name="Rectangle 45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81" name="Group 457"/>
          <p:cNvGrpSpPr>
            <a:grpSpLocks/>
          </p:cNvGrpSpPr>
          <p:nvPr/>
        </p:nvGrpSpPr>
        <p:grpSpPr bwMode="auto">
          <a:xfrm>
            <a:off x="1406525" y="3090863"/>
            <a:ext cx="3049588" cy="357187"/>
            <a:chOff x="435" y="1332"/>
            <a:chExt cx="1921" cy="225"/>
          </a:xfrm>
        </p:grpSpPr>
        <p:sp>
          <p:nvSpPr>
            <p:cNvPr id="82" name="Rectangle 45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83" name="Group 45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84" name="Rectangle 46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5" name="Rectangle 46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6" name="Rectangle 46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7" name="Rectangle 46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8" name="Rectangle 46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89" name="Rectangle 46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0" name="Rectangle 46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1" name="Rectangle 46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2" name="Rectangle 46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93" name="Group 469"/>
          <p:cNvGrpSpPr>
            <a:grpSpLocks/>
          </p:cNvGrpSpPr>
          <p:nvPr/>
        </p:nvGrpSpPr>
        <p:grpSpPr bwMode="auto">
          <a:xfrm>
            <a:off x="1520825" y="3090863"/>
            <a:ext cx="3049588" cy="357187"/>
            <a:chOff x="435" y="1332"/>
            <a:chExt cx="1921" cy="225"/>
          </a:xfrm>
        </p:grpSpPr>
        <p:sp>
          <p:nvSpPr>
            <p:cNvPr id="94" name="Rectangle 47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5" name="Group 47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96" name="Rectangle 47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7" name="Rectangle 47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8" name="Rectangle 47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9" name="Rectangle 47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0" name="Rectangle 47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1" name="Rectangle 47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2" name="Rectangle 47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3" name="Rectangle 47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4" name="Rectangle 48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05" name="Group 481"/>
          <p:cNvGrpSpPr>
            <a:grpSpLocks/>
          </p:cNvGrpSpPr>
          <p:nvPr/>
        </p:nvGrpSpPr>
        <p:grpSpPr bwMode="auto">
          <a:xfrm>
            <a:off x="1635125" y="3090863"/>
            <a:ext cx="3049588" cy="357187"/>
            <a:chOff x="435" y="1332"/>
            <a:chExt cx="1921" cy="225"/>
          </a:xfrm>
        </p:grpSpPr>
        <p:sp>
          <p:nvSpPr>
            <p:cNvPr id="106" name="Rectangle 48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07" name="Group 48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08" name="Rectangle 48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09" name="Rectangle 48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0" name="Rectangle 48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1" name="Rectangle 48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" name="Rectangle 48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3" name="Rectangle 48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4" name="Rectangle 49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5" name="Rectangle 49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6" name="Rectangle 49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17" name="Group 493"/>
          <p:cNvGrpSpPr>
            <a:grpSpLocks/>
          </p:cNvGrpSpPr>
          <p:nvPr/>
        </p:nvGrpSpPr>
        <p:grpSpPr bwMode="auto">
          <a:xfrm>
            <a:off x="1747838" y="3090863"/>
            <a:ext cx="3049587" cy="357187"/>
            <a:chOff x="435" y="1332"/>
            <a:chExt cx="1921" cy="225"/>
          </a:xfrm>
        </p:grpSpPr>
        <p:sp>
          <p:nvSpPr>
            <p:cNvPr id="118" name="Rectangle 49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19" name="Group 49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20" name="Rectangle 49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1" name="Rectangle 49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2" name="Rectangle 49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3" name="Rectangle 49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4" name="Rectangle 50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5" name="Rectangle 50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6" name="Rectangle 50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7" name="Rectangle 50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8" name="Rectangle 50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29" name="Group 505"/>
          <p:cNvGrpSpPr>
            <a:grpSpLocks/>
          </p:cNvGrpSpPr>
          <p:nvPr/>
        </p:nvGrpSpPr>
        <p:grpSpPr bwMode="auto">
          <a:xfrm>
            <a:off x="1862138" y="3090863"/>
            <a:ext cx="3049587" cy="357187"/>
            <a:chOff x="435" y="1332"/>
            <a:chExt cx="1921" cy="225"/>
          </a:xfrm>
        </p:grpSpPr>
        <p:sp>
          <p:nvSpPr>
            <p:cNvPr id="130" name="Rectangle 50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31" name="Group 50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32" name="Rectangle 50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3" name="Rectangle 50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4" name="Rectangle 51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5" name="Rectangle 51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6" name="Rectangle 51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7" name="Rectangle 51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8" name="Rectangle 51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39" name="Rectangle 51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0" name="Rectangle 51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41" name="Group 517"/>
          <p:cNvGrpSpPr>
            <a:grpSpLocks/>
          </p:cNvGrpSpPr>
          <p:nvPr/>
        </p:nvGrpSpPr>
        <p:grpSpPr bwMode="auto">
          <a:xfrm>
            <a:off x="1981200" y="3090863"/>
            <a:ext cx="3049588" cy="357187"/>
            <a:chOff x="435" y="1332"/>
            <a:chExt cx="1921" cy="225"/>
          </a:xfrm>
        </p:grpSpPr>
        <p:sp>
          <p:nvSpPr>
            <p:cNvPr id="142" name="Rectangle 51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43" name="Group 51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44" name="Rectangle 52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5" name="Rectangle 52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6" name="Rectangle 52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7" name="Rectangle 52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8" name="Rectangle 52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9" name="Rectangle 52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0" name="Rectangle 52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1" name="Rectangle 52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2" name="Rectangle 52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53" name="Group 529"/>
          <p:cNvGrpSpPr>
            <a:grpSpLocks/>
          </p:cNvGrpSpPr>
          <p:nvPr/>
        </p:nvGrpSpPr>
        <p:grpSpPr bwMode="auto">
          <a:xfrm>
            <a:off x="2092325" y="3090863"/>
            <a:ext cx="3049588" cy="357187"/>
            <a:chOff x="435" y="1332"/>
            <a:chExt cx="1921" cy="225"/>
          </a:xfrm>
        </p:grpSpPr>
        <p:sp>
          <p:nvSpPr>
            <p:cNvPr id="154" name="Rectangle 53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55" name="Group 53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56" name="Rectangle 53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7" name="Rectangle 53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8" name="Rectangle 53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59" name="Rectangle 53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0" name="Rectangle 53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1" name="Rectangle 53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2" name="Rectangle 53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" name="Rectangle 53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4" name="Rectangle 54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65" name="Group 541"/>
          <p:cNvGrpSpPr>
            <a:grpSpLocks/>
          </p:cNvGrpSpPr>
          <p:nvPr/>
        </p:nvGrpSpPr>
        <p:grpSpPr bwMode="auto">
          <a:xfrm>
            <a:off x="2206625" y="3090863"/>
            <a:ext cx="3049588" cy="357187"/>
            <a:chOff x="435" y="1332"/>
            <a:chExt cx="1921" cy="225"/>
          </a:xfrm>
        </p:grpSpPr>
        <p:sp>
          <p:nvSpPr>
            <p:cNvPr id="166" name="Rectangle 54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67" name="Group 54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68" name="Rectangle 54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9" name="Rectangle 54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0" name="Rectangle 54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1" name="Rectangle 54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2" name="Rectangle 54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3" name="Rectangle 54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4" name="Rectangle 55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5" name="Rectangle 55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76" name="Rectangle 55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77" name="Group 553"/>
          <p:cNvGrpSpPr>
            <a:grpSpLocks/>
          </p:cNvGrpSpPr>
          <p:nvPr/>
        </p:nvGrpSpPr>
        <p:grpSpPr bwMode="auto">
          <a:xfrm>
            <a:off x="2325688" y="3090863"/>
            <a:ext cx="3049587" cy="357187"/>
            <a:chOff x="435" y="1332"/>
            <a:chExt cx="1921" cy="225"/>
          </a:xfrm>
        </p:grpSpPr>
        <p:sp>
          <p:nvSpPr>
            <p:cNvPr id="178" name="Rectangle 55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79" name="Group 55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80" name="Rectangle 55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1" name="Rectangle 55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2" name="Rectangle 55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3" name="Rectangle 55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4" name="Rectangle 56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5" name="Rectangle 56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6" name="Rectangle 56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7" name="Rectangle 56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88" name="Rectangle 56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189" name="Group 565"/>
          <p:cNvGrpSpPr>
            <a:grpSpLocks/>
          </p:cNvGrpSpPr>
          <p:nvPr/>
        </p:nvGrpSpPr>
        <p:grpSpPr bwMode="auto">
          <a:xfrm>
            <a:off x="2438400" y="3090863"/>
            <a:ext cx="3049588" cy="357187"/>
            <a:chOff x="435" y="1332"/>
            <a:chExt cx="1921" cy="225"/>
          </a:xfrm>
        </p:grpSpPr>
        <p:sp>
          <p:nvSpPr>
            <p:cNvPr id="190" name="Rectangle 56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91" name="Group 56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192" name="Rectangle 56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3" name="Rectangle 56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4" name="Rectangle 57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" name="Rectangle 57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6" name="Rectangle 57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7" name="Rectangle 57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8" name="Rectangle 57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9" name="Rectangle 57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0" name="Rectangle 57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01" name="Group 577"/>
          <p:cNvGrpSpPr>
            <a:grpSpLocks/>
          </p:cNvGrpSpPr>
          <p:nvPr/>
        </p:nvGrpSpPr>
        <p:grpSpPr bwMode="auto">
          <a:xfrm>
            <a:off x="2549525" y="3090863"/>
            <a:ext cx="3049588" cy="357187"/>
            <a:chOff x="435" y="1332"/>
            <a:chExt cx="1921" cy="225"/>
          </a:xfrm>
        </p:grpSpPr>
        <p:sp>
          <p:nvSpPr>
            <p:cNvPr id="202" name="Rectangle 57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03" name="Group 57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04" name="Rectangle 58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" name="Rectangle 58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6" name="Rectangle 58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7" name="Rectangle 58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8" name="Rectangle 58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9" name="Rectangle 58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0" name="Rectangle 58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1" name="Rectangle 58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2" name="Rectangle 58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13" name="Group 589"/>
          <p:cNvGrpSpPr>
            <a:grpSpLocks/>
          </p:cNvGrpSpPr>
          <p:nvPr/>
        </p:nvGrpSpPr>
        <p:grpSpPr bwMode="auto">
          <a:xfrm>
            <a:off x="2663825" y="3090863"/>
            <a:ext cx="3049588" cy="357187"/>
            <a:chOff x="435" y="1332"/>
            <a:chExt cx="1921" cy="225"/>
          </a:xfrm>
        </p:grpSpPr>
        <p:sp>
          <p:nvSpPr>
            <p:cNvPr id="214" name="Rectangle 59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15" name="Group 59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16" name="Rectangle 59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7" name="Rectangle 59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8" name="Rectangle 59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9" name="Rectangle 59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0" name="Rectangle 59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1" name="Rectangle 59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2" name="Rectangle 59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3" name="Rectangle 59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4" name="Rectangle 60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25" name="Group 601"/>
          <p:cNvGrpSpPr>
            <a:grpSpLocks/>
          </p:cNvGrpSpPr>
          <p:nvPr/>
        </p:nvGrpSpPr>
        <p:grpSpPr bwMode="auto">
          <a:xfrm>
            <a:off x="2778125" y="3086100"/>
            <a:ext cx="3049588" cy="357188"/>
            <a:chOff x="435" y="1332"/>
            <a:chExt cx="1921" cy="225"/>
          </a:xfrm>
        </p:grpSpPr>
        <p:sp>
          <p:nvSpPr>
            <p:cNvPr id="226" name="Rectangle 60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27" name="Group 60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28" name="Rectangle 60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29" name="Rectangle 60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0" name="Rectangle 60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1" name="Rectangle 60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2" name="Rectangle 60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3" name="Rectangle 60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4" name="Rectangle 61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5" name="Rectangle 61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" name="Rectangle 61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37" name="Group 613"/>
          <p:cNvGrpSpPr>
            <a:grpSpLocks/>
          </p:cNvGrpSpPr>
          <p:nvPr/>
        </p:nvGrpSpPr>
        <p:grpSpPr bwMode="auto">
          <a:xfrm>
            <a:off x="2892425" y="3090863"/>
            <a:ext cx="3049588" cy="357187"/>
            <a:chOff x="435" y="1332"/>
            <a:chExt cx="1921" cy="225"/>
          </a:xfrm>
        </p:grpSpPr>
        <p:sp>
          <p:nvSpPr>
            <p:cNvPr id="238" name="Rectangle 61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39" name="Group 61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40" name="Rectangle 61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1" name="Rectangle 61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2" name="Rectangle 61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3" name="Rectangle 61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4" name="Rectangle 62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5" name="Rectangle 62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" name="Rectangle 62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7" name="Rectangle 62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8" name="Rectangle 62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49" name="Group 625"/>
          <p:cNvGrpSpPr>
            <a:grpSpLocks/>
          </p:cNvGrpSpPr>
          <p:nvPr/>
        </p:nvGrpSpPr>
        <p:grpSpPr bwMode="auto">
          <a:xfrm>
            <a:off x="3006725" y="3090863"/>
            <a:ext cx="3049588" cy="357187"/>
            <a:chOff x="435" y="1332"/>
            <a:chExt cx="1921" cy="225"/>
          </a:xfrm>
        </p:grpSpPr>
        <p:sp>
          <p:nvSpPr>
            <p:cNvPr id="250" name="Rectangle 62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51" name="Group 62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52" name="Rectangle 62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3" name="Rectangle 62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4" name="Rectangle 63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5" name="Rectangle 63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" name="Rectangle 63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7" name="Rectangle 63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8" name="Rectangle 63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9" name="Rectangle 63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0" name="Rectangle 63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61" name="Group 637"/>
          <p:cNvGrpSpPr>
            <a:grpSpLocks/>
          </p:cNvGrpSpPr>
          <p:nvPr/>
        </p:nvGrpSpPr>
        <p:grpSpPr bwMode="auto">
          <a:xfrm>
            <a:off x="720725" y="3205163"/>
            <a:ext cx="3049588" cy="357187"/>
            <a:chOff x="435" y="1332"/>
            <a:chExt cx="1921" cy="225"/>
          </a:xfrm>
        </p:grpSpPr>
        <p:sp>
          <p:nvSpPr>
            <p:cNvPr id="262" name="Rectangle 63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63" name="Group 63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64" name="Rectangle 64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5" name="Rectangle 64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6" name="Rectangle 64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7" name="Rectangle 64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8" name="Rectangle 64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69" name="Rectangle 64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0" name="Rectangle 64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1" name="Rectangle 64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2" name="Rectangle 64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73" name="Group 649"/>
          <p:cNvGrpSpPr>
            <a:grpSpLocks/>
          </p:cNvGrpSpPr>
          <p:nvPr/>
        </p:nvGrpSpPr>
        <p:grpSpPr bwMode="auto">
          <a:xfrm>
            <a:off x="835025" y="3205163"/>
            <a:ext cx="3049588" cy="357187"/>
            <a:chOff x="435" y="1332"/>
            <a:chExt cx="1921" cy="225"/>
          </a:xfrm>
        </p:grpSpPr>
        <p:sp>
          <p:nvSpPr>
            <p:cNvPr id="274" name="Rectangle 65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75" name="Group 65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76" name="Rectangle 65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7" name="Rectangle 65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8" name="Rectangle 65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79" name="Rectangle 65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0" name="Rectangle 65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1" name="Rectangle 65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2" name="Rectangle 65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3" name="Rectangle 65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4" name="Rectangle 66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85" name="Group 661"/>
          <p:cNvGrpSpPr>
            <a:grpSpLocks/>
          </p:cNvGrpSpPr>
          <p:nvPr/>
        </p:nvGrpSpPr>
        <p:grpSpPr bwMode="auto">
          <a:xfrm>
            <a:off x="952500" y="3205163"/>
            <a:ext cx="3049588" cy="357187"/>
            <a:chOff x="435" y="1332"/>
            <a:chExt cx="1921" cy="225"/>
          </a:xfrm>
        </p:grpSpPr>
        <p:sp>
          <p:nvSpPr>
            <p:cNvPr id="286" name="Rectangle 662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87" name="Group 663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288" name="Rectangle 664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89" name="Rectangle 665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0" name="Rectangle 666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1" name="Rectangle 667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2" name="Rectangle 668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3" name="Rectangle 669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4" name="Rectangle 670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5" name="Rectangle 671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96" name="Rectangle 672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97" name="Group 673"/>
          <p:cNvGrpSpPr>
            <a:grpSpLocks/>
          </p:cNvGrpSpPr>
          <p:nvPr/>
        </p:nvGrpSpPr>
        <p:grpSpPr bwMode="auto">
          <a:xfrm>
            <a:off x="1066800" y="3205163"/>
            <a:ext cx="3049588" cy="357187"/>
            <a:chOff x="435" y="1332"/>
            <a:chExt cx="1921" cy="225"/>
          </a:xfrm>
        </p:grpSpPr>
        <p:sp>
          <p:nvSpPr>
            <p:cNvPr id="298" name="Rectangle 674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299" name="Group 675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00" name="Rectangle 676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1" name="Rectangle 677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2" name="Rectangle 678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3" name="Rectangle 679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4" name="Rectangle 680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5" name="Rectangle 681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6" name="Rectangle 682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7" name="Rectangle 683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08" name="Rectangle 684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09" name="Group 685"/>
          <p:cNvGrpSpPr>
            <a:grpSpLocks/>
          </p:cNvGrpSpPr>
          <p:nvPr/>
        </p:nvGrpSpPr>
        <p:grpSpPr bwMode="auto">
          <a:xfrm>
            <a:off x="1177925" y="3205163"/>
            <a:ext cx="3049588" cy="357187"/>
            <a:chOff x="435" y="1332"/>
            <a:chExt cx="1921" cy="225"/>
          </a:xfrm>
        </p:grpSpPr>
        <p:sp>
          <p:nvSpPr>
            <p:cNvPr id="310" name="Rectangle 686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11" name="Group 687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12" name="Rectangle 688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3" name="Rectangle 689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4" name="Rectangle 690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5" name="Rectangle 691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6" name="Rectangle 692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7" name="Rectangle 693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8" name="Rectangle 694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19" name="Rectangle 695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0" name="Rectangle 696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21" name="Group 697"/>
          <p:cNvGrpSpPr>
            <a:grpSpLocks/>
          </p:cNvGrpSpPr>
          <p:nvPr/>
        </p:nvGrpSpPr>
        <p:grpSpPr bwMode="auto">
          <a:xfrm>
            <a:off x="1292225" y="3205163"/>
            <a:ext cx="3049588" cy="357187"/>
            <a:chOff x="435" y="1332"/>
            <a:chExt cx="1921" cy="225"/>
          </a:xfrm>
        </p:grpSpPr>
        <p:sp>
          <p:nvSpPr>
            <p:cNvPr id="322" name="Rectangle 698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23" name="Group 699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24" name="Rectangle 700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5" name="Rectangle 701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6" name="Rectangle 702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7" name="Rectangle 703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8" name="Rectangle 704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29" name="Rectangle 705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0" name="Rectangle 706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1" name="Rectangle 707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2" name="Rectangle 708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333" name="Group 709"/>
          <p:cNvGrpSpPr>
            <a:grpSpLocks/>
          </p:cNvGrpSpPr>
          <p:nvPr/>
        </p:nvGrpSpPr>
        <p:grpSpPr bwMode="auto">
          <a:xfrm>
            <a:off x="1406525" y="3205163"/>
            <a:ext cx="3049588" cy="357187"/>
            <a:chOff x="435" y="1332"/>
            <a:chExt cx="1921" cy="225"/>
          </a:xfrm>
        </p:grpSpPr>
        <p:sp>
          <p:nvSpPr>
            <p:cNvPr id="334" name="Rectangle 710"/>
            <p:cNvSpPr>
              <a:spLocks noChangeArrowheads="1"/>
            </p:cNvSpPr>
            <p:nvPr/>
          </p:nvSpPr>
          <p:spPr bwMode="auto">
            <a:xfrm>
              <a:off x="2288" y="1409"/>
              <a:ext cx="68" cy="71"/>
            </a:xfrm>
            <a:prstGeom prst="rect">
              <a:avLst/>
            </a:prstGeom>
            <a:solidFill>
              <a:srgbClr val="00CC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35" name="Group 711"/>
            <p:cNvGrpSpPr>
              <a:grpSpLocks/>
            </p:cNvGrpSpPr>
            <p:nvPr/>
          </p:nvGrpSpPr>
          <p:grpSpPr bwMode="auto">
            <a:xfrm>
              <a:off x="435" y="1332"/>
              <a:ext cx="216" cy="225"/>
              <a:chOff x="1008" y="1692"/>
              <a:chExt cx="210" cy="228"/>
            </a:xfrm>
          </p:grpSpPr>
          <p:sp>
            <p:nvSpPr>
              <p:cNvPr id="336" name="Rectangle 712"/>
              <p:cNvSpPr>
                <a:spLocks noChangeArrowheads="1"/>
              </p:cNvSpPr>
              <p:nvPr/>
            </p:nvSpPr>
            <p:spPr bwMode="auto">
              <a:xfrm>
                <a:off x="1080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7" name="Rectangle 713"/>
              <p:cNvSpPr>
                <a:spLocks noChangeArrowheads="1"/>
              </p:cNvSpPr>
              <p:nvPr/>
            </p:nvSpPr>
            <p:spPr bwMode="auto">
              <a:xfrm>
                <a:off x="1152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8" name="Rectangle 714"/>
              <p:cNvSpPr>
                <a:spLocks noChangeArrowheads="1"/>
              </p:cNvSpPr>
              <p:nvPr/>
            </p:nvSpPr>
            <p:spPr bwMode="auto">
              <a:xfrm>
                <a:off x="1008" y="1692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39" name="Rectangle 715"/>
              <p:cNvSpPr>
                <a:spLocks noChangeArrowheads="1"/>
              </p:cNvSpPr>
              <p:nvPr/>
            </p:nvSpPr>
            <p:spPr bwMode="auto">
              <a:xfrm>
                <a:off x="1080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0" name="Rectangle 716"/>
              <p:cNvSpPr>
                <a:spLocks noChangeArrowheads="1"/>
              </p:cNvSpPr>
              <p:nvPr/>
            </p:nvSpPr>
            <p:spPr bwMode="auto">
              <a:xfrm>
                <a:off x="1152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1" name="Rectangle 717"/>
              <p:cNvSpPr>
                <a:spLocks noChangeArrowheads="1"/>
              </p:cNvSpPr>
              <p:nvPr/>
            </p:nvSpPr>
            <p:spPr bwMode="auto">
              <a:xfrm>
                <a:off x="1008" y="1770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2" name="Rectangle 718"/>
              <p:cNvSpPr>
                <a:spLocks noChangeArrowheads="1"/>
              </p:cNvSpPr>
              <p:nvPr/>
            </p:nvSpPr>
            <p:spPr bwMode="auto">
              <a:xfrm>
                <a:off x="1080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3" name="Rectangle 719"/>
              <p:cNvSpPr>
                <a:spLocks noChangeArrowheads="1"/>
              </p:cNvSpPr>
              <p:nvPr/>
            </p:nvSpPr>
            <p:spPr bwMode="auto">
              <a:xfrm>
                <a:off x="1152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344" name="Rectangle 720"/>
              <p:cNvSpPr>
                <a:spLocks noChangeArrowheads="1"/>
              </p:cNvSpPr>
              <p:nvPr/>
            </p:nvSpPr>
            <p:spPr bwMode="auto">
              <a:xfrm>
                <a:off x="1008" y="1848"/>
                <a:ext cx="66" cy="72"/>
              </a:xfrm>
              <a:prstGeom prst="rect">
                <a:avLst/>
              </a:prstGeom>
              <a:solidFill>
                <a:srgbClr val="00CCFF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345" name="Text Box 721"/>
          <p:cNvSpPr txBox="1">
            <a:spLocks noChangeArrowheads="1"/>
          </p:cNvSpPr>
          <p:nvPr/>
        </p:nvSpPr>
        <p:spPr bwMode="auto">
          <a:xfrm>
            <a:off x="7258050" y="5329238"/>
            <a:ext cx="130535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dirty="0"/>
              <a:t>difference</a:t>
            </a:r>
            <a:endParaRPr lang="es-ES" altLang="en-US" sz="2000" dirty="0"/>
          </a:p>
        </p:txBody>
      </p:sp>
      <p:sp>
        <p:nvSpPr>
          <p:cNvPr id="346" name="Text Box 722"/>
          <p:cNvSpPr txBox="1">
            <a:spLocks noChangeArrowheads="1"/>
          </p:cNvSpPr>
          <p:nvPr/>
        </p:nvSpPr>
        <p:spPr bwMode="auto">
          <a:xfrm>
            <a:off x="4302125" y="615315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Erosion</a:t>
            </a:r>
            <a:endParaRPr lang="en-US" altLang="en-US" dirty="0"/>
          </a:p>
        </p:txBody>
      </p:sp>
      <p:sp>
        <p:nvSpPr>
          <p:cNvPr id="347" name="Line 723"/>
          <p:cNvSpPr>
            <a:spLocks noChangeShapeType="1"/>
          </p:cNvSpPr>
          <p:nvPr/>
        </p:nvSpPr>
        <p:spPr bwMode="auto">
          <a:xfrm flipH="1" flipV="1">
            <a:off x="4911725" y="5467350"/>
            <a:ext cx="381000" cy="685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0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 for Erosion</a:t>
            </a:r>
            <a:endParaRPr lang="en-US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69925" y="5130800"/>
            <a:ext cx="6637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/>
              <a:t>2) Better : from Minkowski’s substraction of sets</a:t>
            </a:r>
            <a:endParaRPr lang="es-ES" altLang="en-US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93725" y="1590675"/>
            <a:ext cx="7270750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dirty="0"/>
              <a:t>Erosion : </a:t>
            </a:r>
            <a:r>
              <a:rPr lang="ca-ES" altLang="en-US" i="1" dirty="0">
                <a:latin typeface="Times New Roman" panose="02020603050405020304" pitchFamily="18" charset="0"/>
              </a:rPr>
              <a:t>x </a:t>
            </a:r>
            <a:r>
              <a:rPr lang="ca-ES" altLang="en-US" dirty="0">
                <a:latin typeface="Times New Roman" panose="02020603050405020304" pitchFamily="18" charset="0"/>
              </a:rPr>
              <a:t>= (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1</a:t>
            </a:r>
            <a:r>
              <a:rPr lang="ca-ES" altLang="en-US" dirty="0">
                <a:latin typeface="Times New Roman" panose="02020603050405020304" pitchFamily="18" charset="0"/>
              </a:rPr>
              <a:t>,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baseline="-25000" dirty="0">
                <a:latin typeface="Times New Roman" panose="02020603050405020304" pitchFamily="18" charset="0"/>
              </a:rPr>
              <a:t>2</a:t>
            </a:r>
            <a:r>
              <a:rPr lang="ca-ES" altLang="en-US" dirty="0">
                <a:latin typeface="Times New Roman" panose="02020603050405020304" pitchFamily="18" charset="0"/>
              </a:rPr>
              <a:t>)</a:t>
            </a:r>
            <a:r>
              <a:rPr lang="ca-ES" altLang="en-US" dirty="0"/>
              <a:t> such that if we center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on them, </a:t>
            </a:r>
            <a:br>
              <a:rPr lang="ca-ES" altLang="en-US" dirty="0"/>
            </a:br>
            <a:r>
              <a:rPr lang="ca-ES" altLang="en-US" dirty="0"/>
              <a:t>               then the so translated </a:t>
            </a:r>
            <a:r>
              <a:rPr lang="ca-ES" altLang="en-US" i="1" dirty="0">
                <a:latin typeface="Times New Roman" panose="02020603050405020304" pitchFamily="18" charset="0"/>
              </a:rPr>
              <a:t>B</a:t>
            </a:r>
            <a:r>
              <a:rPr lang="ca-ES" altLang="en-US" dirty="0"/>
              <a:t> is contained in </a:t>
            </a:r>
            <a:r>
              <a:rPr lang="ca-ES" altLang="en-US" i="1" dirty="0">
                <a:latin typeface="Times New Roman" panose="02020603050405020304" pitchFamily="18" charset="0"/>
              </a:rPr>
              <a:t>X</a:t>
            </a:r>
            <a:r>
              <a:rPr lang="ca-ES" altLang="en-US" dirty="0"/>
              <a:t>.</a:t>
            </a:r>
          </a:p>
          <a:p>
            <a:pPr eaLnBrk="1" hangingPunct="1"/>
            <a:endParaRPr lang="ca-ES" altLang="en-US" dirty="0"/>
          </a:p>
          <a:p>
            <a:pPr eaLnBrk="1" hangingPunct="1"/>
            <a:r>
              <a:rPr lang="ca-ES" altLang="en-US" dirty="0"/>
              <a:t>How to formulate this definition ?</a:t>
            </a:r>
          </a:p>
          <a:p>
            <a:pPr eaLnBrk="1" hangingPunct="1"/>
            <a:endParaRPr lang="ca-ES" altLang="en-US" dirty="0"/>
          </a:p>
          <a:p>
            <a:pPr eaLnBrk="1" hangingPunct="1"/>
            <a:r>
              <a:rPr lang="ca-ES" altLang="en-US" dirty="0"/>
              <a:t>1) Literal translation</a:t>
            </a:r>
            <a:endParaRPr lang="es-ES" alt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064000"/>
            <a:ext cx="23526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740400"/>
            <a:ext cx="12477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57200" y="3378200"/>
            <a:ext cx="7620000" cy="16002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9600" y="5130800"/>
            <a:ext cx="7620000" cy="16002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42905" y="4278829"/>
            <a:ext cx="1521570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2800" b="1" dirty="0">
                <a:latin typeface="Arial" charset="0"/>
                <a:ea typeface="ＭＳ Ｐゴシック" pitchFamily="-106" charset="-128"/>
              </a:rPr>
              <a:t>Erosion</a:t>
            </a:r>
            <a:endParaRPr lang="es-ES" sz="2800" b="1" dirty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074318" y="6037262"/>
            <a:ext cx="4136004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2800" dirty="0">
                <a:latin typeface="Arial" charset="0"/>
                <a:ea typeface="ＭＳ Ｐゴシック" pitchFamily="-106" charset="-128"/>
              </a:rPr>
              <a:t>Minkowski’s substraction</a:t>
            </a:r>
            <a:endParaRPr lang="es-ES" sz="28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90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z="3600" dirty="0">
                <a:latin typeface="Arial" charset="0"/>
                <a:ea typeface="ＭＳ Ｐゴシック" pitchFamily="-106" charset="-128"/>
              </a:rPr>
              <a:t>Minkowski’s substraction of </a:t>
            </a:r>
            <a:r>
              <a:rPr lang="ca-ES" sz="3600" dirty="0" smtClean="0">
                <a:latin typeface="Arial" charset="0"/>
                <a:ea typeface="ＭＳ Ｐゴシック" pitchFamily="-106" charset="-128"/>
              </a:rPr>
              <a:t>sets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2601913"/>
            <a:ext cx="75723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2387600"/>
            <a:ext cx="7848600" cy="2362200"/>
          </a:xfrm>
          <a:prstGeom prst="rect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858000" y="5435600"/>
            <a:ext cx="1711325" cy="584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32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06" charset="-128"/>
              </a:rPr>
              <a:t>Erosion</a:t>
            </a:r>
            <a:endParaRPr lang="es-ES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06662" y="1612902"/>
            <a:ext cx="6008688" cy="58420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ca-ES" sz="3200" dirty="0">
                <a:latin typeface="Arial" charset="0"/>
                <a:ea typeface="ＭＳ Ｐゴシック" pitchFamily="-106" charset="-128"/>
              </a:rPr>
              <a:t>Minkowski’s substraction of sets</a:t>
            </a:r>
            <a:endParaRPr lang="es-ES" sz="3200" b="1" dirty="0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  <a:ea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915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5" name="Picture 4" descr="quadrat5x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4953000"/>
            <a:ext cx="8001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6" name="Picture 5" descr="creu3x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0736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6" descr="DifErosio5x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9050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8" name="Picture 7" descr="DifErosiocreu3x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050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Erosion with other structuring </a:t>
            </a:r>
            <a:r>
              <a:rPr lang="en-GB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4" descr="segment3x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5076825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59" name="Picture 5" descr="dospu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073650"/>
            <a:ext cx="5715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260" name="Picture 7" descr="DifErosiodosPun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19050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1" name="Oval 8"/>
          <p:cNvSpPr>
            <a:spLocks noChangeArrowheads="1"/>
          </p:cNvSpPr>
          <p:nvPr/>
        </p:nvSpPr>
        <p:spPr bwMode="auto">
          <a:xfrm>
            <a:off x="6057900" y="2133600"/>
            <a:ext cx="13716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6262" name="Text Box 9"/>
          <p:cNvSpPr txBox="1">
            <a:spLocks noChangeArrowheads="1"/>
          </p:cNvSpPr>
          <p:nvPr/>
        </p:nvSpPr>
        <p:spPr bwMode="auto">
          <a:xfrm>
            <a:off x="6419850" y="1295400"/>
            <a:ext cx="211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1800"/>
              <a:t>Did not belong to </a:t>
            </a:r>
            <a:r>
              <a:rPr lang="ca-ES" altLang="en-US" sz="1800" i="1">
                <a:latin typeface="Times New Roman" panose="02020603050405020304" pitchFamily="18" charset="0"/>
              </a:rPr>
              <a:t>X</a:t>
            </a:r>
            <a:endParaRPr lang="es-ES" altLang="en-US" sz="1800" i="1">
              <a:latin typeface="Times New Roman" panose="02020603050405020304" pitchFamily="18" charset="0"/>
            </a:endParaRPr>
          </a:p>
        </p:txBody>
      </p:sp>
      <p:cxnSp>
        <p:nvCxnSpPr>
          <p:cNvPr id="96263" name="AutoShape 10"/>
          <p:cNvCxnSpPr>
            <a:cxnSpLocks noChangeShapeType="1"/>
            <a:stCxn id="96261" idx="0"/>
            <a:endCxn id="96262" idx="2"/>
          </p:cNvCxnSpPr>
          <p:nvPr/>
        </p:nvCxnSpPr>
        <p:spPr bwMode="auto">
          <a:xfrm flipV="1">
            <a:off x="6743700" y="1662113"/>
            <a:ext cx="733425" cy="4714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6265" name="Picture 16" descr="DifErosio3x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05000"/>
            <a:ext cx="2628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962400" y="5105400"/>
            <a:ext cx="1219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Arial" charset="0"/>
                <a:ea typeface="ＭＳ Ｐゴシック" pitchFamily="-106" charset="-128"/>
                <a:sym typeface="Symbol"/>
              </a:rPr>
              <a:t>  </a:t>
            </a:r>
            <a:endParaRPr lang="en-US" sz="3200" b="1" dirty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19600" y="2895600"/>
            <a:ext cx="12192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latin typeface="Arial" charset="0"/>
                <a:ea typeface="ＭＳ Ｐゴシック" pitchFamily="-106" charset="-128"/>
                <a:sym typeface="Symbol"/>
              </a:rPr>
              <a:t>     </a:t>
            </a:r>
            <a:endParaRPr lang="en-US" sz="3200" b="1" dirty="0">
              <a:latin typeface="Arial" charset="0"/>
              <a:ea typeface="ＭＳ Ｐゴシック" pitchFamily="-106" charset="-128"/>
            </a:endParaRPr>
          </a:p>
        </p:txBody>
      </p:sp>
      <p:sp>
        <p:nvSpPr>
          <p:cNvPr id="96268" name="TextBox 11"/>
          <p:cNvSpPr txBox="1">
            <a:spLocks noChangeArrowheads="1"/>
          </p:cNvSpPr>
          <p:nvPr/>
        </p:nvSpPr>
        <p:spPr bwMode="auto">
          <a:xfrm>
            <a:off x="3657600" y="5943600"/>
            <a:ext cx="4724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C00000"/>
                </a:solidFill>
              </a:rPr>
              <a:t>When the new SE is included in old SE then a larger area is created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Erosion with other structuring </a:t>
            </a:r>
            <a:r>
              <a:rPr lang="en-GB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0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Erosion explained pixel by pixel</a:t>
            </a:r>
          </a:p>
        </p:txBody>
      </p:sp>
      <p:grpSp>
        <p:nvGrpSpPr>
          <p:cNvPr id="11268" name="Group 3"/>
          <p:cNvGrpSpPr>
            <a:grpSpLocks/>
          </p:cNvGrpSpPr>
          <p:nvPr/>
        </p:nvGrpSpPr>
        <p:grpSpPr bwMode="auto">
          <a:xfrm>
            <a:off x="1182688" y="3048000"/>
            <a:ext cx="2511425" cy="3108325"/>
            <a:chOff x="745" y="1920"/>
            <a:chExt cx="1582" cy="1958"/>
          </a:xfrm>
        </p:grpSpPr>
        <p:sp>
          <p:nvSpPr>
            <p:cNvPr id="11342" name="Rectangle 4"/>
            <p:cNvSpPr>
              <a:spLocks noChangeArrowheads="1"/>
            </p:cNvSpPr>
            <p:nvPr/>
          </p:nvSpPr>
          <p:spPr bwMode="auto">
            <a:xfrm>
              <a:off x="2064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43" name="Rectangle 5"/>
            <p:cNvSpPr>
              <a:spLocks noChangeArrowheads="1"/>
            </p:cNvSpPr>
            <p:nvPr/>
          </p:nvSpPr>
          <p:spPr bwMode="auto">
            <a:xfrm>
              <a:off x="1799" y="322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44" name="Rectangle 6"/>
            <p:cNvSpPr>
              <a:spLocks noChangeArrowheads="1"/>
            </p:cNvSpPr>
            <p:nvPr/>
          </p:nvSpPr>
          <p:spPr bwMode="auto">
            <a:xfrm>
              <a:off x="1536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45" name="Rectangle 7"/>
            <p:cNvSpPr>
              <a:spLocks noChangeArrowheads="1"/>
            </p:cNvSpPr>
            <p:nvPr/>
          </p:nvSpPr>
          <p:spPr bwMode="auto">
            <a:xfrm>
              <a:off x="1271" y="322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46" name="Rectangle 8"/>
            <p:cNvSpPr>
              <a:spLocks noChangeArrowheads="1"/>
            </p:cNvSpPr>
            <p:nvPr/>
          </p:nvSpPr>
          <p:spPr bwMode="auto">
            <a:xfrm>
              <a:off x="1008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47" name="Rectangle 9"/>
            <p:cNvSpPr>
              <a:spLocks noChangeArrowheads="1"/>
            </p:cNvSpPr>
            <p:nvPr/>
          </p:nvSpPr>
          <p:spPr bwMode="auto">
            <a:xfrm>
              <a:off x="745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48" name="Rectangle 10"/>
            <p:cNvSpPr>
              <a:spLocks noChangeArrowheads="1"/>
            </p:cNvSpPr>
            <p:nvPr/>
          </p:nvSpPr>
          <p:spPr bwMode="auto">
            <a:xfrm>
              <a:off x="745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49" name="Rectangle 11"/>
            <p:cNvSpPr>
              <a:spLocks noChangeArrowheads="1"/>
            </p:cNvSpPr>
            <p:nvPr/>
          </p:nvSpPr>
          <p:spPr bwMode="auto">
            <a:xfrm>
              <a:off x="745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50" name="Rectangle 12"/>
            <p:cNvSpPr>
              <a:spLocks noChangeArrowheads="1"/>
            </p:cNvSpPr>
            <p:nvPr/>
          </p:nvSpPr>
          <p:spPr bwMode="auto">
            <a:xfrm>
              <a:off x="745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1" name="Rectangle 13"/>
            <p:cNvSpPr>
              <a:spLocks noChangeArrowheads="1"/>
            </p:cNvSpPr>
            <p:nvPr/>
          </p:nvSpPr>
          <p:spPr bwMode="auto">
            <a:xfrm>
              <a:off x="745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52" name="Rectangle 14"/>
            <p:cNvSpPr>
              <a:spLocks noChangeArrowheads="1"/>
            </p:cNvSpPr>
            <p:nvPr/>
          </p:nvSpPr>
          <p:spPr bwMode="auto">
            <a:xfrm>
              <a:off x="745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3" name="Rectangle 15"/>
            <p:cNvSpPr>
              <a:spLocks noChangeArrowheads="1"/>
            </p:cNvSpPr>
            <p:nvPr/>
          </p:nvSpPr>
          <p:spPr bwMode="auto">
            <a:xfrm>
              <a:off x="2064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4" name="Rectangle 16"/>
            <p:cNvSpPr>
              <a:spLocks noChangeArrowheads="1"/>
            </p:cNvSpPr>
            <p:nvPr/>
          </p:nvSpPr>
          <p:spPr bwMode="auto">
            <a:xfrm>
              <a:off x="1799" y="355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5" name="Rectangle 17"/>
            <p:cNvSpPr>
              <a:spLocks noChangeArrowheads="1"/>
            </p:cNvSpPr>
            <p:nvPr/>
          </p:nvSpPr>
          <p:spPr bwMode="auto">
            <a:xfrm>
              <a:off x="1536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6" name="Rectangle 18"/>
            <p:cNvSpPr>
              <a:spLocks noChangeArrowheads="1"/>
            </p:cNvSpPr>
            <p:nvPr/>
          </p:nvSpPr>
          <p:spPr bwMode="auto">
            <a:xfrm>
              <a:off x="1271" y="355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7" name="Rectangle 19"/>
            <p:cNvSpPr>
              <a:spLocks noChangeArrowheads="1"/>
            </p:cNvSpPr>
            <p:nvPr/>
          </p:nvSpPr>
          <p:spPr bwMode="auto">
            <a:xfrm>
              <a:off x="1008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58" name="Rectangle 20"/>
            <p:cNvSpPr>
              <a:spLocks noChangeArrowheads="1"/>
            </p:cNvSpPr>
            <p:nvPr/>
          </p:nvSpPr>
          <p:spPr bwMode="auto">
            <a:xfrm>
              <a:off x="2064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59" name="Rectangle 21"/>
            <p:cNvSpPr>
              <a:spLocks noChangeArrowheads="1"/>
            </p:cNvSpPr>
            <p:nvPr/>
          </p:nvSpPr>
          <p:spPr bwMode="auto">
            <a:xfrm>
              <a:off x="1799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60" name="Rectangle 22"/>
            <p:cNvSpPr>
              <a:spLocks noChangeArrowheads="1"/>
            </p:cNvSpPr>
            <p:nvPr/>
          </p:nvSpPr>
          <p:spPr bwMode="auto">
            <a:xfrm>
              <a:off x="1536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61" name="Rectangle 23"/>
            <p:cNvSpPr>
              <a:spLocks noChangeArrowheads="1"/>
            </p:cNvSpPr>
            <p:nvPr/>
          </p:nvSpPr>
          <p:spPr bwMode="auto">
            <a:xfrm>
              <a:off x="1271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62" name="Rectangle 24"/>
            <p:cNvSpPr>
              <a:spLocks noChangeArrowheads="1"/>
            </p:cNvSpPr>
            <p:nvPr/>
          </p:nvSpPr>
          <p:spPr bwMode="auto">
            <a:xfrm>
              <a:off x="1008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63" name="Rectangle 25"/>
            <p:cNvSpPr>
              <a:spLocks noChangeArrowheads="1"/>
            </p:cNvSpPr>
            <p:nvPr/>
          </p:nvSpPr>
          <p:spPr bwMode="auto">
            <a:xfrm>
              <a:off x="2064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64" name="Rectangle 26"/>
            <p:cNvSpPr>
              <a:spLocks noChangeArrowheads="1"/>
            </p:cNvSpPr>
            <p:nvPr/>
          </p:nvSpPr>
          <p:spPr bwMode="auto">
            <a:xfrm>
              <a:off x="1799" y="2573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65" name="Rectangle 27"/>
            <p:cNvSpPr>
              <a:spLocks noChangeArrowheads="1"/>
            </p:cNvSpPr>
            <p:nvPr/>
          </p:nvSpPr>
          <p:spPr bwMode="auto">
            <a:xfrm>
              <a:off x="1536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66" name="Rectangle 28"/>
            <p:cNvSpPr>
              <a:spLocks noChangeArrowheads="1"/>
            </p:cNvSpPr>
            <p:nvPr/>
          </p:nvSpPr>
          <p:spPr bwMode="auto">
            <a:xfrm>
              <a:off x="1271" y="2573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67" name="Rectangle 29"/>
            <p:cNvSpPr>
              <a:spLocks noChangeArrowheads="1"/>
            </p:cNvSpPr>
            <p:nvPr/>
          </p:nvSpPr>
          <p:spPr bwMode="auto">
            <a:xfrm>
              <a:off x="1008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68" name="Rectangle 30"/>
            <p:cNvSpPr>
              <a:spLocks noChangeArrowheads="1"/>
            </p:cNvSpPr>
            <p:nvPr/>
          </p:nvSpPr>
          <p:spPr bwMode="auto">
            <a:xfrm>
              <a:off x="2064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69" name="Rectangle 31"/>
            <p:cNvSpPr>
              <a:spLocks noChangeArrowheads="1"/>
            </p:cNvSpPr>
            <p:nvPr/>
          </p:nvSpPr>
          <p:spPr bwMode="auto">
            <a:xfrm>
              <a:off x="1799" y="224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70" name="Rectangle 32"/>
            <p:cNvSpPr>
              <a:spLocks noChangeArrowheads="1"/>
            </p:cNvSpPr>
            <p:nvPr/>
          </p:nvSpPr>
          <p:spPr bwMode="auto">
            <a:xfrm>
              <a:off x="1536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71" name="Rectangle 33"/>
            <p:cNvSpPr>
              <a:spLocks noChangeArrowheads="1"/>
            </p:cNvSpPr>
            <p:nvPr/>
          </p:nvSpPr>
          <p:spPr bwMode="auto">
            <a:xfrm>
              <a:off x="1271" y="224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11372" name="Rectangle 34"/>
            <p:cNvSpPr>
              <a:spLocks noChangeArrowheads="1"/>
            </p:cNvSpPr>
            <p:nvPr/>
          </p:nvSpPr>
          <p:spPr bwMode="auto">
            <a:xfrm>
              <a:off x="1008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73" name="Rectangle 35"/>
            <p:cNvSpPr>
              <a:spLocks noChangeArrowheads="1"/>
            </p:cNvSpPr>
            <p:nvPr/>
          </p:nvSpPr>
          <p:spPr bwMode="auto">
            <a:xfrm>
              <a:off x="2064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74" name="Rectangle 36"/>
            <p:cNvSpPr>
              <a:spLocks noChangeArrowheads="1"/>
            </p:cNvSpPr>
            <p:nvPr/>
          </p:nvSpPr>
          <p:spPr bwMode="auto">
            <a:xfrm>
              <a:off x="1799" y="192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75" name="Rectangle 37"/>
            <p:cNvSpPr>
              <a:spLocks noChangeArrowheads="1"/>
            </p:cNvSpPr>
            <p:nvPr/>
          </p:nvSpPr>
          <p:spPr bwMode="auto">
            <a:xfrm>
              <a:off x="1536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76" name="Rectangle 38"/>
            <p:cNvSpPr>
              <a:spLocks noChangeArrowheads="1"/>
            </p:cNvSpPr>
            <p:nvPr/>
          </p:nvSpPr>
          <p:spPr bwMode="auto">
            <a:xfrm>
              <a:off x="1271" y="192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77" name="Rectangle 39"/>
            <p:cNvSpPr>
              <a:spLocks noChangeArrowheads="1"/>
            </p:cNvSpPr>
            <p:nvPr/>
          </p:nvSpPr>
          <p:spPr bwMode="auto">
            <a:xfrm>
              <a:off x="1008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78" name="Line 40"/>
            <p:cNvSpPr>
              <a:spLocks noChangeShapeType="1"/>
            </p:cNvSpPr>
            <p:nvPr/>
          </p:nvSpPr>
          <p:spPr bwMode="auto">
            <a:xfrm>
              <a:off x="745" y="1920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9" name="Line 41"/>
            <p:cNvSpPr>
              <a:spLocks noChangeShapeType="1"/>
            </p:cNvSpPr>
            <p:nvPr/>
          </p:nvSpPr>
          <p:spPr bwMode="auto">
            <a:xfrm>
              <a:off x="745" y="2246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0" name="Line 42"/>
            <p:cNvSpPr>
              <a:spLocks noChangeShapeType="1"/>
            </p:cNvSpPr>
            <p:nvPr/>
          </p:nvSpPr>
          <p:spPr bwMode="auto">
            <a:xfrm>
              <a:off x="745" y="2573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1" name="Line 43"/>
            <p:cNvSpPr>
              <a:spLocks noChangeShapeType="1"/>
            </p:cNvSpPr>
            <p:nvPr/>
          </p:nvSpPr>
          <p:spPr bwMode="auto">
            <a:xfrm>
              <a:off x="745" y="2899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2" name="Line 44"/>
            <p:cNvSpPr>
              <a:spLocks noChangeShapeType="1"/>
            </p:cNvSpPr>
            <p:nvPr/>
          </p:nvSpPr>
          <p:spPr bwMode="auto">
            <a:xfrm>
              <a:off x="745" y="3226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3" name="Line 45"/>
            <p:cNvSpPr>
              <a:spLocks noChangeShapeType="1"/>
            </p:cNvSpPr>
            <p:nvPr/>
          </p:nvSpPr>
          <p:spPr bwMode="auto">
            <a:xfrm>
              <a:off x="745" y="3878"/>
              <a:ext cx="15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4" name="Line 46"/>
            <p:cNvSpPr>
              <a:spLocks noChangeShapeType="1"/>
            </p:cNvSpPr>
            <p:nvPr/>
          </p:nvSpPr>
          <p:spPr bwMode="auto">
            <a:xfrm>
              <a:off x="745" y="1920"/>
              <a:ext cx="0" cy="1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5" name="Line 47"/>
            <p:cNvSpPr>
              <a:spLocks noChangeShapeType="1"/>
            </p:cNvSpPr>
            <p:nvPr/>
          </p:nvSpPr>
          <p:spPr bwMode="auto">
            <a:xfrm>
              <a:off x="1271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6" name="Line 48"/>
            <p:cNvSpPr>
              <a:spLocks noChangeShapeType="1"/>
            </p:cNvSpPr>
            <p:nvPr/>
          </p:nvSpPr>
          <p:spPr bwMode="auto">
            <a:xfrm>
              <a:off x="1536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7" name="Line 49"/>
            <p:cNvSpPr>
              <a:spLocks noChangeShapeType="1"/>
            </p:cNvSpPr>
            <p:nvPr/>
          </p:nvSpPr>
          <p:spPr bwMode="auto">
            <a:xfrm>
              <a:off x="1799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8" name="Line 50"/>
            <p:cNvSpPr>
              <a:spLocks noChangeShapeType="1"/>
            </p:cNvSpPr>
            <p:nvPr/>
          </p:nvSpPr>
          <p:spPr bwMode="auto">
            <a:xfrm>
              <a:off x="2064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89" name="Line 51"/>
            <p:cNvSpPr>
              <a:spLocks noChangeShapeType="1"/>
            </p:cNvSpPr>
            <p:nvPr/>
          </p:nvSpPr>
          <p:spPr bwMode="auto">
            <a:xfrm>
              <a:off x="2327" y="1920"/>
              <a:ext cx="0" cy="1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90" name="Line 52"/>
            <p:cNvSpPr>
              <a:spLocks noChangeShapeType="1"/>
            </p:cNvSpPr>
            <p:nvPr/>
          </p:nvSpPr>
          <p:spPr bwMode="auto">
            <a:xfrm>
              <a:off x="1271" y="192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91" name="Line 53"/>
            <p:cNvSpPr>
              <a:spLocks noChangeShapeType="1"/>
            </p:cNvSpPr>
            <p:nvPr/>
          </p:nvSpPr>
          <p:spPr bwMode="auto">
            <a:xfrm>
              <a:off x="1008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92" name="Line 54"/>
            <p:cNvSpPr>
              <a:spLocks noChangeShapeType="1"/>
            </p:cNvSpPr>
            <p:nvPr/>
          </p:nvSpPr>
          <p:spPr bwMode="auto">
            <a:xfrm>
              <a:off x="745" y="3552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69" name="Group 55"/>
          <p:cNvGrpSpPr>
            <a:grpSpLocks/>
          </p:cNvGrpSpPr>
          <p:nvPr/>
        </p:nvGrpSpPr>
        <p:grpSpPr bwMode="auto">
          <a:xfrm>
            <a:off x="3962400" y="2362200"/>
            <a:ext cx="838200" cy="517525"/>
            <a:chOff x="1008" y="3312"/>
            <a:chExt cx="528" cy="326"/>
          </a:xfrm>
        </p:grpSpPr>
        <p:sp>
          <p:nvSpPr>
            <p:cNvPr id="11335" name="Rectangle 56"/>
            <p:cNvSpPr>
              <a:spLocks noChangeArrowheads="1"/>
            </p:cNvSpPr>
            <p:nvPr/>
          </p:nvSpPr>
          <p:spPr bwMode="auto">
            <a:xfrm>
              <a:off x="1272" y="3312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36" name="Rectangle 57"/>
            <p:cNvSpPr>
              <a:spLocks noChangeArrowheads="1"/>
            </p:cNvSpPr>
            <p:nvPr/>
          </p:nvSpPr>
          <p:spPr bwMode="auto">
            <a:xfrm>
              <a:off x="1008" y="3312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37" name="Line 58"/>
            <p:cNvSpPr>
              <a:spLocks noChangeShapeType="1"/>
            </p:cNvSpPr>
            <p:nvPr/>
          </p:nvSpPr>
          <p:spPr bwMode="auto">
            <a:xfrm>
              <a:off x="1008" y="331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8" name="Line 59"/>
            <p:cNvSpPr>
              <a:spLocks noChangeShapeType="1"/>
            </p:cNvSpPr>
            <p:nvPr/>
          </p:nvSpPr>
          <p:spPr bwMode="auto">
            <a:xfrm>
              <a:off x="1008" y="3638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9" name="Line 60"/>
            <p:cNvSpPr>
              <a:spLocks noChangeShapeType="1"/>
            </p:cNvSpPr>
            <p:nvPr/>
          </p:nvSpPr>
          <p:spPr bwMode="auto">
            <a:xfrm>
              <a:off x="1008" y="33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0" name="Line 61"/>
            <p:cNvSpPr>
              <a:spLocks noChangeShapeType="1"/>
            </p:cNvSpPr>
            <p:nvPr/>
          </p:nvSpPr>
          <p:spPr bwMode="auto">
            <a:xfrm>
              <a:off x="1272" y="3312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41" name="Line 62"/>
            <p:cNvSpPr>
              <a:spLocks noChangeShapeType="1"/>
            </p:cNvSpPr>
            <p:nvPr/>
          </p:nvSpPr>
          <p:spPr bwMode="auto">
            <a:xfrm>
              <a:off x="1536" y="3312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270" name="Rectangle 63"/>
          <p:cNvSpPr>
            <a:spLocks noChangeArrowheads="1"/>
          </p:cNvSpPr>
          <p:nvPr/>
        </p:nvSpPr>
        <p:spPr bwMode="auto">
          <a:xfrm>
            <a:off x="4114800" y="3124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1271" name="Rectangle 64"/>
          <p:cNvSpPr>
            <a:spLocks noChangeArrowheads="1"/>
          </p:cNvSpPr>
          <p:nvPr/>
        </p:nvSpPr>
        <p:spPr bwMode="auto">
          <a:xfrm>
            <a:off x="1752600" y="22860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1272" name="Rectangle 65"/>
          <p:cNvSpPr>
            <a:spLocks noChangeArrowheads="1"/>
          </p:cNvSpPr>
          <p:nvPr/>
        </p:nvSpPr>
        <p:spPr bwMode="auto">
          <a:xfrm>
            <a:off x="6400800" y="2286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1266" name="Object 66"/>
          <p:cNvGraphicFramePr>
            <a:graphicFrameLocks noChangeAspect="1"/>
          </p:cNvGraphicFramePr>
          <p:nvPr/>
        </p:nvGraphicFramePr>
        <p:xfrm>
          <a:off x="6521450" y="2438400"/>
          <a:ext cx="508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name="Equation" r:id="rId3" imgW="507960" imgH="228600" progId="Equation.3">
                  <p:embed/>
                </p:oleObj>
              </mc:Choice>
              <mc:Fallback>
                <p:oleObj name="Equation" r:id="rId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1450" y="2438400"/>
                        <a:ext cx="508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AutoShape 67"/>
          <p:cNvSpPr>
            <a:spLocks noChangeArrowheads="1"/>
          </p:cNvSpPr>
          <p:nvPr/>
        </p:nvSpPr>
        <p:spPr bwMode="auto">
          <a:xfrm>
            <a:off x="3810000" y="4343400"/>
            <a:ext cx="1752600" cy="457200"/>
          </a:xfrm>
          <a:prstGeom prst="rightArrow">
            <a:avLst>
              <a:gd name="adj1" fmla="val 50000"/>
              <a:gd name="adj2" fmla="val 9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1274" name="Group 68"/>
          <p:cNvGrpSpPr>
            <a:grpSpLocks/>
          </p:cNvGrpSpPr>
          <p:nvPr/>
        </p:nvGrpSpPr>
        <p:grpSpPr bwMode="auto">
          <a:xfrm>
            <a:off x="1295400" y="3276600"/>
            <a:ext cx="228600" cy="228600"/>
            <a:chOff x="2688" y="1248"/>
            <a:chExt cx="144" cy="144"/>
          </a:xfrm>
        </p:grpSpPr>
        <p:sp>
          <p:nvSpPr>
            <p:cNvPr id="11333" name="Line 69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4" name="Line 70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75" name="Group 71"/>
          <p:cNvGrpSpPr>
            <a:grpSpLocks/>
          </p:cNvGrpSpPr>
          <p:nvPr/>
        </p:nvGrpSpPr>
        <p:grpSpPr bwMode="auto">
          <a:xfrm>
            <a:off x="4038600" y="2438400"/>
            <a:ext cx="228600" cy="228600"/>
            <a:chOff x="2688" y="1248"/>
            <a:chExt cx="144" cy="144"/>
          </a:xfrm>
        </p:grpSpPr>
        <p:sp>
          <p:nvSpPr>
            <p:cNvPr id="11331" name="Line 72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2" name="Line 73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76" name="Group 74"/>
          <p:cNvGrpSpPr>
            <a:grpSpLocks/>
          </p:cNvGrpSpPr>
          <p:nvPr/>
        </p:nvGrpSpPr>
        <p:grpSpPr bwMode="auto">
          <a:xfrm>
            <a:off x="5791200" y="3048000"/>
            <a:ext cx="2511425" cy="3108325"/>
            <a:chOff x="745" y="1920"/>
            <a:chExt cx="1582" cy="1958"/>
          </a:xfrm>
        </p:grpSpPr>
        <p:sp>
          <p:nvSpPr>
            <p:cNvPr id="11280" name="Rectangle 75"/>
            <p:cNvSpPr>
              <a:spLocks noChangeArrowheads="1"/>
            </p:cNvSpPr>
            <p:nvPr/>
          </p:nvSpPr>
          <p:spPr bwMode="auto">
            <a:xfrm>
              <a:off x="2064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1" name="Rectangle 76"/>
            <p:cNvSpPr>
              <a:spLocks noChangeArrowheads="1"/>
            </p:cNvSpPr>
            <p:nvPr/>
          </p:nvSpPr>
          <p:spPr bwMode="auto">
            <a:xfrm>
              <a:off x="1799" y="322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2" name="Rectangle 77"/>
            <p:cNvSpPr>
              <a:spLocks noChangeArrowheads="1"/>
            </p:cNvSpPr>
            <p:nvPr/>
          </p:nvSpPr>
          <p:spPr bwMode="auto">
            <a:xfrm>
              <a:off x="1536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3" name="Rectangle 78"/>
            <p:cNvSpPr>
              <a:spLocks noChangeArrowheads="1"/>
            </p:cNvSpPr>
            <p:nvPr/>
          </p:nvSpPr>
          <p:spPr bwMode="auto">
            <a:xfrm>
              <a:off x="1271" y="322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4" name="Rectangle 79"/>
            <p:cNvSpPr>
              <a:spLocks noChangeArrowheads="1"/>
            </p:cNvSpPr>
            <p:nvPr/>
          </p:nvSpPr>
          <p:spPr bwMode="auto">
            <a:xfrm>
              <a:off x="1008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285" name="Rectangle 80"/>
            <p:cNvSpPr>
              <a:spLocks noChangeArrowheads="1"/>
            </p:cNvSpPr>
            <p:nvPr/>
          </p:nvSpPr>
          <p:spPr bwMode="auto">
            <a:xfrm>
              <a:off x="745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6" name="Rectangle 81"/>
            <p:cNvSpPr>
              <a:spLocks noChangeArrowheads="1"/>
            </p:cNvSpPr>
            <p:nvPr/>
          </p:nvSpPr>
          <p:spPr bwMode="auto">
            <a:xfrm>
              <a:off x="745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7" name="Rectangle 82"/>
            <p:cNvSpPr>
              <a:spLocks noChangeArrowheads="1"/>
            </p:cNvSpPr>
            <p:nvPr/>
          </p:nvSpPr>
          <p:spPr bwMode="auto">
            <a:xfrm>
              <a:off x="745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288" name="Rectangle 83"/>
            <p:cNvSpPr>
              <a:spLocks noChangeArrowheads="1"/>
            </p:cNvSpPr>
            <p:nvPr/>
          </p:nvSpPr>
          <p:spPr bwMode="auto">
            <a:xfrm>
              <a:off x="745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89" name="Rectangle 84"/>
            <p:cNvSpPr>
              <a:spLocks noChangeArrowheads="1"/>
            </p:cNvSpPr>
            <p:nvPr/>
          </p:nvSpPr>
          <p:spPr bwMode="auto">
            <a:xfrm>
              <a:off x="745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290" name="Rectangle 85"/>
            <p:cNvSpPr>
              <a:spLocks noChangeArrowheads="1"/>
            </p:cNvSpPr>
            <p:nvPr/>
          </p:nvSpPr>
          <p:spPr bwMode="auto">
            <a:xfrm>
              <a:off x="745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1" name="Rectangle 86"/>
            <p:cNvSpPr>
              <a:spLocks noChangeArrowheads="1"/>
            </p:cNvSpPr>
            <p:nvPr/>
          </p:nvSpPr>
          <p:spPr bwMode="auto">
            <a:xfrm>
              <a:off x="2064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2" name="Rectangle 87"/>
            <p:cNvSpPr>
              <a:spLocks noChangeArrowheads="1"/>
            </p:cNvSpPr>
            <p:nvPr/>
          </p:nvSpPr>
          <p:spPr bwMode="auto">
            <a:xfrm>
              <a:off x="1799" y="355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3" name="Rectangle 88"/>
            <p:cNvSpPr>
              <a:spLocks noChangeArrowheads="1"/>
            </p:cNvSpPr>
            <p:nvPr/>
          </p:nvSpPr>
          <p:spPr bwMode="auto">
            <a:xfrm>
              <a:off x="1536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4" name="Rectangle 89"/>
            <p:cNvSpPr>
              <a:spLocks noChangeArrowheads="1"/>
            </p:cNvSpPr>
            <p:nvPr/>
          </p:nvSpPr>
          <p:spPr bwMode="auto">
            <a:xfrm>
              <a:off x="1271" y="355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5" name="Rectangle 90"/>
            <p:cNvSpPr>
              <a:spLocks noChangeArrowheads="1"/>
            </p:cNvSpPr>
            <p:nvPr/>
          </p:nvSpPr>
          <p:spPr bwMode="auto">
            <a:xfrm>
              <a:off x="1008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296" name="Rectangle 91"/>
            <p:cNvSpPr>
              <a:spLocks noChangeArrowheads="1"/>
            </p:cNvSpPr>
            <p:nvPr/>
          </p:nvSpPr>
          <p:spPr bwMode="auto">
            <a:xfrm>
              <a:off x="2064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7" name="Rectangle 92"/>
            <p:cNvSpPr>
              <a:spLocks noChangeArrowheads="1"/>
            </p:cNvSpPr>
            <p:nvPr/>
          </p:nvSpPr>
          <p:spPr bwMode="auto">
            <a:xfrm>
              <a:off x="1799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8" name="Rectangle 93"/>
            <p:cNvSpPr>
              <a:spLocks noChangeArrowheads="1"/>
            </p:cNvSpPr>
            <p:nvPr/>
          </p:nvSpPr>
          <p:spPr bwMode="auto">
            <a:xfrm>
              <a:off x="1536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299" name="Rectangle 94"/>
            <p:cNvSpPr>
              <a:spLocks noChangeArrowheads="1"/>
            </p:cNvSpPr>
            <p:nvPr/>
          </p:nvSpPr>
          <p:spPr bwMode="auto">
            <a:xfrm>
              <a:off x="1271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00" name="Rectangle 95"/>
            <p:cNvSpPr>
              <a:spLocks noChangeArrowheads="1"/>
            </p:cNvSpPr>
            <p:nvPr/>
          </p:nvSpPr>
          <p:spPr bwMode="auto">
            <a:xfrm>
              <a:off x="1008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01" name="Rectangle 96"/>
            <p:cNvSpPr>
              <a:spLocks noChangeArrowheads="1"/>
            </p:cNvSpPr>
            <p:nvPr/>
          </p:nvSpPr>
          <p:spPr bwMode="auto">
            <a:xfrm>
              <a:off x="2064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02" name="Rectangle 97"/>
            <p:cNvSpPr>
              <a:spLocks noChangeArrowheads="1"/>
            </p:cNvSpPr>
            <p:nvPr/>
          </p:nvSpPr>
          <p:spPr bwMode="auto">
            <a:xfrm>
              <a:off x="1799" y="2573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03" name="Rectangle 98"/>
            <p:cNvSpPr>
              <a:spLocks noChangeArrowheads="1"/>
            </p:cNvSpPr>
            <p:nvPr/>
          </p:nvSpPr>
          <p:spPr bwMode="auto">
            <a:xfrm>
              <a:off x="1536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04" name="Rectangle 99"/>
            <p:cNvSpPr>
              <a:spLocks noChangeArrowheads="1"/>
            </p:cNvSpPr>
            <p:nvPr/>
          </p:nvSpPr>
          <p:spPr bwMode="auto">
            <a:xfrm>
              <a:off x="1271" y="2573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05" name="Rectangle 100"/>
            <p:cNvSpPr>
              <a:spLocks noChangeArrowheads="1"/>
            </p:cNvSpPr>
            <p:nvPr/>
          </p:nvSpPr>
          <p:spPr bwMode="auto">
            <a:xfrm>
              <a:off x="1008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06" name="Rectangle 101"/>
            <p:cNvSpPr>
              <a:spLocks noChangeArrowheads="1"/>
            </p:cNvSpPr>
            <p:nvPr/>
          </p:nvSpPr>
          <p:spPr bwMode="auto">
            <a:xfrm>
              <a:off x="2064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07" name="Rectangle 102"/>
            <p:cNvSpPr>
              <a:spLocks noChangeArrowheads="1"/>
            </p:cNvSpPr>
            <p:nvPr/>
          </p:nvSpPr>
          <p:spPr bwMode="auto">
            <a:xfrm>
              <a:off x="1799" y="224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308" name="Rectangle 103"/>
            <p:cNvSpPr>
              <a:spLocks noChangeArrowheads="1"/>
            </p:cNvSpPr>
            <p:nvPr/>
          </p:nvSpPr>
          <p:spPr bwMode="auto">
            <a:xfrm>
              <a:off x="1536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09" name="Rectangle 104"/>
            <p:cNvSpPr>
              <a:spLocks noChangeArrowheads="1"/>
            </p:cNvSpPr>
            <p:nvPr/>
          </p:nvSpPr>
          <p:spPr bwMode="auto">
            <a:xfrm>
              <a:off x="1271" y="224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11310" name="Rectangle 105"/>
            <p:cNvSpPr>
              <a:spLocks noChangeArrowheads="1"/>
            </p:cNvSpPr>
            <p:nvPr/>
          </p:nvSpPr>
          <p:spPr bwMode="auto">
            <a:xfrm>
              <a:off x="1008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311" name="Rectangle 106"/>
            <p:cNvSpPr>
              <a:spLocks noChangeArrowheads="1"/>
            </p:cNvSpPr>
            <p:nvPr/>
          </p:nvSpPr>
          <p:spPr bwMode="auto">
            <a:xfrm>
              <a:off x="2064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12" name="Rectangle 107"/>
            <p:cNvSpPr>
              <a:spLocks noChangeArrowheads="1"/>
            </p:cNvSpPr>
            <p:nvPr/>
          </p:nvSpPr>
          <p:spPr bwMode="auto">
            <a:xfrm>
              <a:off x="1799" y="192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13" name="Rectangle 108"/>
            <p:cNvSpPr>
              <a:spLocks noChangeArrowheads="1"/>
            </p:cNvSpPr>
            <p:nvPr/>
          </p:nvSpPr>
          <p:spPr bwMode="auto">
            <a:xfrm>
              <a:off x="1536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14" name="Rectangle 109"/>
            <p:cNvSpPr>
              <a:spLocks noChangeArrowheads="1"/>
            </p:cNvSpPr>
            <p:nvPr/>
          </p:nvSpPr>
          <p:spPr bwMode="auto">
            <a:xfrm>
              <a:off x="1271" y="192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15" name="Rectangle 110"/>
            <p:cNvSpPr>
              <a:spLocks noChangeArrowheads="1"/>
            </p:cNvSpPr>
            <p:nvPr/>
          </p:nvSpPr>
          <p:spPr bwMode="auto">
            <a:xfrm>
              <a:off x="1008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316" name="Line 111"/>
            <p:cNvSpPr>
              <a:spLocks noChangeShapeType="1"/>
            </p:cNvSpPr>
            <p:nvPr/>
          </p:nvSpPr>
          <p:spPr bwMode="auto">
            <a:xfrm>
              <a:off x="745" y="1920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17" name="Line 112"/>
            <p:cNvSpPr>
              <a:spLocks noChangeShapeType="1"/>
            </p:cNvSpPr>
            <p:nvPr/>
          </p:nvSpPr>
          <p:spPr bwMode="auto">
            <a:xfrm>
              <a:off x="745" y="2246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18" name="Line 113"/>
            <p:cNvSpPr>
              <a:spLocks noChangeShapeType="1"/>
            </p:cNvSpPr>
            <p:nvPr/>
          </p:nvSpPr>
          <p:spPr bwMode="auto">
            <a:xfrm>
              <a:off x="745" y="2573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19" name="Line 114"/>
            <p:cNvSpPr>
              <a:spLocks noChangeShapeType="1"/>
            </p:cNvSpPr>
            <p:nvPr/>
          </p:nvSpPr>
          <p:spPr bwMode="auto">
            <a:xfrm>
              <a:off x="745" y="2899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0" name="Line 115"/>
            <p:cNvSpPr>
              <a:spLocks noChangeShapeType="1"/>
            </p:cNvSpPr>
            <p:nvPr/>
          </p:nvSpPr>
          <p:spPr bwMode="auto">
            <a:xfrm>
              <a:off x="745" y="3226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1" name="Line 116"/>
            <p:cNvSpPr>
              <a:spLocks noChangeShapeType="1"/>
            </p:cNvSpPr>
            <p:nvPr/>
          </p:nvSpPr>
          <p:spPr bwMode="auto">
            <a:xfrm>
              <a:off x="745" y="3878"/>
              <a:ext cx="15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2" name="Line 117"/>
            <p:cNvSpPr>
              <a:spLocks noChangeShapeType="1"/>
            </p:cNvSpPr>
            <p:nvPr/>
          </p:nvSpPr>
          <p:spPr bwMode="auto">
            <a:xfrm>
              <a:off x="745" y="1920"/>
              <a:ext cx="0" cy="1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3" name="Line 118"/>
            <p:cNvSpPr>
              <a:spLocks noChangeShapeType="1"/>
            </p:cNvSpPr>
            <p:nvPr/>
          </p:nvSpPr>
          <p:spPr bwMode="auto">
            <a:xfrm>
              <a:off x="1271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4" name="Line 119"/>
            <p:cNvSpPr>
              <a:spLocks noChangeShapeType="1"/>
            </p:cNvSpPr>
            <p:nvPr/>
          </p:nvSpPr>
          <p:spPr bwMode="auto">
            <a:xfrm>
              <a:off x="1536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5" name="Line 120"/>
            <p:cNvSpPr>
              <a:spLocks noChangeShapeType="1"/>
            </p:cNvSpPr>
            <p:nvPr/>
          </p:nvSpPr>
          <p:spPr bwMode="auto">
            <a:xfrm>
              <a:off x="1799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6" name="Line 121"/>
            <p:cNvSpPr>
              <a:spLocks noChangeShapeType="1"/>
            </p:cNvSpPr>
            <p:nvPr/>
          </p:nvSpPr>
          <p:spPr bwMode="auto">
            <a:xfrm>
              <a:off x="2064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7" name="Line 122"/>
            <p:cNvSpPr>
              <a:spLocks noChangeShapeType="1"/>
            </p:cNvSpPr>
            <p:nvPr/>
          </p:nvSpPr>
          <p:spPr bwMode="auto">
            <a:xfrm>
              <a:off x="2327" y="1920"/>
              <a:ext cx="0" cy="1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8" name="Line 123"/>
            <p:cNvSpPr>
              <a:spLocks noChangeShapeType="1"/>
            </p:cNvSpPr>
            <p:nvPr/>
          </p:nvSpPr>
          <p:spPr bwMode="auto">
            <a:xfrm>
              <a:off x="1271" y="192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29" name="Line 124"/>
            <p:cNvSpPr>
              <a:spLocks noChangeShapeType="1"/>
            </p:cNvSpPr>
            <p:nvPr/>
          </p:nvSpPr>
          <p:spPr bwMode="auto">
            <a:xfrm>
              <a:off x="1008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30" name="Line 125"/>
            <p:cNvSpPr>
              <a:spLocks noChangeShapeType="1"/>
            </p:cNvSpPr>
            <p:nvPr/>
          </p:nvSpPr>
          <p:spPr bwMode="auto">
            <a:xfrm>
              <a:off x="745" y="3552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277" name="Group 126"/>
          <p:cNvGrpSpPr>
            <a:grpSpLocks/>
          </p:cNvGrpSpPr>
          <p:nvPr/>
        </p:nvGrpSpPr>
        <p:grpSpPr bwMode="auto">
          <a:xfrm>
            <a:off x="5903913" y="3352800"/>
            <a:ext cx="228600" cy="228600"/>
            <a:chOff x="2688" y="1248"/>
            <a:chExt cx="144" cy="144"/>
          </a:xfrm>
        </p:grpSpPr>
        <p:sp>
          <p:nvSpPr>
            <p:cNvPr id="11278" name="Line 127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279" name="Line 128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68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How It Works?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During erosion, a pixel is turned on at the image pixel under the structuring element origin </a:t>
            </a:r>
            <a:r>
              <a:rPr lang="en-US" altLang="en-US" b="1" dirty="0" smtClean="0">
                <a:solidFill>
                  <a:srgbClr val="C00000"/>
                </a:solidFill>
              </a:rPr>
              <a:t>only when the pixels of the structuring element match the pixels in the image</a:t>
            </a:r>
          </a:p>
          <a:p>
            <a:pPr>
              <a:lnSpc>
                <a:spcPct val="150000"/>
              </a:lnSpc>
            </a:pPr>
            <a:endParaRPr lang="en-US" altLang="en-US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 smtClean="0"/>
              <a:t>Both ON and OFF pixels should match. 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This example erodes regions horizontally from the right.</a:t>
            </a:r>
          </a:p>
          <a:p>
            <a:pPr>
              <a:lnSpc>
                <a:spcPct val="15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446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Mathematical Definition of Erosion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676400"/>
            <a:ext cx="7772400" cy="4114800"/>
          </a:xfrm>
        </p:spPr>
        <p:txBody>
          <a:bodyPr/>
          <a:lstStyle/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mtClean="0"/>
              <a:t>Erosion is the morphological </a:t>
            </a:r>
            <a:r>
              <a:rPr lang="en-US" altLang="en-US" smtClean="0">
                <a:solidFill>
                  <a:schemeClr val="tx2"/>
                </a:solidFill>
              </a:rPr>
              <a:t>dual to dilation</a:t>
            </a:r>
            <a:r>
              <a:rPr lang="en-US" altLang="en-US" smtClean="0"/>
              <a:t>. 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mtClean="0"/>
              <a:t>It combines two sets using the vector subtraction of set elements.</a:t>
            </a:r>
          </a:p>
          <a:p>
            <a:pPr marL="514350" indent="-514350">
              <a:buFont typeface="Times New Roman" panose="02020603050405020304" pitchFamily="18" charset="0"/>
              <a:buAutoNum type="arabicPeriod"/>
            </a:pPr>
            <a:r>
              <a:rPr lang="en-US" altLang="en-US" smtClean="0"/>
              <a:t>Let          denotes the erosion of A by B</a:t>
            </a:r>
          </a:p>
        </p:txBody>
      </p:sp>
      <p:graphicFrame>
        <p:nvGraphicFramePr>
          <p:cNvPr id="324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9314164"/>
              </p:ext>
            </p:extLst>
          </p:nvPr>
        </p:nvGraphicFramePr>
        <p:xfrm>
          <a:off x="2381250" y="2741612"/>
          <a:ext cx="6858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3" imgW="507960" imgH="228600" progId="Equation.3">
                  <p:embed/>
                </p:oleObj>
              </mc:Choice>
              <mc:Fallback>
                <p:oleObj name="Equation" r:id="rId3" imgW="507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741612"/>
                        <a:ext cx="685800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19100" y="3781424"/>
            <a:ext cx="8572500" cy="1371600"/>
            <a:chOff x="960" y="2352"/>
            <a:chExt cx="3840" cy="576"/>
          </a:xfrm>
        </p:grpSpPr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960" y="2352"/>
              <a:ext cx="3840" cy="57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2291" name="Object 7"/>
            <p:cNvGraphicFramePr>
              <a:graphicFrameLocks noChangeAspect="1"/>
            </p:cNvGraphicFramePr>
            <p:nvPr/>
          </p:nvGraphicFramePr>
          <p:xfrm>
            <a:off x="1104" y="2420"/>
            <a:ext cx="354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9" name="Equation" r:id="rId5" imgW="5626080" imgH="723600" progId="Equation.3">
                    <p:embed/>
                  </p:oleObj>
                </mc:Choice>
                <mc:Fallback>
                  <p:oleObj name="Equation" r:id="rId5" imgW="562608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20"/>
                          <a:ext cx="3544" cy="456"/>
                        </a:xfrm>
                        <a:prstGeom prst="rect">
                          <a:avLst/>
                        </a:prstGeom>
                        <a:solidFill>
                          <a:srgbClr val="CC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097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uiExpand="1" build="p" autoUpdateAnimBg="0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C00000"/>
                </a:solidFill>
              </a:rPr>
              <a:t>Study of the form, shapes, structure </a:t>
            </a:r>
            <a:r>
              <a:rPr lang="en-US" altLang="en-US" b="1" dirty="0">
                <a:solidFill>
                  <a:srgbClr val="C00000"/>
                </a:solidFill>
              </a:rPr>
              <a:t>of </a:t>
            </a:r>
            <a:r>
              <a:rPr lang="en-US" altLang="en-US" b="1" dirty="0" smtClean="0">
                <a:solidFill>
                  <a:srgbClr val="C00000"/>
                </a:solidFill>
              </a:rPr>
              <a:t>artifacts</a:t>
            </a:r>
          </a:p>
          <a:p>
            <a:endParaRPr lang="en-GB" altLang="en-US" dirty="0"/>
          </a:p>
          <a:p>
            <a:r>
              <a:rPr lang="en-GB" altLang="en-US" dirty="0" smtClean="0"/>
              <a:t>Archaeology, astronomy, biology, linguistic, geomorphology, mathematical morphology, ….</a:t>
            </a:r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r>
              <a:rPr lang="en-US" altLang="en-US" b="1" dirty="0">
                <a:solidFill>
                  <a:srgbClr val="0000FF"/>
                </a:solidFill>
              </a:rPr>
              <a:t>I</a:t>
            </a:r>
            <a:r>
              <a:rPr lang="en-US" altLang="en-US" b="1" dirty="0" smtClean="0">
                <a:solidFill>
                  <a:srgbClr val="0000FF"/>
                </a:solidFill>
              </a:rPr>
              <a:t>mage processing</a:t>
            </a:r>
          </a:p>
          <a:p>
            <a:pPr lvl="1"/>
            <a:r>
              <a:rPr lang="en-US" altLang="en-US" sz="2100" dirty="0" smtClean="0"/>
              <a:t>Extract </a:t>
            </a:r>
            <a:r>
              <a:rPr lang="en-US" altLang="en-US" sz="2100" dirty="0"/>
              <a:t>image components </a:t>
            </a:r>
            <a:endParaRPr lang="en-US" altLang="en-US" sz="2100" dirty="0" smtClean="0"/>
          </a:p>
          <a:p>
            <a:pPr lvl="1"/>
            <a:r>
              <a:rPr lang="en-US" altLang="en-US" sz="2100" dirty="0" smtClean="0"/>
              <a:t>representation </a:t>
            </a:r>
            <a:r>
              <a:rPr lang="en-US" altLang="en-US" sz="2100" dirty="0"/>
              <a:t>and description of region shape, </a:t>
            </a:r>
            <a:endParaRPr lang="en-US" altLang="en-US" sz="2100" dirty="0" smtClean="0"/>
          </a:p>
          <a:p>
            <a:pPr lvl="1"/>
            <a:r>
              <a:rPr lang="en-US" altLang="en-US" sz="2100" dirty="0" smtClean="0"/>
              <a:t>boundaries</a:t>
            </a:r>
            <a:r>
              <a:rPr lang="en-US" altLang="en-US" sz="2100" dirty="0"/>
              <a:t>, skeletons, and the convex hull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69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Erosion in terms of other operations: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Erosion can also be defined in terms of </a:t>
            </a:r>
            <a:r>
              <a:rPr lang="en-US" altLang="en-US" b="1" dirty="0" smtClean="0">
                <a:solidFill>
                  <a:srgbClr val="0000FF"/>
                </a:solidFill>
              </a:rPr>
              <a:t>translation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 smtClean="0"/>
              <a:t>In terms of </a:t>
            </a:r>
            <a:r>
              <a:rPr lang="en-US" altLang="en-US" b="1" dirty="0">
                <a:solidFill>
                  <a:srgbClr val="0000FF"/>
                </a:solidFill>
              </a:rPr>
              <a:t>intersection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alt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2514600"/>
            <a:ext cx="4038600" cy="685800"/>
            <a:chOff x="1488" y="1728"/>
            <a:chExt cx="2544" cy="432"/>
          </a:xfrm>
        </p:grpSpPr>
        <p:sp>
          <p:nvSpPr>
            <p:cNvPr id="13323" name="Rectangle 5"/>
            <p:cNvSpPr>
              <a:spLocks noChangeArrowheads="1"/>
            </p:cNvSpPr>
            <p:nvPr/>
          </p:nvSpPr>
          <p:spPr bwMode="auto">
            <a:xfrm>
              <a:off x="1488" y="1728"/>
              <a:ext cx="254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3315" name="Object 6"/>
            <p:cNvGraphicFramePr>
              <a:graphicFrameLocks noChangeAspect="1"/>
            </p:cNvGraphicFramePr>
            <p:nvPr/>
          </p:nvGraphicFramePr>
          <p:xfrm>
            <a:off x="1718" y="1799"/>
            <a:ext cx="221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4" name="Equation" r:id="rId3" imgW="2387520" imgH="355320" progId="Equation.3">
                    <p:embed/>
                  </p:oleObj>
                </mc:Choice>
                <mc:Fallback>
                  <p:oleObj name="Equation" r:id="rId3" imgW="238752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799"/>
                          <a:ext cx="221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471737" y="4440167"/>
            <a:ext cx="3667125" cy="766763"/>
            <a:chOff x="1530" y="2493"/>
            <a:chExt cx="2082" cy="536"/>
          </a:xfrm>
        </p:grpSpPr>
        <p:sp>
          <p:nvSpPr>
            <p:cNvPr id="13322" name="Rectangle 8"/>
            <p:cNvSpPr>
              <a:spLocks noChangeArrowheads="1"/>
            </p:cNvSpPr>
            <p:nvPr/>
          </p:nvSpPr>
          <p:spPr bwMode="auto">
            <a:xfrm>
              <a:off x="1530" y="2493"/>
              <a:ext cx="2082" cy="5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3314" name="Object 9"/>
            <p:cNvGraphicFramePr>
              <a:graphicFrameLocks noChangeAspect="1"/>
            </p:cNvGraphicFramePr>
            <p:nvPr/>
          </p:nvGraphicFramePr>
          <p:xfrm>
            <a:off x="2016" y="2544"/>
            <a:ext cx="1256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5" name="Equation" r:id="rId5" imgW="1485720" imgH="419040" progId="Equation.3">
                    <p:embed/>
                  </p:oleObj>
                </mc:Choice>
                <mc:Fallback>
                  <p:oleObj name="Equation" r:id="rId5" imgW="148572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544"/>
                          <a:ext cx="1256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20" name="Line 10"/>
          <p:cNvSpPr>
            <a:spLocks noChangeShapeType="1"/>
          </p:cNvSpPr>
          <p:nvPr/>
        </p:nvSpPr>
        <p:spPr bwMode="auto">
          <a:xfrm flipH="1" flipV="1">
            <a:off x="5257800" y="4933950"/>
            <a:ext cx="457200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5867400" y="5562600"/>
            <a:ext cx="2971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>
                <a:latin typeface="+mj-lt"/>
              </a:rPr>
              <a:t>Observe that vector here is </a:t>
            </a:r>
            <a:r>
              <a:rPr lang="en-US" altLang="en-US" sz="2000" b="1" dirty="0">
                <a:solidFill>
                  <a:srgbClr val="C00000"/>
                </a:solidFill>
                <a:latin typeface="+mj-lt"/>
              </a:rPr>
              <a:t>negative</a:t>
            </a:r>
          </a:p>
        </p:txBody>
      </p:sp>
    </p:spTree>
    <p:extLst>
      <p:ext uri="{BB962C8B-B14F-4D97-AF65-F5344CB8AC3E}">
        <p14:creationId xmlns:p14="http://schemas.microsoft.com/office/powerpoint/2010/main" val="324828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uiExpand="1" build="p" autoUpdateAnimBg="0" advAuto="0"/>
      <p:bldP spid="13320" grpId="0" animBg="1"/>
      <p:bldP spid="133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Reminder - this was A</a:t>
            </a:r>
          </a:p>
        </p:txBody>
      </p:sp>
      <p:grpSp>
        <p:nvGrpSpPr>
          <p:cNvPr id="116739" name="Group 3"/>
          <p:cNvGrpSpPr>
            <a:grpSpLocks/>
          </p:cNvGrpSpPr>
          <p:nvPr/>
        </p:nvGrpSpPr>
        <p:grpSpPr bwMode="auto">
          <a:xfrm>
            <a:off x="1182688" y="3048000"/>
            <a:ext cx="2511425" cy="3108325"/>
            <a:chOff x="745" y="1920"/>
            <a:chExt cx="1582" cy="1958"/>
          </a:xfrm>
        </p:grpSpPr>
        <p:sp>
          <p:nvSpPr>
            <p:cNvPr id="116744" name="Rectangle 4"/>
            <p:cNvSpPr>
              <a:spLocks noChangeArrowheads="1"/>
            </p:cNvSpPr>
            <p:nvPr/>
          </p:nvSpPr>
          <p:spPr bwMode="auto">
            <a:xfrm>
              <a:off x="2064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45" name="Rectangle 5"/>
            <p:cNvSpPr>
              <a:spLocks noChangeArrowheads="1"/>
            </p:cNvSpPr>
            <p:nvPr/>
          </p:nvSpPr>
          <p:spPr bwMode="auto">
            <a:xfrm>
              <a:off x="1799" y="322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46" name="Rectangle 6"/>
            <p:cNvSpPr>
              <a:spLocks noChangeArrowheads="1"/>
            </p:cNvSpPr>
            <p:nvPr/>
          </p:nvSpPr>
          <p:spPr bwMode="auto">
            <a:xfrm>
              <a:off x="1536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47" name="Rectangle 7"/>
            <p:cNvSpPr>
              <a:spLocks noChangeArrowheads="1"/>
            </p:cNvSpPr>
            <p:nvPr/>
          </p:nvSpPr>
          <p:spPr bwMode="auto">
            <a:xfrm>
              <a:off x="1271" y="3226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48" name="Rectangle 8"/>
            <p:cNvSpPr>
              <a:spLocks noChangeArrowheads="1"/>
            </p:cNvSpPr>
            <p:nvPr/>
          </p:nvSpPr>
          <p:spPr bwMode="auto">
            <a:xfrm>
              <a:off x="1008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49" name="Rectangle 9"/>
            <p:cNvSpPr>
              <a:spLocks noChangeArrowheads="1"/>
            </p:cNvSpPr>
            <p:nvPr/>
          </p:nvSpPr>
          <p:spPr bwMode="auto">
            <a:xfrm>
              <a:off x="745" y="3226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0" name="Rectangle 10"/>
            <p:cNvSpPr>
              <a:spLocks noChangeArrowheads="1"/>
            </p:cNvSpPr>
            <p:nvPr/>
          </p:nvSpPr>
          <p:spPr bwMode="auto">
            <a:xfrm>
              <a:off x="745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1" name="Rectangle 11"/>
            <p:cNvSpPr>
              <a:spLocks noChangeArrowheads="1"/>
            </p:cNvSpPr>
            <p:nvPr/>
          </p:nvSpPr>
          <p:spPr bwMode="auto">
            <a:xfrm>
              <a:off x="745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6752" name="Rectangle 12"/>
            <p:cNvSpPr>
              <a:spLocks noChangeArrowheads="1"/>
            </p:cNvSpPr>
            <p:nvPr/>
          </p:nvSpPr>
          <p:spPr bwMode="auto">
            <a:xfrm>
              <a:off x="745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3" name="Rectangle 13"/>
            <p:cNvSpPr>
              <a:spLocks noChangeArrowheads="1"/>
            </p:cNvSpPr>
            <p:nvPr/>
          </p:nvSpPr>
          <p:spPr bwMode="auto">
            <a:xfrm>
              <a:off x="745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54" name="Rectangle 14"/>
            <p:cNvSpPr>
              <a:spLocks noChangeArrowheads="1"/>
            </p:cNvSpPr>
            <p:nvPr/>
          </p:nvSpPr>
          <p:spPr bwMode="auto">
            <a:xfrm>
              <a:off x="745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5" name="Rectangle 15"/>
            <p:cNvSpPr>
              <a:spLocks noChangeArrowheads="1"/>
            </p:cNvSpPr>
            <p:nvPr/>
          </p:nvSpPr>
          <p:spPr bwMode="auto">
            <a:xfrm>
              <a:off x="2064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6" name="Rectangle 16"/>
            <p:cNvSpPr>
              <a:spLocks noChangeArrowheads="1"/>
            </p:cNvSpPr>
            <p:nvPr/>
          </p:nvSpPr>
          <p:spPr bwMode="auto">
            <a:xfrm>
              <a:off x="1799" y="355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7" name="Rectangle 17"/>
            <p:cNvSpPr>
              <a:spLocks noChangeArrowheads="1"/>
            </p:cNvSpPr>
            <p:nvPr/>
          </p:nvSpPr>
          <p:spPr bwMode="auto">
            <a:xfrm>
              <a:off x="1536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8" name="Rectangle 18"/>
            <p:cNvSpPr>
              <a:spLocks noChangeArrowheads="1"/>
            </p:cNvSpPr>
            <p:nvPr/>
          </p:nvSpPr>
          <p:spPr bwMode="auto">
            <a:xfrm>
              <a:off x="1271" y="3552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59" name="Rectangle 19"/>
            <p:cNvSpPr>
              <a:spLocks noChangeArrowheads="1"/>
            </p:cNvSpPr>
            <p:nvPr/>
          </p:nvSpPr>
          <p:spPr bwMode="auto">
            <a:xfrm>
              <a:off x="1008" y="3552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6760" name="Rectangle 20"/>
            <p:cNvSpPr>
              <a:spLocks noChangeArrowheads="1"/>
            </p:cNvSpPr>
            <p:nvPr/>
          </p:nvSpPr>
          <p:spPr bwMode="auto">
            <a:xfrm>
              <a:off x="2064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61" name="Rectangle 21"/>
            <p:cNvSpPr>
              <a:spLocks noChangeArrowheads="1"/>
            </p:cNvSpPr>
            <p:nvPr/>
          </p:nvSpPr>
          <p:spPr bwMode="auto">
            <a:xfrm>
              <a:off x="1799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62" name="Rectangle 22"/>
            <p:cNvSpPr>
              <a:spLocks noChangeArrowheads="1"/>
            </p:cNvSpPr>
            <p:nvPr/>
          </p:nvSpPr>
          <p:spPr bwMode="auto">
            <a:xfrm>
              <a:off x="1536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63" name="Rectangle 23"/>
            <p:cNvSpPr>
              <a:spLocks noChangeArrowheads="1"/>
            </p:cNvSpPr>
            <p:nvPr/>
          </p:nvSpPr>
          <p:spPr bwMode="auto">
            <a:xfrm>
              <a:off x="1271" y="2899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64" name="Rectangle 24"/>
            <p:cNvSpPr>
              <a:spLocks noChangeArrowheads="1"/>
            </p:cNvSpPr>
            <p:nvPr/>
          </p:nvSpPr>
          <p:spPr bwMode="auto">
            <a:xfrm>
              <a:off x="1008" y="2899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65" name="Rectangle 25"/>
            <p:cNvSpPr>
              <a:spLocks noChangeArrowheads="1"/>
            </p:cNvSpPr>
            <p:nvPr/>
          </p:nvSpPr>
          <p:spPr bwMode="auto">
            <a:xfrm>
              <a:off x="2064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66" name="Rectangle 26"/>
            <p:cNvSpPr>
              <a:spLocks noChangeArrowheads="1"/>
            </p:cNvSpPr>
            <p:nvPr/>
          </p:nvSpPr>
          <p:spPr bwMode="auto">
            <a:xfrm>
              <a:off x="1799" y="2573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67" name="Rectangle 27"/>
            <p:cNvSpPr>
              <a:spLocks noChangeArrowheads="1"/>
            </p:cNvSpPr>
            <p:nvPr/>
          </p:nvSpPr>
          <p:spPr bwMode="auto">
            <a:xfrm>
              <a:off x="1536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6768" name="Rectangle 28"/>
            <p:cNvSpPr>
              <a:spLocks noChangeArrowheads="1"/>
            </p:cNvSpPr>
            <p:nvPr/>
          </p:nvSpPr>
          <p:spPr bwMode="auto">
            <a:xfrm>
              <a:off x="1271" y="2573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6769" name="Rectangle 29"/>
            <p:cNvSpPr>
              <a:spLocks noChangeArrowheads="1"/>
            </p:cNvSpPr>
            <p:nvPr/>
          </p:nvSpPr>
          <p:spPr bwMode="auto">
            <a:xfrm>
              <a:off x="1008" y="2573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70" name="Rectangle 30"/>
            <p:cNvSpPr>
              <a:spLocks noChangeArrowheads="1"/>
            </p:cNvSpPr>
            <p:nvPr/>
          </p:nvSpPr>
          <p:spPr bwMode="auto">
            <a:xfrm>
              <a:off x="2064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16771" name="Rectangle 31"/>
            <p:cNvSpPr>
              <a:spLocks noChangeArrowheads="1"/>
            </p:cNvSpPr>
            <p:nvPr/>
          </p:nvSpPr>
          <p:spPr bwMode="auto">
            <a:xfrm>
              <a:off x="1799" y="224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72" name="Rectangle 32"/>
            <p:cNvSpPr>
              <a:spLocks noChangeArrowheads="1"/>
            </p:cNvSpPr>
            <p:nvPr/>
          </p:nvSpPr>
          <p:spPr bwMode="auto">
            <a:xfrm>
              <a:off x="1536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73" name="Rectangle 33"/>
            <p:cNvSpPr>
              <a:spLocks noChangeArrowheads="1"/>
            </p:cNvSpPr>
            <p:nvPr/>
          </p:nvSpPr>
          <p:spPr bwMode="auto">
            <a:xfrm>
              <a:off x="1271" y="224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116774" name="Rectangle 34"/>
            <p:cNvSpPr>
              <a:spLocks noChangeArrowheads="1"/>
            </p:cNvSpPr>
            <p:nvPr/>
          </p:nvSpPr>
          <p:spPr bwMode="auto">
            <a:xfrm>
              <a:off x="1008" y="2246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16775" name="Rectangle 35"/>
            <p:cNvSpPr>
              <a:spLocks noChangeArrowheads="1"/>
            </p:cNvSpPr>
            <p:nvPr/>
          </p:nvSpPr>
          <p:spPr bwMode="auto">
            <a:xfrm>
              <a:off x="2064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76" name="Rectangle 36"/>
            <p:cNvSpPr>
              <a:spLocks noChangeArrowheads="1"/>
            </p:cNvSpPr>
            <p:nvPr/>
          </p:nvSpPr>
          <p:spPr bwMode="auto">
            <a:xfrm>
              <a:off x="1799" y="192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77" name="Rectangle 37"/>
            <p:cNvSpPr>
              <a:spLocks noChangeArrowheads="1"/>
            </p:cNvSpPr>
            <p:nvPr/>
          </p:nvSpPr>
          <p:spPr bwMode="auto">
            <a:xfrm>
              <a:off x="1536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78" name="Rectangle 38"/>
            <p:cNvSpPr>
              <a:spLocks noChangeArrowheads="1"/>
            </p:cNvSpPr>
            <p:nvPr/>
          </p:nvSpPr>
          <p:spPr bwMode="auto">
            <a:xfrm>
              <a:off x="1271" y="1920"/>
              <a:ext cx="265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79" name="Rectangle 39"/>
            <p:cNvSpPr>
              <a:spLocks noChangeArrowheads="1"/>
            </p:cNvSpPr>
            <p:nvPr/>
          </p:nvSpPr>
          <p:spPr bwMode="auto">
            <a:xfrm>
              <a:off x="1008" y="1920"/>
              <a:ext cx="26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16780" name="Line 40"/>
            <p:cNvSpPr>
              <a:spLocks noChangeShapeType="1"/>
            </p:cNvSpPr>
            <p:nvPr/>
          </p:nvSpPr>
          <p:spPr bwMode="auto">
            <a:xfrm>
              <a:off x="745" y="1920"/>
              <a:ext cx="5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1" name="Line 41"/>
            <p:cNvSpPr>
              <a:spLocks noChangeShapeType="1"/>
            </p:cNvSpPr>
            <p:nvPr/>
          </p:nvSpPr>
          <p:spPr bwMode="auto">
            <a:xfrm>
              <a:off x="745" y="2246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2" name="Line 42"/>
            <p:cNvSpPr>
              <a:spLocks noChangeShapeType="1"/>
            </p:cNvSpPr>
            <p:nvPr/>
          </p:nvSpPr>
          <p:spPr bwMode="auto">
            <a:xfrm>
              <a:off x="745" y="2573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3" name="Line 43"/>
            <p:cNvSpPr>
              <a:spLocks noChangeShapeType="1"/>
            </p:cNvSpPr>
            <p:nvPr/>
          </p:nvSpPr>
          <p:spPr bwMode="auto">
            <a:xfrm>
              <a:off x="745" y="2899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4" name="Line 44"/>
            <p:cNvSpPr>
              <a:spLocks noChangeShapeType="1"/>
            </p:cNvSpPr>
            <p:nvPr/>
          </p:nvSpPr>
          <p:spPr bwMode="auto">
            <a:xfrm>
              <a:off x="745" y="3226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5" name="Line 45"/>
            <p:cNvSpPr>
              <a:spLocks noChangeShapeType="1"/>
            </p:cNvSpPr>
            <p:nvPr/>
          </p:nvSpPr>
          <p:spPr bwMode="auto">
            <a:xfrm>
              <a:off x="745" y="3878"/>
              <a:ext cx="158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6" name="Line 46"/>
            <p:cNvSpPr>
              <a:spLocks noChangeShapeType="1"/>
            </p:cNvSpPr>
            <p:nvPr/>
          </p:nvSpPr>
          <p:spPr bwMode="auto">
            <a:xfrm>
              <a:off x="745" y="1920"/>
              <a:ext cx="0" cy="1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7" name="Line 47"/>
            <p:cNvSpPr>
              <a:spLocks noChangeShapeType="1"/>
            </p:cNvSpPr>
            <p:nvPr/>
          </p:nvSpPr>
          <p:spPr bwMode="auto">
            <a:xfrm>
              <a:off x="1271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8" name="Line 48"/>
            <p:cNvSpPr>
              <a:spLocks noChangeShapeType="1"/>
            </p:cNvSpPr>
            <p:nvPr/>
          </p:nvSpPr>
          <p:spPr bwMode="auto">
            <a:xfrm>
              <a:off x="1536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89" name="Line 49"/>
            <p:cNvSpPr>
              <a:spLocks noChangeShapeType="1"/>
            </p:cNvSpPr>
            <p:nvPr/>
          </p:nvSpPr>
          <p:spPr bwMode="auto">
            <a:xfrm>
              <a:off x="1799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90" name="Line 50"/>
            <p:cNvSpPr>
              <a:spLocks noChangeShapeType="1"/>
            </p:cNvSpPr>
            <p:nvPr/>
          </p:nvSpPr>
          <p:spPr bwMode="auto">
            <a:xfrm>
              <a:off x="2064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91" name="Line 51"/>
            <p:cNvSpPr>
              <a:spLocks noChangeShapeType="1"/>
            </p:cNvSpPr>
            <p:nvPr/>
          </p:nvSpPr>
          <p:spPr bwMode="auto">
            <a:xfrm>
              <a:off x="2327" y="1920"/>
              <a:ext cx="0" cy="195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92" name="Line 52"/>
            <p:cNvSpPr>
              <a:spLocks noChangeShapeType="1"/>
            </p:cNvSpPr>
            <p:nvPr/>
          </p:nvSpPr>
          <p:spPr bwMode="auto">
            <a:xfrm>
              <a:off x="1271" y="1920"/>
              <a:ext cx="105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93" name="Line 53"/>
            <p:cNvSpPr>
              <a:spLocks noChangeShapeType="1"/>
            </p:cNvSpPr>
            <p:nvPr/>
          </p:nvSpPr>
          <p:spPr bwMode="auto">
            <a:xfrm>
              <a:off x="1008" y="1920"/>
              <a:ext cx="0" cy="195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94" name="Line 54"/>
            <p:cNvSpPr>
              <a:spLocks noChangeShapeType="1"/>
            </p:cNvSpPr>
            <p:nvPr/>
          </p:nvSpPr>
          <p:spPr bwMode="auto">
            <a:xfrm>
              <a:off x="745" y="3552"/>
              <a:ext cx="15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6740" name="Line 55"/>
          <p:cNvSpPr>
            <a:spLocks noChangeShapeType="1"/>
          </p:cNvSpPr>
          <p:nvPr/>
        </p:nvSpPr>
        <p:spPr bwMode="auto">
          <a:xfrm flipH="1">
            <a:off x="1447800" y="1447800"/>
            <a:ext cx="35814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6741" name="Group 56"/>
          <p:cNvGrpSpPr>
            <a:grpSpLocks/>
          </p:cNvGrpSpPr>
          <p:nvPr/>
        </p:nvGrpSpPr>
        <p:grpSpPr bwMode="auto">
          <a:xfrm>
            <a:off x="1295400" y="3200400"/>
            <a:ext cx="228600" cy="228600"/>
            <a:chOff x="2688" y="1248"/>
            <a:chExt cx="144" cy="144"/>
          </a:xfrm>
        </p:grpSpPr>
        <p:sp>
          <p:nvSpPr>
            <p:cNvPr id="116742" name="Line 57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743" name="Line 58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353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8" name="Group 72"/>
          <p:cNvGrpSpPr>
            <a:grpSpLocks/>
          </p:cNvGrpSpPr>
          <p:nvPr/>
        </p:nvGrpSpPr>
        <p:grpSpPr bwMode="auto">
          <a:xfrm>
            <a:off x="3581400" y="3429000"/>
            <a:ext cx="1692275" cy="3105150"/>
            <a:chOff x="2256" y="2208"/>
            <a:chExt cx="1066" cy="1956"/>
          </a:xfrm>
        </p:grpSpPr>
        <p:sp>
          <p:nvSpPr>
            <p:cNvPr id="14420" name="Rectangle 73"/>
            <p:cNvSpPr>
              <a:spLocks noChangeArrowheads="1"/>
            </p:cNvSpPr>
            <p:nvPr/>
          </p:nvSpPr>
          <p:spPr bwMode="auto">
            <a:xfrm>
              <a:off x="3162" y="3512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1" name="Rectangle 74"/>
            <p:cNvSpPr>
              <a:spLocks noChangeArrowheads="1"/>
            </p:cNvSpPr>
            <p:nvPr/>
          </p:nvSpPr>
          <p:spPr bwMode="auto">
            <a:xfrm>
              <a:off x="2944" y="3512"/>
              <a:ext cx="2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2" name="Rectangle 75"/>
            <p:cNvSpPr>
              <a:spLocks noChangeArrowheads="1"/>
            </p:cNvSpPr>
            <p:nvPr/>
          </p:nvSpPr>
          <p:spPr bwMode="auto">
            <a:xfrm>
              <a:off x="2784" y="3512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3" name="Rectangle 76"/>
            <p:cNvSpPr>
              <a:spLocks noChangeArrowheads="1"/>
            </p:cNvSpPr>
            <p:nvPr/>
          </p:nvSpPr>
          <p:spPr bwMode="auto">
            <a:xfrm>
              <a:off x="2623" y="3512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4" name="Rectangle 77"/>
            <p:cNvSpPr>
              <a:spLocks noChangeArrowheads="1"/>
            </p:cNvSpPr>
            <p:nvPr/>
          </p:nvSpPr>
          <p:spPr bwMode="auto">
            <a:xfrm>
              <a:off x="2464" y="3512"/>
              <a:ext cx="1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25" name="Rectangle 78"/>
            <p:cNvSpPr>
              <a:spLocks noChangeArrowheads="1"/>
            </p:cNvSpPr>
            <p:nvPr/>
          </p:nvSpPr>
          <p:spPr bwMode="auto">
            <a:xfrm>
              <a:off x="2256" y="3512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6" name="Rectangle 79"/>
            <p:cNvSpPr>
              <a:spLocks noChangeArrowheads="1"/>
            </p:cNvSpPr>
            <p:nvPr/>
          </p:nvSpPr>
          <p:spPr bwMode="auto">
            <a:xfrm>
              <a:off x="2256" y="3838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7" name="Rectangle 80"/>
            <p:cNvSpPr>
              <a:spLocks noChangeArrowheads="1"/>
            </p:cNvSpPr>
            <p:nvPr/>
          </p:nvSpPr>
          <p:spPr bwMode="auto">
            <a:xfrm>
              <a:off x="2256" y="3186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28" name="Rectangle 81"/>
            <p:cNvSpPr>
              <a:spLocks noChangeArrowheads="1"/>
            </p:cNvSpPr>
            <p:nvPr/>
          </p:nvSpPr>
          <p:spPr bwMode="auto">
            <a:xfrm>
              <a:off x="2256" y="2860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29" name="Rectangle 82"/>
            <p:cNvSpPr>
              <a:spLocks noChangeArrowheads="1"/>
            </p:cNvSpPr>
            <p:nvPr/>
          </p:nvSpPr>
          <p:spPr bwMode="auto">
            <a:xfrm>
              <a:off x="2256" y="2534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30" name="Rectangle 83"/>
            <p:cNvSpPr>
              <a:spLocks noChangeArrowheads="1"/>
            </p:cNvSpPr>
            <p:nvPr/>
          </p:nvSpPr>
          <p:spPr bwMode="auto">
            <a:xfrm>
              <a:off x="2256" y="2208"/>
              <a:ext cx="20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1" name="Rectangle 84"/>
            <p:cNvSpPr>
              <a:spLocks noChangeArrowheads="1"/>
            </p:cNvSpPr>
            <p:nvPr/>
          </p:nvSpPr>
          <p:spPr bwMode="auto">
            <a:xfrm>
              <a:off x="3162" y="3838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2" name="Rectangle 85"/>
            <p:cNvSpPr>
              <a:spLocks noChangeArrowheads="1"/>
            </p:cNvSpPr>
            <p:nvPr/>
          </p:nvSpPr>
          <p:spPr bwMode="auto">
            <a:xfrm>
              <a:off x="2944" y="3838"/>
              <a:ext cx="2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3" name="Rectangle 86"/>
            <p:cNvSpPr>
              <a:spLocks noChangeArrowheads="1"/>
            </p:cNvSpPr>
            <p:nvPr/>
          </p:nvSpPr>
          <p:spPr bwMode="auto">
            <a:xfrm>
              <a:off x="2784" y="3838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4" name="Rectangle 87"/>
            <p:cNvSpPr>
              <a:spLocks noChangeArrowheads="1"/>
            </p:cNvSpPr>
            <p:nvPr/>
          </p:nvSpPr>
          <p:spPr bwMode="auto">
            <a:xfrm>
              <a:off x="2623" y="3838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5" name="Rectangle 88"/>
            <p:cNvSpPr>
              <a:spLocks noChangeArrowheads="1"/>
            </p:cNvSpPr>
            <p:nvPr/>
          </p:nvSpPr>
          <p:spPr bwMode="auto">
            <a:xfrm>
              <a:off x="2464" y="3838"/>
              <a:ext cx="1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36" name="Rectangle 89"/>
            <p:cNvSpPr>
              <a:spLocks noChangeArrowheads="1"/>
            </p:cNvSpPr>
            <p:nvPr/>
          </p:nvSpPr>
          <p:spPr bwMode="auto">
            <a:xfrm>
              <a:off x="3162" y="3186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7" name="Rectangle 90"/>
            <p:cNvSpPr>
              <a:spLocks noChangeArrowheads="1"/>
            </p:cNvSpPr>
            <p:nvPr/>
          </p:nvSpPr>
          <p:spPr bwMode="auto">
            <a:xfrm>
              <a:off x="2944" y="3186"/>
              <a:ext cx="2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8" name="Rectangle 91"/>
            <p:cNvSpPr>
              <a:spLocks noChangeArrowheads="1"/>
            </p:cNvSpPr>
            <p:nvPr/>
          </p:nvSpPr>
          <p:spPr bwMode="auto">
            <a:xfrm>
              <a:off x="2784" y="3186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39" name="Rectangle 92"/>
            <p:cNvSpPr>
              <a:spLocks noChangeArrowheads="1"/>
            </p:cNvSpPr>
            <p:nvPr/>
          </p:nvSpPr>
          <p:spPr bwMode="auto">
            <a:xfrm>
              <a:off x="2623" y="3186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40" name="Rectangle 93"/>
            <p:cNvSpPr>
              <a:spLocks noChangeArrowheads="1"/>
            </p:cNvSpPr>
            <p:nvPr/>
          </p:nvSpPr>
          <p:spPr bwMode="auto">
            <a:xfrm>
              <a:off x="2464" y="3186"/>
              <a:ext cx="1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41" name="Rectangle 94"/>
            <p:cNvSpPr>
              <a:spLocks noChangeArrowheads="1"/>
            </p:cNvSpPr>
            <p:nvPr/>
          </p:nvSpPr>
          <p:spPr bwMode="auto">
            <a:xfrm>
              <a:off x="3162" y="2860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42" name="Rectangle 95"/>
            <p:cNvSpPr>
              <a:spLocks noChangeArrowheads="1"/>
            </p:cNvSpPr>
            <p:nvPr/>
          </p:nvSpPr>
          <p:spPr bwMode="auto">
            <a:xfrm>
              <a:off x="2944" y="2860"/>
              <a:ext cx="2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43" name="Rectangle 96"/>
            <p:cNvSpPr>
              <a:spLocks noChangeArrowheads="1"/>
            </p:cNvSpPr>
            <p:nvPr/>
          </p:nvSpPr>
          <p:spPr bwMode="auto">
            <a:xfrm>
              <a:off x="2784" y="2860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44" name="Rectangle 97"/>
            <p:cNvSpPr>
              <a:spLocks noChangeArrowheads="1"/>
            </p:cNvSpPr>
            <p:nvPr/>
          </p:nvSpPr>
          <p:spPr bwMode="auto">
            <a:xfrm>
              <a:off x="2623" y="2860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45" name="Rectangle 98"/>
            <p:cNvSpPr>
              <a:spLocks noChangeArrowheads="1"/>
            </p:cNvSpPr>
            <p:nvPr/>
          </p:nvSpPr>
          <p:spPr bwMode="auto">
            <a:xfrm>
              <a:off x="2464" y="2860"/>
              <a:ext cx="1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46" name="Rectangle 99"/>
            <p:cNvSpPr>
              <a:spLocks noChangeArrowheads="1"/>
            </p:cNvSpPr>
            <p:nvPr/>
          </p:nvSpPr>
          <p:spPr bwMode="auto">
            <a:xfrm>
              <a:off x="3162" y="2534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47" name="Rectangle 100"/>
            <p:cNvSpPr>
              <a:spLocks noChangeArrowheads="1"/>
            </p:cNvSpPr>
            <p:nvPr/>
          </p:nvSpPr>
          <p:spPr bwMode="auto">
            <a:xfrm>
              <a:off x="2944" y="2534"/>
              <a:ext cx="2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48" name="Rectangle 101"/>
            <p:cNvSpPr>
              <a:spLocks noChangeArrowheads="1"/>
            </p:cNvSpPr>
            <p:nvPr/>
          </p:nvSpPr>
          <p:spPr bwMode="auto">
            <a:xfrm>
              <a:off x="2784" y="2534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49" name="Rectangle 102"/>
            <p:cNvSpPr>
              <a:spLocks noChangeArrowheads="1"/>
            </p:cNvSpPr>
            <p:nvPr/>
          </p:nvSpPr>
          <p:spPr bwMode="auto">
            <a:xfrm>
              <a:off x="2623" y="2534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14450" name="Rectangle 103"/>
            <p:cNvSpPr>
              <a:spLocks noChangeArrowheads="1"/>
            </p:cNvSpPr>
            <p:nvPr/>
          </p:nvSpPr>
          <p:spPr bwMode="auto">
            <a:xfrm>
              <a:off x="2464" y="2534"/>
              <a:ext cx="1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51" name="Rectangle 104"/>
            <p:cNvSpPr>
              <a:spLocks noChangeArrowheads="1"/>
            </p:cNvSpPr>
            <p:nvPr/>
          </p:nvSpPr>
          <p:spPr bwMode="auto">
            <a:xfrm>
              <a:off x="3162" y="2208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52" name="Rectangle 105"/>
            <p:cNvSpPr>
              <a:spLocks noChangeArrowheads="1"/>
            </p:cNvSpPr>
            <p:nvPr/>
          </p:nvSpPr>
          <p:spPr bwMode="auto">
            <a:xfrm>
              <a:off x="2944" y="2208"/>
              <a:ext cx="218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53" name="Rectangle 106"/>
            <p:cNvSpPr>
              <a:spLocks noChangeArrowheads="1"/>
            </p:cNvSpPr>
            <p:nvPr/>
          </p:nvSpPr>
          <p:spPr bwMode="auto">
            <a:xfrm>
              <a:off x="2784" y="2208"/>
              <a:ext cx="1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54" name="Rectangle 107"/>
            <p:cNvSpPr>
              <a:spLocks noChangeArrowheads="1"/>
            </p:cNvSpPr>
            <p:nvPr/>
          </p:nvSpPr>
          <p:spPr bwMode="auto">
            <a:xfrm>
              <a:off x="2623" y="2208"/>
              <a:ext cx="16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55" name="Rectangle 108"/>
            <p:cNvSpPr>
              <a:spLocks noChangeArrowheads="1"/>
            </p:cNvSpPr>
            <p:nvPr/>
          </p:nvSpPr>
          <p:spPr bwMode="auto">
            <a:xfrm>
              <a:off x="2464" y="2208"/>
              <a:ext cx="159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56" name="Line 109"/>
            <p:cNvSpPr>
              <a:spLocks noChangeShapeType="1"/>
            </p:cNvSpPr>
            <p:nvPr/>
          </p:nvSpPr>
          <p:spPr bwMode="auto">
            <a:xfrm>
              <a:off x="2256" y="2208"/>
              <a:ext cx="36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7" name="Line 110"/>
            <p:cNvSpPr>
              <a:spLocks noChangeShapeType="1"/>
            </p:cNvSpPr>
            <p:nvPr/>
          </p:nvSpPr>
          <p:spPr bwMode="auto">
            <a:xfrm>
              <a:off x="2256" y="2534"/>
              <a:ext cx="10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8" name="Line 111"/>
            <p:cNvSpPr>
              <a:spLocks noChangeShapeType="1"/>
            </p:cNvSpPr>
            <p:nvPr/>
          </p:nvSpPr>
          <p:spPr bwMode="auto">
            <a:xfrm>
              <a:off x="2256" y="2860"/>
              <a:ext cx="10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59" name="Line 112"/>
            <p:cNvSpPr>
              <a:spLocks noChangeShapeType="1"/>
            </p:cNvSpPr>
            <p:nvPr/>
          </p:nvSpPr>
          <p:spPr bwMode="auto">
            <a:xfrm>
              <a:off x="2256" y="3186"/>
              <a:ext cx="10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0" name="Line 113"/>
            <p:cNvSpPr>
              <a:spLocks noChangeShapeType="1"/>
            </p:cNvSpPr>
            <p:nvPr/>
          </p:nvSpPr>
          <p:spPr bwMode="auto">
            <a:xfrm>
              <a:off x="2256" y="3512"/>
              <a:ext cx="10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1" name="Line 114"/>
            <p:cNvSpPr>
              <a:spLocks noChangeShapeType="1"/>
            </p:cNvSpPr>
            <p:nvPr/>
          </p:nvSpPr>
          <p:spPr bwMode="auto">
            <a:xfrm>
              <a:off x="2256" y="4164"/>
              <a:ext cx="106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2" name="Line 115"/>
            <p:cNvSpPr>
              <a:spLocks noChangeShapeType="1"/>
            </p:cNvSpPr>
            <p:nvPr/>
          </p:nvSpPr>
          <p:spPr bwMode="auto">
            <a:xfrm>
              <a:off x="2256" y="2208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3" name="Line 116"/>
            <p:cNvSpPr>
              <a:spLocks noChangeShapeType="1"/>
            </p:cNvSpPr>
            <p:nvPr/>
          </p:nvSpPr>
          <p:spPr bwMode="auto">
            <a:xfrm>
              <a:off x="2623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4" name="Line 117"/>
            <p:cNvSpPr>
              <a:spLocks noChangeShapeType="1"/>
            </p:cNvSpPr>
            <p:nvPr/>
          </p:nvSpPr>
          <p:spPr bwMode="auto">
            <a:xfrm>
              <a:off x="2784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5" name="Line 118"/>
            <p:cNvSpPr>
              <a:spLocks noChangeShapeType="1"/>
            </p:cNvSpPr>
            <p:nvPr/>
          </p:nvSpPr>
          <p:spPr bwMode="auto">
            <a:xfrm>
              <a:off x="2944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6" name="Line 119"/>
            <p:cNvSpPr>
              <a:spLocks noChangeShapeType="1"/>
            </p:cNvSpPr>
            <p:nvPr/>
          </p:nvSpPr>
          <p:spPr bwMode="auto">
            <a:xfrm>
              <a:off x="3162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7" name="Line 120"/>
            <p:cNvSpPr>
              <a:spLocks noChangeShapeType="1"/>
            </p:cNvSpPr>
            <p:nvPr/>
          </p:nvSpPr>
          <p:spPr bwMode="auto">
            <a:xfrm>
              <a:off x="3322" y="2208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8" name="Line 121"/>
            <p:cNvSpPr>
              <a:spLocks noChangeShapeType="1"/>
            </p:cNvSpPr>
            <p:nvPr/>
          </p:nvSpPr>
          <p:spPr bwMode="auto">
            <a:xfrm>
              <a:off x="2623" y="2208"/>
              <a:ext cx="69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69" name="Line 122"/>
            <p:cNvSpPr>
              <a:spLocks noChangeShapeType="1"/>
            </p:cNvSpPr>
            <p:nvPr/>
          </p:nvSpPr>
          <p:spPr bwMode="auto">
            <a:xfrm>
              <a:off x="2464" y="2208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70" name="Line 123"/>
            <p:cNvSpPr>
              <a:spLocks noChangeShapeType="1"/>
            </p:cNvSpPr>
            <p:nvPr/>
          </p:nvSpPr>
          <p:spPr bwMode="auto">
            <a:xfrm>
              <a:off x="2256" y="3838"/>
              <a:ext cx="10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 smtClean="0"/>
              <a:t>Erosion: intersection and negative translation</a:t>
            </a:r>
          </a:p>
        </p:txBody>
      </p:sp>
      <p:grpSp>
        <p:nvGrpSpPr>
          <p:cNvPr id="14343" name="Group 3"/>
          <p:cNvGrpSpPr>
            <a:grpSpLocks/>
          </p:cNvGrpSpPr>
          <p:nvPr/>
        </p:nvGrpSpPr>
        <p:grpSpPr bwMode="auto">
          <a:xfrm>
            <a:off x="533400" y="2209800"/>
            <a:ext cx="1828800" cy="3105150"/>
            <a:chOff x="624" y="3072"/>
            <a:chExt cx="1152" cy="1956"/>
          </a:xfrm>
        </p:grpSpPr>
        <p:sp>
          <p:nvSpPr>
            <p:cNvPr id="14483" name="Rectangle 4"/>
            <p:cNvSpPr>
              <a:spLocks noChangeArrowheads="1"/>
            </p:cNvSpPr>
            <p:nvPr/>
          </p:nvSpPr>
          <p:spPr bwMode="auto">
            <a:xfrm>
              <a:off x="1585" y="4376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84" name="Rectangle 5"/>
            <p:cNvSpPr>
              <a:spLocks noChangeArrowheads="1"/>
            </p:cNvSpPr>
            <p:nvPr/>
          </p:nvSpPr>
          <p:spPr bwMode="auto">
            <a:xfrm>
              <a:off x="1392" y="4376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85" name="Rectangle 6"/>
            <p:cNvSpPr>
              <a:spLocks noChangeArrowheads="1"/>
            </p:cNvSpPr>
            <p:nvPr/>
          </p:nvSpPr>
          <p:spPr bwMode="auto">
            <a:xfrm>
              <a:off x="1201" y="4376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86" name="Rectangle 7"/>
            <p:cNvSpPr>
              <a:spLocks noChangeArrowheads="1"/>
            </p:cNvSpPr>
            <p:nvPr/>
          </p:nvSpPr>
          <p:spPr bwMode="auto">
            <a:xfrm>
              <a:off x="1007" y="4376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87" name="Rectangle 8"/>
            <p:cNvSpPr>
              <a:spLocks noChangeArrowheads="1"/>
            </p:cNvSpPr>
            <p:nvPr/>
          </p:nvSpPr>
          <p:spPr bwMode="auto">
            <a:xfrm>
              <a:off x="815" y="4376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88" name="Rectangle 9"/>
            <p:cNvSpPr>
              <a:spLocks noChangeArrowheads="1"/>
            </p:cNvSpPr>
            <p:nvPr/>
          </p:nvSpPr>
          <p:spPr bwMode="auto">
            <a:xfrm>
              <a:off x="624" y="4376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89" name="Rectangle 10"/>
            <p:cNvSpPr>
              <a:spLocks noChangeArrowheads="1"/>
            </p:cNvSpPr>
            <p:nvPr/>
          </p:nvSpPr>
          <p:spPr bwMode="auto">
            <a:xfrm>
              <a:off x="624" y="470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0" name="Rectangle 11"/>
            <p:cNvSpPr>
              <a:spLocks noChangeArrowheads="1"/>
            </p:cNvSpPr>
            <p:nvPr/>
          </p:nvSpPr>
          <p:spPr bwMode="auto">
            <a:xfrm>
              <a:off x="624" y="405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91" name="Rectangle 12"/>
            <p:cNvSpPr>
              <a:spLocks noChangeArrowheads="1"/>
            </p:cNvSpPr>
            <p:nvPr/>
          </p:nvSpPr>
          <p:spPr bwMode="auto">
            <a:xfrm>
              <a:off x="624" y="3724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2" name="Rectangle 13"/>
            <p:cNvSpPr>
              <a:spLocks noChangeArrowheads="1"/>
            </p:cNvSpPr>
            <p:nvPr/>
          </p:nvSpPr>
          <p:spPr bwMode="auto">
            <a:xfrm>
              <a:off x="624" y="3398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93" name="Rectangle 14"/>
            <p:cNvSpPr>
              <a:spLocks noChangeArrowheads="1"/>
            </p:cNvSpPr>
            <p:nvPr/>
          </p:nvSpPr>
          <p:spPr bwMode="auto">
            <a:xfrm>
              <a:off x="624" y="307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4" name="Rectangle 15"/>
            <p:cNvSpPr>
              <a:spLocks noChangeArrowheads="1"/>
            </p:cNvSpPr>
            <p:nvPr/>
          </p:nvSpPr>
          <p:spPr bwMode="auto">
            <a:xfrm>
              <a:off x="1585" y="470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5" name="Rectangle 16"/>
            <p:cNvSpPr>
              <a:spLocks noChangeArrowheads="1"/>
            </p:cNvSpPr>
            <p:nvPr/>
          </p:nvSpPr>
          <p:spPr bwMode="auto">
            <a:xfrm>
              <a:off x="1392" y="4702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6" name="Rectangle 17"/>
            <p:cNvSpPr>
              <a:spLocks noChangeArrowheads="1"/>
            </p:cNvSpPr>
            <p:nvPr/>
          </p:nvSpPr>
          <p:spPr bwMode="auto">
            <a:xfrm>
              <a:off x="1201" y="470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7" name="Rectangle 18"/>
            <p:cNvSpPr>
              <a:spLocks noChangeArrowheads="1"/>
            </p:cNvSpPr>
            <p:nvPr/>
          </p:nvSpPr>
          <p:spPr bwMode="auto">
            <a:xfrm>
              <a:off x="1007" y="4702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98" name="Rectangle 19"/>
            <p:cNvSpPr>
              <a:spLocks noChangeArrowheads="1"/>
            </p:cNvSpPr>
            <p:nvPr/>
          </p:nvSpPr>
          <p:spPr bwMode="auto">
            <a:xfrm>
              <a:off x="815" y="4702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499" name="Rectangle 20"/>
            <p:cNvSpPr>
              <a:spLocks noChangeArrowheads="1"/>
            </p:cNvSpPr>
            <p:nvPr/>
          </p:nvSpPr>
          <p:spPr bwMode="auto">
            <a:xfrm>
              <a:off x="1585" y="405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00" name="Rectangle 21"/>
            <p:cNvSpPr>
              <a:spLocks noChangeArrowheads="1"/>
            </p:cNvSpPr>
            <p:nvPr/>
          </p:nvSpPr>
          <p:spPr bwMode="auto">
            <a:xfrm>
              <a:off x="1392" y="4050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01" name="Rectangle 22"/>
            <p:cNvSpPr>
              <a:spLocks noChangeArrowheads="1"/>
            </p:cNvSpPr>
            <p:nvPr/>
          </p:nvSpPr>
          <p:spPr bwMode="auto">
            <a:xfrm>
              <a:off x="1201" y="405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02" name="Rectangle 23"/>
            <p:cNvSpPr>
              <a:spLocks noChangeArrowheads="1"/>
            </p:cNvSpPr>
            <p:nvPr/>
          </p:nvSpPr>
          <p:spPr bwMode="auto">
            <a:xfrm>
              <a:off x="1007" y="4050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03" name="Rectangle 24"/>
            <p:cNvSpPr>
              <a:spLocks noChangeArrowheads="1"/>
            </p:cNvSpPr>
            <p:nvPr/>
          </p:nvSpPr>
          <p:spPr bwMode="auto">
            <a:xfrm>
              <a:off x="815" y="4050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504" name="Rectangle 25"/>
            <p:cNvSpPr>
              <a:spLocks noChangeArrowheads="1"/>
            </p:cNvSpPr>
            <p:nvPr/>
          </p:nvSpPr>
          <p:spPr bwMode="auto">
            <a:xfrm>
              <a:off x="1585" y="3724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05" name="Rectangle 26"/>
            <p:cNvSpPr>
              <a:spLocks noChangeArrowheads="1"/>
            </p:cNvSpPr>
            <p:nvPr/>
          </p:nvSpPr>
          <p:spPr bwMode="auto">
            <a:xfrm>
              <a:off x="1392" y="3724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06" name="Rectangle 27"/>
            <p:cNvSpPr>
              <a:spLocks noChangeArrowheads="1"/>
            </p:cNvSpPr>
            <p:nvPr/>
          </p:nvSpPr>
          <p:spPr bwMode="auto">
            <a:xfrm>
              <a:off x="1201" y="3724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507" name="Rectangle 28"/>
            <p:cNvSpPr>
              <a:spLocks noChangeArrowheads="1"/>
            </p:cNvSpPr>
            <p:nvPr/>
          </p:nvSpPr>
          <p:spPr bwMode="auto">
            <a:xfrm>
              <a:off x="1007" y="3724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508" name="Rectangle 29"/>
            <p:cNvSpPr>
              <a:spLocks noChangeArrowheads="1"/>
            </p:cNvSpPr>
            <p:nvPr/>
          </p:nvSpPr>
          <p:spPr bwMode="auto">
            <a:xfrm>
              <a:off x="815" y="3724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509" name="Rectangle 30"/>
            <p:cNvSpPr>
              <a:spLocks noChangeArrowheads="1"/>
            </p:cNvSpPr>
            <p:nvPr/>
          </p:nvSpPr>
          <p:spPr bwMode="auto">
            <a:xfrm>
              <a:off x="1585" y="3398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510" name="Rectangle 31"/>
            <p:cNvSpPr>
              <a:spLocks noChangeArrowheads="1"/>
            </p:cNvSpPr>
            <p:nvPr/>
          </p:nvSpPr>
          <p:spPr bwMode="auto">
            <a:xfrm>
              <a:off x="1392" y="3398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511" name="Rectangle 32"/>
            <p:cNvSpPr>
              <a:spLocks noChangeArrowheads="1"/>
            </p:cNvSpPr>
            <p:nvPr/>
          </p:nvSpPr>
          <p:spPr bwMode="auto">
            <a:xfrm>
              <a:off x="1201" y="3398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512" name="Rectangle 33"/>
            <p:cNvSpPr>
              <a:spLocks noChangeArrowheads="1"/>
            </p:cNvSpPr>
            <p:nvPr/>
          </p:nvSpPr>
          <p:spPr bwMode="auto">
            <a:xfrm>
              <a:off x="1007" y="3398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14513" name="Rectangle 34"/>
            <p:cNvSpPr>
              <a:spLocks noChangeArrowheads="1"/>
            </p:cNvSpPr>
            <p:nvPr/>
          </p:nvSpPr>
          <p:spPr bwMode="auto">
            <a:xfrm>
              <a:off x="815" y="3398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514" name="Rectangle 35"/>
            <p:cNvSpPr>
              <a:spLocks noChangeArrowheads="1"/>
            </p:cNvSpPr>
            <p:nvPr/>
          </p:nvSpPr>
          <p:spPr bwMode="auto">
            <a:xfrm>
              <a:off x="1585" y="307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15" name="Rectangle 36"/>
            <p:cNvSpPr>
              <a:spLocks noChangeArrowheads="1"/>
            </p:cNvSpPr>
            <p:nvPr/>
          </p:nvSpPr>
          <p:spPr bwMode="auto">
            <a:xfrm>
              <a:off x="1392" y="3072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16" name="Rectangle 37"/>
            <p:cNvSpPr>
              <a:spLocks noChangeArrowheads="1"/>
            </p:cNvSpPr>
            <p:nvPr/>
          </p:nvSpPr>
          <p:spPr bwMode="auto">
            <a:xfrm>
              <a:off x="1201" y="307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17" name="Rectangle 38"/>
            <p:cNvSpPr>
              <a:spLocks noChangeArrowheads="1"/>
            </p:cNvSpPr>
            <p:nvPr/>
          </p:nvSpPr>
          <p:spPr bwMode="auto">
            <a:xfrm>
              <a:off x="1007" y="3072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18" name="Rectangle 39"/>
            <p:cNvSpPr>
              <a:spLocks noChangeArrowheads="1"/>
            </p:cNvSpPr>
            <p:nvPr/>
          </p:nvSpPr>
          <p:spPr bwMode="auto">
            <a:xfrm>
              <a:off x="815" y="3072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519" name="Line 40"/>
            <p:cNvSpPr>
              <a:spLocks noChangeShapeType="1"/>
            </p:cNvSpPr>
            <p:nvPr/>
          </p:nvSpPr>
          <p:spPr bwMode="auto">
            <a:xfrm>
              <a:off x="624" y="3072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0" name="Line 41"/>
            <p:cNvSpPr>
              <a:spLocks noChangeShapeType="1"/>
            </p:cNvSpPr>
            <p:nvPr/>
          </p:nvSpPr>
          <p:spPr bwMode="auto">
            <a:xfrm>
              <a:off x="624" y="339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1" name="Line 42"/>
            <p:cNvSpPr>
              <a:spLocks noChangeShapeType="1"/>
            </p:cNvSpPr>
            <p:nvPr/>
          </p:nvSpPr>
          <p:spPr bwMode="auto">
            <a:xfrm>
              <a:off x="624" y="372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2" name="Line 43"/>
            <p:cNvSpPr>
              <a:spLocks noChangeShapeType="1"/>
            </p:cNvSpPr>
            <p:nvPr/>
          </p:nvSpPr>
          <p:spPr bwMode="auto">
            <a:xfrm>
              <a:off x="624" y="405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3" name="Line 44"/>
            <p:cNvSpPr>
              <a:spLocks noChangeShapeType="1"/>
            </p:cNvSpPr>
            <p:nvPr/>
          </p:nvSpPr>
          <p:spPr bwMode="auto">
            <a:xfrm>
              <a:off x="624" y="437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4" name="Line 45"/>
            <p:cNvSpPr>
              <a:spLocks noChangeShapeType="1"/>
            </p:cNvSpPr>
            <p:nvPr/>
          </p:nvSpPr>
          <p:spPr bwMode="auto">
            <a:xfrm>
              <a:off x="624" y="5028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5" name="Line 46"/>
            <p:cNvSpPr>
              <a:spLocks noChangeShapeType="1"/>
            </p:cNvSpPr>
            <p:nvPr/>
          </p:nvSpPr>
          <p:spPr bwMode="auto">
            <a:xfrm>
              <a:off x="624" y="3072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6" name="Line 47"/>
            <p:cNvSpPr>
              <a:spLocks noChangeShapeType="1"/>
            </p:cNvSpPr>
            <p:nvPr/>
          </p:nvSpPr>
          <p:spPr bwMode="auto">
            <a:xfrm>
              <a:off x="1007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7" name="Line 48"/>
            <p:cNvSpPr>
              <a:spLocks noChangeShapeType="1"/>
            </p:cNvSpPr>
            <p:nvPr/>
          </p:nvSpPr>
          <p:spPr bwMode="auto">
            <a:xfrm>
              <a:off x="1201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8" name="Line 49"/>
            <p:cNvSpPr>
              <a:spLocks noChangeShapeType="1"/>
            </p:cNvSpPr>
            <p:nvPr/>
          </p:nvSpPr>
          <p:spPr bwMode="auto">
            <a:xfrm>
              <a:off x="1392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29" name="Line 50"/>
            <p:cNvSpPr>
              <a:spLocks noChangeShapeType="1"/>
            </p:cNvSpPr>
            <p:nvPr/>
          </p:nvSpPr>
          <p:spPr bwMode="auto">
            <a:xfrm>
              <a:off x="1585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30" name="Line 51"/>
            <p:cNvSpPr>
              <a:spLocks noChangeShapeType="1"/>
            </p:cNvSpPr>
            <p:nvPr/>
          </p:nvSpPr>
          <p:spPr bwMode="auto">
            <a:xfrm>
              <a:off x="1776" y="3072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31" name="Line 52"/>
            <p:cNvSpPr>
              <a:spLocks noChangeShapeType="1"/>
            </p:cNvSpPr>
            <p:nvPr/>
          </p:nvSpPr>
          <p:spPr bwMode="auto">
            <a:xfrm>
              <a:off x="1007" y="3072"/>
              <a:ext cx="7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32" name="Line 53"/>
            <p:cNvSpPr>
              <a:spLocks noChangeShapeType="1"/>
            </p:cNvSpPr>
            <p:nvPr/>
          </p:nvSpPr>
          <p:spPr bwMode="auto">
            <a:xfrm>
              <a:off x="815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33" name="Line 54"/>
            <p:cNvSpPr>
              <a:spLocks noChangeShapeType="1"/>
            </p:cNvSpPr>
            <p:nvPr/>
          </p:nvSpPr>
          <p:spPr bwMode="auto">
            <a:xfrm>
              <a:off x="624" y="470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44" name="Group 55"/>
          <p:cNvGrpSpPr>
            <a:grpSpLocks/>
          </p:cNvGrpSpPr>
          <p:nvPr/>
        </p:nvGrpSpPr>
        <p:grpSpPr bwMode="auto">
          <a:xfrm>
            <a:off x="3962400" y="2133600"/>
            <a:ext cx="914400" cy="517525"/>
            <a:chOff x="2400" y="1440"/>
            <a:chExt cx="576" cy="326"/>
          </a:xfrm>
        </p:grpSpPr>
        <p:sp>
          <p:nvSpPr>
            <p:cNvPr id="14476" name="Rectangle 56"/>
            <p:cNvSpPr>
              <a:spLocks noChangeArrowheads="1"/>
            </p:cNvSpPr>
            <p:nvPr/>
          </p:nvSpPr>
          <p:spPr bwMode="auto">
            <a:xfrm>
              <a:off x="2712" y="1440"/>
              <a:ext cx="26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77" name="Rectangle 57"/>
            <p:cNvSpPr>
              <a:spLocks noChangeArrowheads="1"/>
            </p:cNvSpPr>
            <p:nvPr/>
          </p:nvSpPr>
          <p:spPr bwMode="auto">
            <a:xfrm>
              <a:off x="2400" y="1440"/>
              <a:ext cx="31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478" name="Line 58"/>
            <p:cNvSpPr>
              <a:spLocks noChangeShapeType="1"/>
            </p:cNvSpPr>
            <p:nvPr/>
          </p:nvSpPr>
          <p:spPr bwMode="auto">
            <a:xfrm>
              <a:off x="2400" y="1440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79" name="Line 59"/>
            <p:cNvSpPr>
              <a:spLocks noChangeShapeType="1"/>
            </p:cNvSpPr>
            <p:nvPr/>
          </p:nvSpPr>
          <p:spPr bwMode="auto">
            <a:xfrm>
              <a:off x="2400" y="1766"/>
              <a:ext cx="57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80" name="Line 60"/>
            <p:cNvSpPr>
              <a:spLocks noChangeShapeType="1"/>
            </p:cNvSpPr>
            <p:nvPr/>
          </p:nvSpPr>
          <p:spPr bwMode="auto">
            <a:xfrm>
              <a:off x="2400" y="1440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81" name="Line 61"/>
            <p:cNvSpPr>
              <a:spLocks noChangeShapeType="1"/>
            </p:cNvSpPr>
            <p:nvPr/>
          </p:nvSpPr>
          <p:spPr bwMode="auto">
            <a:xfrm>
              <a:off x="2712" y="1440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82" name="Line 62"/>
            <p:cNvSpPr>
              <a:spLocks noChangeShapeType="1"/>
            </p:cNvSpPr>
            <p:nvPr/>
          </p:nvSpPr>
          <p:spPr bwMode="auto">
            <a:xfrm>
              <a:off x="2976" y="1440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45" name="Group 63"/>
          <p:cNvGrpSpPr>
            <a:grpSpLocks/>
          </p:cNvGrpSpPr>
          <p:nvPr/>
        </p:nvGrpSpPr>
        <p:grpSpPr bwMode="auto">
          <a:xfrm>
            <a:off x="5561809" y="6046787"/>
            <a:ext cx="1068388" cy="609600"/>
            <a:chOff x="4032" y="1440"/>
            <a:chExt cx="673" cy="384"/>
          </a:xfrm>
        </p:grpSpPr>
        <p:sp>
          <p:nvSpPr>
            <p:cNvPr id="14475" name="Rectangle 64"/>
            <p:cNvSpPr>
              <a:spLocks noChangeArrowheads="1"/>
            </p:cNvSpPr>
            <p:nvPr/>
          </p:nvSpPr>
          <p:spPr bwMode="auto">
            <a:xfrm>
              <a:off x="4032" y="1440"/>
              <a:ext cx="673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14341" name="Object 6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6554112"/>
                </p:ext>
              </p:extLst>
            </p:nvPr>
          </p:nvGraphicFramePr>
          <p:xfrm>
            <a:off x="4108" y="1536"/>
            <a:ext cx="51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8" name="Equation" r:id="rId3" imgW="507960" imgH="228600" progId="Equation.3">
                    <p:embed/>
                  </p:oleObj>
                </mc:Choice>
                <mc:Fallback>
                  <p:oleObj name="Equation" r:id="rId3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1536"/>
                          <a:ext cx="510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6" name="Group 66"/>
          <p:cNvGrpSpPr>
            <a:grpSpLocks/>
          </p:cNvGrpSpPr>
          <p:nvPr/>
        </p:nvGrpSpPr>
        <p:grpSpPr bwMode="auto">
          <a:xfrm>
            <a:off x="914400" y="2438400"/>
            <a:ext cx="228600" cy="228600"/>
            <a:chOff x="2688" y="1248"/>
            <a:chExt cx="144" cy="144"/>
          </a:xfrm>
        </p:grpSpPr>
        <p:sp>
          <p:nvSpPr>
            <p:cNvPr id="14473" name="Line 67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74" name="Line 68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47" name="Group 69"/>
          <p:cNvGrpSpPr>
            <a:grpSpLocks/>
          </p:cNvGrpSpPr>
          <p:nvPr/>
        </p:nvGrpSpPr>
        <p:grpSpPr bwMode="auto">
          <a:xfrm>
            <a:off x="4114800" y="2209800"/>
            <a:ext cx="228600" cy="228600"/>
            <a:chOff x="2688" y="1248"/>
            <a:chExt cx="144" cy="144"/>
          </a:xfrm>
        </p:grpSpPr>
        <p:sp>
          <p:nvSpPr>
            <p:cNvPr id="14471" name="Line 70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72" name="Line 71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49" name="Group 124"/>
          <p:cNvGrpSpPr>
            <a:grpSpLocks/>
          </p:cNvGrpSpPr>
          <p:nvPr/>
        </p:nvGrpSpPr>
        <p:grpSpPr bwMode="auto">
          <a:xfrm>
            <a:off x="3657600" y="3733800"/>
            <a:ext cx="228600" cy="228600"/>
            <a:chOff x="2688" y="1248"/>
            <a:chExt cx="144" cy="144"/>
          </a:xfrm>
        </p:grpSpPr>
        <p:sp>
          <p:nvSpPr>
            <p:cNvPr id="14418" name="Line 125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9" name="Line 126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50" name="Group 127"/>
          <p:cNvGrpSpPr>
            <a:grpSpLocks/>
          </p:cNvGrpSpPr>
          <p:nvPr/>
        </p:nvGrpSpPr>
        <p:grpSpPr bwMode="auto">
          <a:xfrm>
            <a:off x="6172200" y="2286000"/>
            <a:ext cx="1828800" cy="3105150"/>
            <a:chOff x="624" y="3072"/>
            <a:chExt cx="1152" cy="1956"/>
          </a:xfrm>
        </p:grpSpPr>
        <p:sp>
          <p:nvSpPr>
            <p:cNvPr id="14367" name="Rectangle 128"/>
            <p:cNvSpPr>
              <a:spLocks noChangeArrowheads="1"/>
            </p:cNvSpPr>
            <p:nvPr/>
          </p:nvSpPr>
          <p:spPr bwMode="auto">
            <a:xfrm>
              <a:off x="1585" y="4376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68" name="Rectangle 129"/>
            <p:cNvSpPr>
              <a:spLocks noChangeArrowheads="1"/>
            </p:cNvSpPr>
            <p:nvPr/>
          </p:nvSpPr>
          <p:spPr bwMode="auto">
            <a:xfrm>
              <a:off x="1392" y="4376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69" name="Rectangle 130"/>
            <p:cNvSpPr>
              <a:spLocks noChangeArrowheads="1"/>
            </p:cNvSpPr>
            <p:nvPr/>
          </p:nvSpPr>
          <p:spPr bwMode="auto">
            <a:xfrm>
              <a:off x="1201" y="4376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0" name="Rectangle 131"/>
            <p:cNvSpPr>
              <a:spLocks noChangeArrowheads="1"/>
            </p:cNvSpPr>
            <p:nvPr/>
          </p:nvSpPr>
          <p:spPr bwMode="auto">
            <a:xfrm>
              <a:off x="1007" y="4376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1" name="Rectangle 132"/>
            <p:cNvSpPr>
              <a:spLocks noChangeArrowheads="1"/>
            </p:cNvSpPr>
            <p:nvPr/>
          </p:nvSpPr>
          <p:spPr bwMode="auto">
            <a:xfrm>
              <a:off x="815" y="4376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72" name="Rectangle 133"/>
            <p:cNvSpPr>
              <a:spLocks noChangeArrowheads="1"/>
            </p:cNvSpPr>
            <p:nvPr/>
          </p:nvSpPr>
          <p:spPr bwMode="auto">
            <a:xfrm>
              <a:off x="624" y="4376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3" name="Rectangle 134"/>
            <p:cNvSpPr>
              <a:spLocks noChangeArrowheads="1"/>
            </p:cNvSpPr>
            <p:nvPr/>
          </p:nvSpPr>
          <p:spPr bwMode="auto">
            <a:xfrm>
              <a:off x="624" y="470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4" name="Rectangle 135"/>
            <p:cNvSpPr>
              <a:spLocks noChangeArrowheads="1"/>
            </p:cNvSpPr>
            <p:nvPr/>
          </p:nvSpPr>
          <p:spPr bwMode="auto">
            <a:xfrm>
              <a:off x="624" y="405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375" name="Rectangle 136"/>
            <p:cNvSpPr>
              <a:spLocks noChangeArrowheads="1"/>
            </p:cNvSpPr>
            <p:nvPr/>
          </p:nvSpPr>
          <p:spPr bwMode="auto">
            <a:xfrm>
              <a:off x="624" y="3724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6" name="Rectangle 137"/>
            <p:cNvSpPr>
              <a:spLocks noChangeArrowheads="1"/>
            </p:cNvSpPr>
            <p:nvPr/>
          </p:nvSpPr>
          <p:spPr bwMode="auto">
            <a:xfrm>
              <a:off x="624" y="3398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77" name="Rectangle 138"/>
            <p:cNvSpPr>
              <a:spLocks noChangeArrowheads="1"/>
            </p:cNvSpPr>
            <p:nvPr/>
          </p:nvSpPr>
          <p:spPr bwMode="auto">
            <a:xfrm>
              <a:off x="624" y="307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8" name="Rectangle 139"/>
            <p:cNvSpPr>
              <a:spLocks noChangeArrowheads="1"/>
            </p:cNvSpPr>
            <p:nvPr/>
          </p:nvSpPr>
          <p:spPr bwMode="auto">
            <a:xfrm>
              <a:off x="1585" y="470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79" name="Rectangle 140"/>
            <p:cNvSpPr>
              <a:spLocks noChangeArrowheads="1"/>
            </p:cNvSpPr>
            <p:nvPr/>
          </p:nvSpPr>
          <p:spPr bwMode="auto">
            <a:xfrm>
              <a:off x="1392" y="4702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0" name="Rectangle 141"/>
            <p:cNvSpPr>
              <a:spLocks noChangeArrowheads="1"/>
            </p:cNvSpPr>
            <p:nvPr/>
          </p:nvSpPr>
          <p:spPr bwMode="auto">
            <a:xfrm>
              <a:off x="1201" y="470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1" name="Rectangle 142"/>
            <p:cNvSpPr>
              <a:spLocks noChangeArrowheads="1"/>
            </p:cNvSpPr>
            <p:nvPr/>
          </p:nvSpPr>
          <p:spPr bwMode="auto">
            <a:xfrm>
              <a:off x="1007" y="4702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2" name="Rectangle 143"/>
            <p:cNvSpPr>
              <a:spLocks noChangeArrowheads="1"/>
            </p:cNvSpPr>
            <p:nvPr/>
          </p:nvSpPr>
          <p:spPr bwMode="auto">
            <a:xfrm>
              <a:off x="815" y="4702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383" name="Rectangle 144"/>
            <p:cNvSpPr>
              <a:spLocks noChangeArrowheads="1"/>
            </p:cNvSpPr>
            <p:nvPr/>
          </p:nvSpPr>
          <p:spPr bwMode="auto">
            <a:xfrm>
              <a:off x="1585" y="405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4" name="Rectangle 145"/>
            <p:cNvSpPr>
              <a:spLocks noChangeArrowheads="1"/>
            </p:cNvSpPr>
            <p:nvPr/>
          </p:nvSpPr>
          <p:spPr bwMode="auto">
            <a:xfrm>
              <a:off x="1392" y="4050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5" name="Rectangle 146"/>
            <p:cNvSpPr>
              <a:spLocks noChangeArrowheads="1"/>
            </p:cNvSpPr>
            <p:nvPr/>
          </p:nvSpPr>
          <p:spPr bwMode="auto">
            <a:xfrm>
              <a:off x="1201" y="4050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6" name="Rectangle 147"/>
            <p:cNvSpPr>
              <a:spLocks noChangeArrowheads="1"/>
            </p:cNvSpPr>
            <p:nvPr/>
          </p:nvSpPr>
          <p:spPr bwMode="auto">
            <a:xfrm>
              <a:off x="1007" y="4050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7" name="Rectangle 148"/>
            <p:cNvSpPr>
              <a:spLocks noChangeArrowheads="1"/>
            </p:cNvSpPr>
            <p:nvPr/>
          </p:nvSpPr>
          <p:spPr bwMode="auto">
            <a:xfrm>
              <a:off x="815" y="4050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88" name="Rectangle 149"/>
            <p:cNvSpPr>
              <a:spLocks noChangeArrowheads="1"/>
            </p:cNvSpPr>
            <p:nvPr/>
          </p:nvSpPr>
          <p:spPr bwMode="auto">
            <a:xfrm>
              <a:off x="1585" y="3724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89" name="Rectangle 150"/>
            <p:cNvSpPr>
              <a:spLocks noChangeArrowheads="1"/>
            </p:cNvSpPr>
            <p:nvPr/>
          </p:nvSpPr>
          <p:spPr bwMode="auto">
            <a:xfrm>
              <a:off x="1392" y="3724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90" name="Rectangle 151"/>
            <p:cNvSpPr>
              <a:spLocks noChangeArrowheads="1"/>
            </p:cNvSpPr>
            <p:nvPr/>
          </p:nvSpPr>
          <p:spPr bwMode="auto">
            <a:xfrm>
              <a:off x="1201" y="3724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391" name="Rectangle 152"/>
            <p:cNvSpPr>
              <a:spLocks noChangeArrowheads="1"/>
            </p:cNvSpPr>
            <p:nvPr/>
          </p:nvSpPr>
          <p:spPr bwMode="auto">
            <a:xfrm>
              <a:off x="1007" y="3724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392" name="Rectangle 153"/>
            <p:cNvSpPr>
              <a:spLocks noChangeArrowheads="1"/>
            </p:cNvSpPr>
            <p:nvPr/>
          </p:nvSpPr>
          <p:spPr bwMode="auto">
            <a:xfrm>
              <a:off x="815" y="3724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93" name="Rectangle 154"/>
            <p:cNvSpPr>
              <a:spLocks noChangeArrowheads="1"/>
            </p:cNvSpPr>
            <p:nvPr/>
          </p:nvSpPr>
          <p:spPr bwMode="auto">
            <a:xfrm>
              <a:off x="1585" y="3398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>
                <a:cs typeface="Tahoma" panose="020B0604030504040204" pitchFamily="34" charset="0"/>
              </a:endParaRPr>
            </a:p>
          </p:txBody>
        </p:sp>
        <p:sp>
          <p:nvSpPr>
            <p:cNvPr id="14394" name="Rectangle 155"/>
            <p:cNvSpPr>
              <a:spLocks noChangeArrowheads="1"/>
            </p:cNvSpPr>
            <p:nvPr/>
          </p:nvSpPr>
          <p:spPr bwMode="auto">
            <a:xfrm>
              <a:off x="1392" y="3398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95" name="Rectangle 156"/>
            <p:cNvSpPr>
              <a:spLocks noChangeArrowheads="1"/>
            </p:cNvSpPr>
            <p:nvPr/>
          </p:nvSpPr>
          <p:spPr bwMode="auto">
            <a:xfrm>
              <a:off x="1201" y="3398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96" name="Rectangle 157"/>
            <p:cNvSpPr>
              <a:spLocks noChangeArrowheads="1"/>
            </p:cNvSpPr>
            <p:nvPr/>
          </p:nvSpPr>
          <p:spPr bwMode="auto">
            <a:xfrm>
              <a:off x="1007" y="3398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  <a:endParaRPr lang="en-US" altLang="en-US" sz="2000"/>
            </a:p>
          </p:txBody>
        </p:sp>
        <p:sp>
          <p:nvSpPr>
            <p:cNvPr id="14397" name="Rectangle 158"/>
            <p:cNvSpPr>
              <a:spLocks noChangeArrowheads="1"/>
            </p:cNvSpPr>
            <p:nvPr/>
          </p:nvSpPr>
          <p:spPr bwMode="auto">
            <a:xfrm>
              <a:off x="815" y="3398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r>
                <a:rPr lang="en-US" altLang="en-US" sz="2000">
                  <a:cs typeface="Tahoma" panose="020B0604030504040204" pitchFamily="34" charset="0"/>
                </a:rPr>
                <a:t>•</a:t>
              </a:r>
            </a:p>
          </p:txBody>
        </p:sp>
        <p:sp>
          <p:nvSpPr>
            <p:cNvPr id="14398" name="Rectangle 159"/>
            <p:cNvSpPr>
              <a:spLocks noChangeArrowheads="1"/>
            </p:cNvSpPr>
            <p:nvPr/>
          </p:nvSpPr>
          <p:spPr bwMode="auto">
            <a:xfrm>
              <a:off x="1585" y="307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399" name="Rectangle 160"/>
            <p:cNvSpPr>
              <a:spLocks noChangeArrowheads="1"/>
            </p:cNvSpPr>
            <p:nvPr/>
          </p:nvSpPr>
          <p:spPr bwMode="auto">
            <a:xfrm>
              <a:off x="1392" y="3072"/>
              <a:ext cx="193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00" name="Rectangle 161"/>
            <p:cNvSpPr>
              <a:spLocks noChangeArrowheads="1"/>
            </p:cNvSpPr>
            <p:nvPr/>
          </p:nvSpPr>
          <p:spPr bwMode="auto">
            <a:xfrm>
              <a:off x="1201" y="3072"/>
              <a:ext cx="19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01" name="Rectangle 162"/>
            <p:cNvSpPr>
              <a:spLocks noChangeArrowheads="1"/>
            </p:cNvSpPr>
            <p:nvPr/>
          </p:nvSpPr>
          <p:spPr bwMode="auto">
            <a:xfrm>
              <a:off x="1007" y="3072"/>
              <a:ext cx="194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02" name="Rectangle 163"/>
            <p:cNvSpPr>
              <a:spLocks noChangeArrowheads="1"/>
            </p:cNvSpPr>
            <p:nvPr/>
          </p:nvSpPr>
          <p:spPr bwMode="auto">
            <a:xfrm>
              <a:off x="815" y="3072"/>
              <a:ext cx="192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2000"/>
            </a:p>
          </p:txBody>
        </p:sp>
        <p:sp>
          <p:nvSpPr>
            <p:cNvPr id="14403" name="Line 164"/>
            <p:cNvSpPr>
              <a:spLocks noChangeShapeType="1"/>
            </p:cNvSpPr>
            <p:nvPr/>
          </p:nvSpPr>
          <p:spPr bwMode="auto">
            <a:xfrm>
              <a:off x="624" y="3072"/>
              <a:ext cx="3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4" name="Line 165"/>
            <p:cNvSpPr>
              <a:spLocks noChangeShapeType="1"/>
            </p:cNvSpPr>
            <p:nvPr/>
          </p:nvSpPr>
          <p:spPr bwMode="auto">
            <a:xfrm>
              <a:off x="624" y="3398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5" name="Line 166"/>
            <p:cNvSpPr>
              <a:spLocks noChangeShapeType="1"/>
            </p:cNvSpPr>
            <p:nvPr/>
          </p:nvSpPr>
          <p:spPr bwMode="auto">
            <a:xfrm>
              <a:off x="624" y="3724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6" name="Line 167"/>
            <p:cNvSpPr>
              <a:spLocks noChangeShapeType="1"/>
            </p:cNvSpPr>
            <p:nvPr/>
          </p:nvSpPr>
          <p:spPr bwMode="auto">
            <a:xfrm>
              <a:off x="624" y="4050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7" name="Line 168"/>
            <p:cNvSpPr>
              <a:spLocks noChangeShapeType="1"/>
            </p:cNvSpPr>
            <p:nvPr/>
          </p:nvSpPr>
          <p:spPr bwMode="auto">
            <a:xfrm>
              <a:off x="624" y="4376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8" name="Line 169"/>
            <p:cNvSpPr>
              <a:spLocks noChangeShapeType="1"/>
            </p:cNvSpPr>
            <p:nvPr/>
          </p:nvSpPr>
          <p:spPr bwMode="auto">
            <a:xfrm>
              <a:off x="624" y="5028"/>
              <a:ext cx="115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09" name="Line 170"/>
            <p:cNvSpPr>
              <a:spLocks noChangeShapeType="1"/>
            </p:cNvSpPr>
            <p:nvPr/>
          </p:nvSpPr>
          <p:spPr bwMode="auto">
            <a:xfrm>
              <a:off x="624" y="3072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0" name="Line 171"/>
            <p:cNvSpPr>
              <a:spLocks noChangeShapeType="1"/>
            </p:cNvSpPr>
            <p:nvPr/>
          </p:nvSpPr>
          <p:spPr bwMode="auto">
            <a:xfrm>
              <a:off x="1007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1" name="Line 172"/>
            <p:cNvSpPr>
              <a:spLocks noChangeShapeType="1"/>
            </p:cNvSpPr>
            <p:nvPr/>
          </p:nvSpPr>
          <p:spPr bwMode="auto">
            <a:xfrm>
              <a:off x="1201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2" name="Line 173"/>
            <p:cNvSpPr>
              <a:spLocks noChangeShapeType="1"/>
            </p:cNvSpPr>
            <p:nvPr/>
          </p:nvSpPr>
          <p:spPr bwMode="auto">
            <a:xfrm>
              <a:off x="1392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3" name="Line 174"/>
            <p:cNvSpPr>
              <a:spLocks noChangeShapeType="1"/>
            </p:cNvSpPr>
            <p:nvPr/>
          </p:nvSpPr>
          <p:spPr bwMode="auto">
            <a:xfrm>
              <a:off x="1585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4" name="Line 175"/>
            <p:cNvSpPr>
              <a:spLocks noChangeShapeType="1"/>
            </p:cNvSpPr>
            <p:nvPr/>
          </p:nvSpPr>
          <p:spPr bwMode="auto">
            <a:xfrm>
              <a:off x="1776" y="3072"/>
              <a:ext cx="0" cy="195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5" name="Line 176"/>
            <p:cNvSpPr>
              <a:spLocks noChangeShapeType="1"/>
            </p:cNvSpPr>
            <p:nvPr/>
          </p:nvSpPr>
          <p:spPr bwMode="auto">
            <a:xfrm>
              <a:off x="1007" y="3072"/>
              <a:ext cx="769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6" name="Line 177"/>
            <p:cNvSpPr>
              <a:spLocks noChangeShapeType="1"/>
            </p:cNvSpPr>
            <p:nvPr/>
          </p:nvSpPr>
          <p:spPr bwMode="auto">
            <a:xfrm>
              <a:off x="815" y="3072"/>
              <a:ext cx="0" cy="19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17" name="Line 178"/>
            <p:cNvSpPr>
              <a:spLocks noChangeShapeType="1"/>
            </p:cNvSpPr>
            <p:nvPr/>
          </p:nvSpPr>
          <p:spPr bwMode="auto">
            <a:xfrm>
              <a:off x="624" y="4702"/>
              <a:ext cx="11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51" name="Group 179"/>
          <p:cNvGrpSpPr>
            <a:grpSpLocks/>
          </p:cNvGrpSpPr>
          <p:nvPr/>
        </p:nvGrpSpPr>
        <p:grpSpPr bwMode="auto">
          <a:xfrm>
            <a:off x="6248400" y="2514600"/>
            <a:ext cx="228600" cy="228600"/>
            <a:chOff x="2688" y="1248"/>
            <a:chExt cx="144" cy="144"/>
          </a:xfrm>
        </p:grpSpPr>
        <p:sp>
          <p:nvSpPr>
            <p:cNvPr id="14365" name="Line 180"/>
            <p:cNvSpPr>
              <a:spLocks noChangeShapeType="1"/>
            </p:cNvSpPr>
            <p:nvPr/>
          </p:nvSpPr>
          <p:spPr bwMode="auto">
            <a:xfrm>
              <a:off x="2688" y="12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66" name="Line 181"/>
            <p:cNvSpPr>
              <a:spLocks noChangeShapeType="1"/>
            </p:cNvSpPr>
            <p:nvPr/>
          </p:nvSpPr>
          <p:spPr bwMode="auto">
            <a:xfrm>
              <a:off x="2688" y="12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4352" name="Group 182"/>
          <p:cNvGrpSpPr>
            <a:grpSpLocks/>
          </p:cNvGrpSpPr>
          <p:nvPr/>
        </p:nvGrpSpPr>
        <p:grpSpPr bwMode="auto">
          <a:xfrm>
            <a:off x="2667000" y="2590800"/>
            <a:ext cx="762000" cy="393700"/>
            <a:chOff x="768" y="3648"/>
            <a:chExt cx="480" cy="248"/>
          </a:xfrm>
        </p:grpSpPr>
        <p:sp>
          <p:nvSpPr>
            <p:cNvPr id="14364" name="Rectangle 183"/>
            <p:cNvSpPr>
              <a:spLocks noChangeArrowheads="1"/>
            </p:cNvSpPr>
            <p:nvPr/>
          </p:nvSpPr>
          <p:spPr bwMode="auto">
            <a:xfrm>
              <a:off x="768" y="364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14340" name="Object 184"/>
            <p:cNvGraphicFramePr>
              <a:graphicFrameLocks noChangeAspect="1"/>
            </p:cNvGraphicFramePr>
            <p:nvPr/>
          </p:nvGraphicFramePr>
          <p:xfrm>
            <a:off x="816" y="3696"/>
            <a:ext cx="3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9" name="Equation" r:id="rId5" imgW="571320" imgH="317160" progId="Equation.3">
                    <p:embed/>
                  </p:oleObj>
                </mc:Choice>
                <mc:Fallback>
                  <p:oleObj name="Equation" r:id="rId5" imgW="57132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96"/>
                          <a:ext cx="3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53" name="Group 185"/>
          <p:cNvGrpSpPr>
            <a:grpSpLocks/>
          </p:cNvGrpSpPr>
          <p:nvPr/>
        </p:nvGrpSpPr>
        <p:grpSpPr bwMode="auto">
          <a:xfrm>
            <a:off x="5029200" y="2514600"/>
            <a:ext cx="762000" cy="393700"/>
            <a:chOff x="4272" y="3648"/>
            <a:chExt cx="480" cy="248"/>
          </a:xfrm>
        </p:grpSpPr>
        <p:sp>
          <p:nvSpPr>
            <p:cNvPr id="14363" name="Rectangle 186"/>
            <p:cNvSpPr>
              <a:spLocks noChangeArrowheads="1"/>
            </p:cNvSpPr>
            <p:nvPr/>
          </p:nvSpPr>
          <p:spPr bwMode="auto">
            <a:xfrm>
              <a:off x="4272" y="3648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algn="ctr" eaLnBrk="1" hangingPunct="1"/>
              <a:endParaRPr lang="en-US" altLang="en-US">
                <a:latin typeface="Tahoma" panose="020B0604030504040204" pitchFamily="34" charset="0"/>
              </a:endParaRPr>
            </a:p>
          </p:txBody>
        </p:sp>
        <p:graphicFrame>
          <p:nvGraphicFramePr>
            <p:cNvPr id="14339" name="Object 187"/>
            <p:cNvGraphicFramePr>
              <a:graphicFrameLocks noChangeAspect="1"/>
            </p:cNvGraphicFramePr>
            <p:nvPr/>
          </p:nvGraphicFramePr>
          <p:xfrm>
            <a:off x="4356" y="3696"/>
            <a:ext cx="28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0" name="Equation" r:id="rId7" imgW="457200" imgH="317160" progId="Equation.3">
                    <p:embed/>
                  </p:oleObj>
                </mc:Choice>
                <mc:Fallback>
                  <p:oleObj name="Equation" r:id="rId7" imgW="45720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3696"/>
                          <a:ext cx="28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4" name="Rectangle 188"/>
          <p:cNvSpPr>
            <a:spLocks noChangeArrowheads="1"/>
          </p:cNvSpPr>
          <p:nvPr/>
        </p:nvSpPr>
        <p:spPr bwMode="auto">
          <a:xfrm>
            <a:off x="4095750" y="272415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>
              <a:latin typeface="Tahoma" panose="020B0604030504040204" pitchFamily="34" charset="0"/>
            </a:endParaRPr>
          </a:p>
        </p:txBody>
      </p:sp>
      <p:graphicFrame>
        <p:nvGraphicFramePr>
          <p:cNvPr id="14338" name="Object 189"/>
          <p:cNvGraphicFramePr>
            <a:graphicFrameLocks noChangeAspect="1"/>
          </p:cNvGraphicFramePr>
          <p:nvPr/>
        </p:nvGraphicFramePr>
        <p:xfrm>
          <a:off x="4267200" y="2895600"/>
          <a:ext cx="1905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9" imgW="190440" imgH="253800" progId="Equation.3">
                  <p:embed/>
                </p:oleObj>
              </mc:Choice>
              <mc:Fallback>
                <p:oleObj name="Equation" r:id="rId9" imgW="190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95600"/>
                        <a:ext cx="1905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Line 190"/>
          <p:cNvSpPr>
            <a:spLocks noChangeShapeType="1"/>
          </p:cNvSpPr>
          <p:nvPr/>
        </p:nvSpPr>
        <p:spPr bwMode="auto">
          <a:xfrm>
            <a:off x="2590800" y="30480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6" name="Line 191"/>
          <p:cNvSpPr>
            <a:spLocks noChangeShapeType="1"/>
          </p:cNvSpPr>
          <p:nvPr/>
        </p:nvSpPr>
        <p:spPr bwMode="auto">
          <a:xfrm flipH="1">
            <a:off x="4724400" y="3048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7" name="Line 192"/>
          <p:cNvSpPr>
            <a:spLocks noChangeShapeType="1"/>
          </p:cNvSpPr>
          <p:nvPr/>
        </p:nvSpPr>
        <p:spPr bwMode="auto">
          <a:xfrm>
            <a:off x="4343400" y="3200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4358" name="Line 193"/>
          <p:cNvSpPr>
            <a:spLocks noChangeShapeType="1"/>
          </p:cNvSpPr>
          <p:nvPr/>
        </p:nvSpPr>
        <p:spPr bwMode="auto">
          <a:xfrm flipH="1">
            <a:off x="3124200" y="1066800"/>
            <a:ext cx="25908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194"/>
          <p:cNvSpPr>
            <a:spLocks noChangeShapeType="1"/>
          </p:cNvSpPr>
          <p:nvPr/>
        </p:nvSpPr>
        <p:spPr bwMode="auto">
          <a:xfrm flipH="1">
            <a:off x="5486400" y="1066800"/>
            <a:ext cx="22860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Text Box 195"/>
          <p:cNvSpPr txBox="1">
            <a:spLocks noChangeArrowheads="1"/>
          </p:cNvSpPr>
          <p:nvPr/>
        </p:nvSpPr>
        <p:spPr bwMode="auto">
          <a:xfrm>
            <a:off x="4953000" y="1066800"/>
            <a:ext cx="3048000" cy="646331"/>
          </a:xfrm>
          <a:prstGeom prst="rect">
            <a:avLst/>
          </a:prstGeom>
          <a:solidFill>
            <a:srgbClr val="CCFFCC"/>
          </a:solidFill>
          <a:ln w="12700">
            <a:solidFill>
              <a:srgbClr val="FF505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>
                <a:latin typeface="+mj-lt"/>
              </a:rPr>
              <a:t>Observe negative translation</a:t>
            </a:r>
          </a:p>
        </p:txBody>
      </p:sp>
      <p:sp>
        <p:nvSpPr>
          <p:cNvPr id="14361" name="Line 235"/>
          <p:cNvSpPr>
            <a:spLocks noChangeShapeType="1"/>
          </p:cNvSpPr>
          <p:nvPr/>
        </p:nvSpPr>
        <p:spPr bwMode="auto">
          <a:xfrm flipH="1">
            <a:off x="914400" y="18288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Text Box 236"/>
          <p:cNvSpPr txBox="1">
            <a:spLocks noChangeArrowheads="1"/>
          </p:cNvSpPr>
          <p:nvPr/>
        </p:nvSpPr>
        <p:spPr bwMode="auto">
          <a:xfrm>
            <a:off x="1314449" y="1565275"/>
            <a:ext cx="2381251" cy="584775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600" dirty="0">
                <a:latin typeface="+mj-lt"/>
              </a:rPr>
              <a:t>Because of negative shift the origin is here</a:t>
            </a:r>
          </a:p>
        </p:txBody>
      </p:sp>
    </p:spTree>
    <p:extLst>
      <p:ext uri="{BB962C8B-B14F-4D97-AF65-F5344CB8AC3E}">
        <p14:creationId xmlns:p14="http://schemas.microsoft.com/office/powerpoint/2010/main" val="310631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Erosion formula and intuitive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667000" y="3140075"/>
            <a:ext cx="4052888" cy="2767013"/>
            <a:chOff x="1728" y="1750"/>
            <a:chExt cx="2553" cy="1743"/>
          </a:xfrm>
        </p:grpSpPr>
        <p:sp>
          <p:nvSpPr>
            <p:cNvPr id="15374" name="Rectangle 4"/>
            <p:cNvSpPr>
              <a:spLocks noChangeArrowheads="1"/>
            </p:cNvSpPr>
            <p:nvPr/>
          </p:nvSpPr>
          <p:spPr bwMode="auto">
            <a:xfrm>
              <a:off x="1728" y="2268"/>
              <a:ext cx="2070" cy="122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5" name="Rectangle 5"/>
            <p:cNvSpPr>
              <a:spLocks noChangeArrowheads="1"/>
            </p:cNvSpPr>
            <p:nvPr/>
          </p:nvSpPr>
          <p:spPr bwMode="auto">
            <a:xfrm>
              <a:off x="1865" y="2412"/>
              <a:ext cx="1784" cy="9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MS PGothic" pitchFamily="34" charset="-128"/>
              </a:endParaRPr>
            </a:p>
          </p:txBody>
        </p:sp>
        <p:sp>
          <p:nvSpPr>
            <p:cNvPr id="15376" name="Oval 6"/>
            <p:cNvSpPr>
              <a:spLocks noChangeArrowheads="1"/>
            </p:cNvSpPr>
            <p:nvPr/>
          </p:nvSpPr>
          <p:spPr bwMode="auto">
            <a:xfrm>
              <a:off x="1731" y="2274"/>
              <a:ext cx="292" cy="29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7" name="Oval 7"/>
            <p:cNvSpPr>
              <a:spLocks noChangeArrowheads="1"/>
            </p:cNvSpPr>
            <p:nvPr/>
          </p:nvSpPr>
          <p:spPr bwMode="auto">
            <a:xfrm>
              <a:off x="2026" y="3195"/>
              <a:ext cx="292" cy="29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8" name="Oval 8"/>
            <p:cNvSpPr>
              <a:spLocks noChangeArrowheads="1"/>
            </p:cNvSpPr>
            <p:nvPr/>
          </p:nvSpPr>
          <p:spPr bwMode="auto">
            <a:xfrm>
              <a:off x="2890" y="2341"/>
              <a:ext cx="292" cy="29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79" name="Oval 9"/>
            <p:cNvSpPr>
              <a:spLocks noChangeArrowheads="1"/>
            </p:cNvSpPr>
            <p:nvPr/>
          </p:nvSpPr>
          <p:spPr bwMode="auto">
            <a:xfrm>
              <a:off x="3498" y="2622"/>
              <a:ext cx="292" cy="292"/>
            </a:xfrm>
            <a:prstGeom prst="ellipse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5380" name="Line 10"/>
            <p:cNvSpPr>
              <a:spLocks noChangeShapeType="1"/>
            </p:cNvSpPr>
            <p:nvPr/>
          </p:nvSpPr>
          <p:spPr bwMode="auto">
            <a:xfrm>
              <a:off x="2824" y="2054"/>
              <a:ext cx="163" cy="29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1" name="Line 11"/>
            <p:cNvSpPr>
              <a:spLocks noChangeShapeType="1"/>
            </p:cNvSpPr>
            <p:nvPr/>
          </p:nvSpPr>
          <p:spPr bwMode="auto">
            <a:xfrm flipH="1">
              <a:off x="3798" y="2326"/>
              <a:ext cx="299" cy="1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536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8970036"/>
                </p:ext>
              </p:extLst>
            </p:nvPr>
          </p:nvGraphicFramePr>
          <p:xfrm>
            <a:off x="2495" y="1750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Equation" r:id="rId3" imgW="444240" imgH="291960" progId="Equation.3">
                    <p:embed/>
                  </p:oleObj>
                </mc:Choice>
                <mc:Fallback>
                  <p:oleObj name="Equation" r:id="rId3" imgW="4442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5" y="1750"/>
                          <a:ext cx="48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4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4492730"/>
                </p:ext>
              </p:extLst>
            </p:nvPr>
          </p:nvGraphicFramePr>
          <p:xfrm>
            <a:off x="4083" y="2133"/>
            <a:ext cx="19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7" name="Equation" r:id="rId5" imgW="190440" imgH="215640" progId="Equation.3">
                    <p:embed/>
                  </p:oleObj>
                </mc:Choice>
                <mc:Fallback>
                  <p:oleObj name="Equation" r:id="rId5" imgW="19044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2133"/>
                          <a:ext cx="198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6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3540122"/>
                </p:ext>
              </p:extLst>
            </p:nvPr>
          </p:nvGraphicFramePr>
          <p:xfrm>
            <a:off x="2577" y="2722"/>
            <a:ext cx="494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8" name="Equation" r:id="rId7" imgW="507960" imgH="228600" progId="Equation.3">
                    <p:embed/>
                  </p:oleObj>
                </mc:Choice>
                <mc:Fallback>
                  <p:oleObj name="Equation" r:id="rId7" imgW="5079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7" y="2722"/>
                          <a:ext cx="494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2057400"/>
            <a:ext cx="3962400" cy="838200"/>
            <a:chOff x="1488" y="1728"/>
            <a:chExt cx="2544" cy="432"/>
          </a:xfrm>
        </p:grpSpPr>
        <p:sp>
          <p:nvSpPr>
            <p:cNvPr id="15373" name="Rectangle 16"/>
            <p:cNvSpPr>
              <a:spLocks noChangeArrowheads="1"/>
            </p:cNvSpPr>
            <p:nvPr/>
          </p:nvSpPr>
          <p:spPr bwMode="auto">
            <a:xfrm>
              <a:off x="1488" y="1728"/>
              <a:ext cx="254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5362" name="Object 17"/>
            <p:cNvGraphicFramePr>
              <a:graphicFrameLocks noChangeAspect="1"/>
            </p:cNvGraphicFramePr>
            <p:nvPr/>
          </p:nvGraphicFramePr>
          <p:xfrm>
            <a:off x="1718" y="1799"/>
            <a:ext cx="221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9" name="Equation" r:id="rId9" imgW="2387520" imgH="355320" progId="Equation.3">
                    <p:embed/>
                  </p:oleObj>
                </mc:Choice>
                <mc:Fallback>
                  <p:oleObj name="Equation" r:id="rId9" imgW="2387520" imgH="3553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1799"/>
                          <a:ext cx="221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69" name="Line 18"/>
          <p:cNvSpPr>
            <a:spLocks noChangeShapeType="1"/>
          </p:cNvSpPr>
          <p:nvPr/>
        </p:nvSpPr>
        <p:spPr bwMode="auto">
          <a:xfrm flipH="1">
            <a:off x="5715000" y="4724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7086600" y="4495800"/>
            <a:ext cx="1600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>
                <a:latin typeface="+mj-lt"/>
              </a:rPr>
              <a:t>Center of B is here and adds a point</a:t>
            </a:r>
          </a:p>
        </p:txBody>
      </p:sp>
      <p:sp>
        <p:nvSpPr>
          <p:cNvPr id="15371" name="Line 20"/>
          <p:cNvSpPr>
            <a:spLocks noChangeShapeType="1"/>
          </p:cNvSpPr>
          <p:nvPr/>
        </p:nvSpPr>
        <p:spPr bwMode="auto">
          <a:xfrm>
            <a:off x="2057400" y="52578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Text Box 21"/>
          <p:cNvSpPr txBox="1">
            <a:spLocks noChangeArrowheads="1"/>
          </p:cNvSpPr>
          <p:nvPr/>
        </p:nvSpPr>
        <p:spPr bwMode="auto">
          <a:xfrm>
            <a:off x="304800" y="4800600"/>
            <a:ext cx="15240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100" dirty="0">
                <a:latin typeface="+mj-lt"/>
              </a:rPr>
              <a:t>Center here will not add a point to the Result</a:t>
            </a:r>
          </a:p>
        </p:txBody>
      </p:sp>
    </p:spTree>
    <p:extLst>
      <p:ext uri="{BB962C8B-B14F-4D97-AF65-F5344CB8AC3E}">
        <p14:creationId xmlns:p14="http://schemas.microsoft.com/office/powerpoint/2010/main" val="14317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731" name="Picture 3" descr="Picasso_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413" y="1828800"/>
            <a:ext cx="6351587" cy="4394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Text Box 4"/>
          <p:cNvSpPr txBox="1">
            <a:spLocks noChangeArrowheads="1"/>
          </p:cNvSpPr>
          <p:nvPr/>
        </p:nvSpPr>
        <p:spPr bwMode="auto">
          <a:xfrm>
            <a:off x="3211513" y="5913438"/>
            <a:ext cx="3468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1600" b="1">
                <a:solidFill>
                  <a:srgbClr val="FF3300"/>
                </a:solidFill>
                <a:latin typeface="CMSS12" pitchFamily="18" charset="0"/>
              </a:rPr>
              <a:t>Pablo Picasso, </a:t>
            </a:r>
            <a:r>
              <a:rPr lang="en-US" altLang="en-US" sz="1600" b="1" i="1">
                <a:solidFill>
                  <a:srgbClr val="FF3300"/>
                </a:solidFill>
                <a:latin typeface="CMSS12" pitchFamily="18" charset="0"/>
              </a:rPr>
              <a:t>Pass with the Cape</a:t>
            </a:r>
            <a:r>
              <a:rPr lang="en-US" altLang="en-US" sz="1600" b="1">
                <a:solidFill>
                  <a:srgbClr val="FF3300"/>
                </a:solidFill>
                <a:latin typeface="CMSS12" pitchFamily="18" charset="0"/>
              </a:rPr>
              <a:t>, 1960</a:t>
            </a:r>
            <a:endParaRPr lang="en-US" altLang="en-US" sz="1600">
              <a:solidFill>
                <a:srgbClr val="FF3300"/>
              </a:solidFill>
              <a:latin typeface="CMSS12" pitchFamily="18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371600" y="1828800"/>
            <a:ext cx="6950075" cy="4386263"/>
            <a:chOff x="1142" y="916"/>
            <a:chExt cx="4378" cy="2763"/>
          </a:xfrm>
        </p:grpSpPr>
        <p:pic>
          <p:nvPicPr>
            <p:cNvPr id="117775" name="Picture 6" descr="result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" y="916"/>
              <a:ext cx="3994" cy="27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776" name="Oval 7"/>
            <p:cNvSpPr>
              <a:spLocks noChangeArrowheads="1"/>
            </p:cNvSpPr>
            <p:nvPr/>
          </p:nvSpPr>
          <p:spPr bwMode="auto">
            <a:xfrm>
              <a:off x="5424" y="2256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1371600" y="1828800"/>
            <a:ext cx="7021513" cy="4405313"/>
            <a:chOff x="1142" y="912"/>
            <a:chExt cx="4423" cy="2775"/>
          </a:xfrm>
        </p:grpSpPr>
        <p:sp>
          <p:nvSpPr>
            <p:cNvPr id="117773" name="Oval 9"/>
            <p:cNvSpPr>
              <a:spLocks noChangeArrowheads="1"/>
            </p:cNvSpPr>
            <p:nvPr/>
          </p:nvSpPr>
          <p:spPr bwMode="auto">
            <a:xfrm>
              <a:off x="5373" y="2211"/>
              <a:ext cx="192" cy="19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17774" name="Picture 10" descr="result_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" y="912"/>
              <a:ext cx="3993" cy="277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371600" y="1828800"/>
            <a:ext cx="7081838" cy="4386263"/>
            <a:chOff x="1140" y="915"/>
            <a:chExt cx="4461" cy="2763"/>
          </a:xfrm>
        </p:grpSpPr>
        <p:sp>
          <p:nvSpPr>
            <p:cNvPr id="117771" name="Oval 12"/>
            <p:cNvSpPr>
              <a:spLocks noChangeArrowheads="1"/>
            </p:cNvSpPr>
            <p:nvPr/>
          </p:nvSpPr>
          <p:spPr bwMode="auto">
            <a:xfrm>
              <a:off x="5329" y="2160"/>
              <a:ext cx="272" cy="29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117772" name="Picture 13" descr="result_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0" y="915"/>
              <a:ext cx="3994" cy="27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7768" name="Text Box 15"/>
          <p:cNvSpPr txBox="1">
            <a:spLocks noChangeArrowheads="1"/>
          </p:cNvSpPr>
          <p:nvPr/>
        </p:nvSpPr>
        <p:spPr bwMode="auto">
          <a:xfrm>
            <a:off x="7691438" y="2571423"/>
            <a:ext cx="152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r>
              <a:rPr lang="en-US" altLang="en-US" sz="1800" b="1" dirty="0">
                <a:solidFill>
                  <a:srgbClr val="FF0000"/>
                </a:solidFill>
                <a:latin typeface="+mj-lt"/>
              </a:rPr>
              <a:t>Structuring</a:t>
            </a:r>
          </a:p>
          <a:p>
            <a:pPr algn="ctr" eaLnBrk="1" hangingPunct="1"/>
            <a:r>
              <a:rPr lang="en-US" altLang="en-US" sz="1800" b="1" dirty="0">
                <a:solidFill>
                  <a:srgbClr val="FF0000"/>
                </a:solidFill>
                <a:latin typeface="+mj-lt"/>
              </a:rPr>
              <a:t>Element</a:t>
            </a:r>
          </a:p>
        </p:txBody>
      </p:sp>
      <p:sp>
        <p:nvSpPr>
          <p:cNvPr id="117769" name="Rectangle 16"/>
          <p:cNvSpPr>
            <a:spLocks noChangeArrowheads="1"/>
          </p:cNvSpPr>
          <p:nvPr/>
        </p:nvSpPr>
        <p:spPr bwMode="auto">
          <a:xfrm>
            <a:off x="7772400" y="3276600"/>
            <a:ext cx="844550" cy="126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9745" name="Rectangle 17"/>
          <p:cNvSpPr>
            <a:spLocks noChangeArrowheads="1"/>
          </p:cNvSpPr>
          <p:nvPr/>
        </p:nvSpPr>
        <p:spPr bwMode="auto">
          <a:xfrm>
            <a:off x="0" y="0"/>
            <a:ext cx="6248400" cy="1828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 anchor="ctr"/>
          <a:lstStyle/>
          <a:p>
            <a:pPr defTabSz="685800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300" dirty="0">
                <a:latin typeface="+mj-lt"/>
                <a:ea typeface="+mj-ea"/>
                <a:cs typeface="+mj-cs"/>
              </a:rPr>
              <a:t>Example of Erosions with various sizes of structuring elements</a:t>
            </a:r>
          </a:p>
        </p:txBody>
      </p:sp>
    </p:spTree>
    <p:extLst>
      <p:ext uri="{BB962C8B-B14F-4D97-AF65-F5344CB8AC3E}">
        <p14:creationId xmlns:p14="http://schemas.microsoft.com/office/powerpoint/2010/main" val="395162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Properties of Erosion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smtClean="0"/>
              <a:t>Erosion is not commutative!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smtClean="0"/>
              <a:t>Extensivity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smtClean="0"/>
              <a:t>Erosion is dereasing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smtClean="0"/>
              <a:t>Chain rule </a:t>
            </a:r>
          </a:p>
          <a:p>
            <a:pPr>
              <a:buFontTx/>
              <a:buNone/>
            </a:pPr>
            <a:endParaRPr lang="en-US" altLang="en-US" b="1" smtClean="0"/>
          </a:p>
          <a:p>
            <a:pPr>
              <a:buFont typeface="Wingdings" panose="05000000000000000000" pitchFamily="2" charset="2"/>
              <a:buNone/>
            </a:pPr>
            <a:endParaRPr lang="en-US" altLang="en-US" b="1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337176" y="2169321"/>
            <a:ext cx="2209800" cy="533400"/>
            <a:chOff x="1248" y="1536"/>
            <a:chExt cx="1392" cy="336"/>
          </a:xfrm>
        </p:grpSpPr>
        <p:sp>
          <p:nvSpPr>
            <p:cNvPr id="16400" name="Rectangle 5"/>
            <p:cNvSpPr>
              <a:spLocks noChangeArrowheads="1"/>
            </p:cNvSpPr>
            <p:nvPr/>
          </p:nvSpPr>
          <p:spPr bwMode="auto">
            <a:xfrm>
              <a:off x="1248" y="1536"/>
              <a:ext cx="1392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6389" name="Object 6"/>
            <p:cNvGraphicFramePr>
              <a:graphicFrameLocks noChangeAspect="1"/>
            </p:cNvGraphicFramePr>
            <p:nvPr/>
          </p:nvGraphicFramePr>
          <p:xfrm>
            <a:off x="1552" y="1632"/>
            <a:ext cx="760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0" name="Equation" r:id="rId3" imgW="1206360" imgH="228600" progId="Equation.3">
                    <p:embed/>
                  </p:oleObj>
                </mc:Choice>
                <mc:Fallback>
                  <p:oleObj name="Equation" r:id="rId3" imgW="1206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2" y="1632"/>
                          <a:ext cx="760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835526" y="3290889"/>
            <a:ext cx="2743200" cy="533400"/>
            <a:chOff x="1296" y="2304"/>
            <a:chExt cx="1728" cy="336"/>
          </a:xfrm>
        </p:grpSpPr>
        <p:sp>
          <p:nvSpPr>
            <p:cNvPr id="16399" name="Rectangle 8"/>
            <p:cNvSpPr>
              <a:spLocks noChangeArrowheads="1"/>
            </p:cNvSpPr>
            <p:nvPr/>
          </p:nvSpPr>
          <p:spPr bwMode="auto">
            <a:xfrm>
              <a:off x="1296" y="2304"/>
              <a:ext cx="172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6388" name="Object 9"/>
            <p:cNvGraphicFramePr>
              <a:graphicFrameLocks noChangeAspect="1"/>
            </p:cNvGraphicFramePr>
            <p:nvPr/>
          </p:nvGraphicFramePr>
          <p:xfrm>
            <a:off x="1612" y="2400"/>
            <a:ext cx="112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1" name="Equation" r:id="rId5" imgW="1777680" imgH="279360" progId="Equation.3">
                    <p:embed/>
                  </p:oleObj>
                </mc:Choice>
                <mc:Fallback>
                  <p:oleObj name="Equation" r:id="rId5" imgW="177768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2" y="2400"/>
                          <a:ext cx="112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449638" y="5900738"/>
            <a:ext cx="4191000" cy="533400"/>
            <a:chOff x="1344" y="3648"/>
            <a:chExt cx="2640" cy="336"/>
          </a:xfrm>
        </p:grpSpPr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1344" y="3648"/>
              <a:ext cx="264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6387" name="Object 12"/>
            <p:cNvGraphicFramePr>
              <a:graphicFrameLocks noChangeAspect="1"/>
            </p:cNvGraphicFramePr>
            <p:nvPr/>
          </p:nvGraphicFramePr>
          <p:xfrm>
            <a:off x="1584" y="3744"/>
            <a:ext cx="22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2" name="Equation" r:id="rId7" imgW="3632040" imgH="291960" progId="Equation.3">
                    <p:embed/>
                  </p:oleObj>
                </mc:Choice>
                <mc:Fallback>
                  <p:oleObj name="Equation" r:id="rId7" imgW="363204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3744"/>
                          <a:ext cx="22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895476" y="4679157"/>
            <a:ext cx="5745162" cy="604838"/>
            <a:chOff x="1248" y="2928"/>
            <a:chExt cx="3619" cy="381"/>
          </a:xfrm>
        </p:grpSpPr>
        <p:sp>
          <p:nvSpPr>
            <p:cNvPr id="16397" name="Rectangle 14"/>
            <p:cNvSpPr>
              <a:spLocks noChangeArrowheads="1"/>
            </p:cNvSpPr>
            <p:nvPr/>
          </p:nvSpPr>
          <p:spPr bwMode="auto">
            <a:xfrm>
              <a:off x="1248" y="2928"/>
              <a:ext cx="3619" cy="3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6386" name="Object 15"/>
            <p:cNvGraphicFramePr>
              <a:graphicFrameLocks noChangeAspect="1"/>
            </p:cNvGraphicFramePr>
            <p:nvPr/>
          </p:nvGraphicFramePr>
          <p:xfrm>
            <a:off x="1362" y="3024"/>
            <a:ext cx="3353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3" name="Equation" r:id="rId9" imgW="5295600" imgH="279360" progId="Equation.3">
                    <p:embed/>
                  </p:oleObj>
                </mc:Choice>
                <mc:Fallback>
                  <p:oleObj name="Equation" r:id="rId9" imgW="529560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3024"/>
                          <a:ext cx="3353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1640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0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0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uiExpand="1" build="p" autoUpdateAnimBg="0" advAuto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en-US" dirty="0"/>
              <a:t>Properties of Erosion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Translation Invariance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Linearity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Containment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Decomposition of structuring element</a:t>
            </a:r>
          </a:p>
          <a:p>
            <a:pPr>
              <a:buFontTx/>
              <a:buNone/>
            </a:pPr>
            <a:endParaRPr lang="en-US" altLang="en-US" b="1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86250" y="3065464"/>
            <a:ext cx="3810000" cy="609600"/>
            <a:chOff x="1344" y="2256"/>
            <a:chExt cx="2400" cy="384"/>
          </a:xfrm>
        </p:grpSpPr>
        <p:sp>
          <p:nvSpPr>
            <p:cNvPr id="17423" name="Rectangle 5"/>
            <p:cNvSpPr>
              <a:spLocks noChangeArrowheads="1"/>
            </p:cNvSpPr>
            <p:nvPr/>
          </p:nvSpPr>
          <p:spPr bwMode="auto">
            <a:xfrm>
              <a:off x="1344" y="2256"/>
              <a:ext cx="24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7413" name="Object 6"/>
            <p:cNvGraphicFramePr>
              <a:graphicFrameLocks noChangeAspect="1"/>
            </p:cNvGraphicFramePr>
            <p:nvPr/>
          </p:nvGraphicFramePr>
          <p:xfrm>
            <a:off x="1483" y="2352"/>
            <a:ext cx="2145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4" name="Equation" r:id="rId3" imgW="2844720" imgH="279360" progId="Equation.3">
                    <p:embed/>
                  </p:oleObj>
                </mc:Choice>
                <mc:Fallback>
                  <p:oleObj name="Equation" r:id="rId3" imgW="28447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2352"/>
                          <a:ext cx="2145" cy="1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210050" y="4343400"/>
            <a:ext cx="3886200" cy="533400"/>
            <a:chOff x="1296" y="2976"/>
            <a:chExt cx="2448" cy="336"/>
          </a:xfrm>
        </p:grpSpPr>
        <p:sp>
          <p:nvSpPr>
            <p:cNvPr id="17422" name="Rectangle 8"/>
            <p:cNvSpPr>
              <a:spLocks noChangeArrowheads="1"/>
            </p:cNvSpPr>
            <p:nvPr/>
          </p:nvSpPr>
          <p:spPr bwMode="auto">
            <a:xfrm>
              <a:off x="1296" y="2976"/>
              <a:ext cx="24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7412" name="Object 9"/>
            <p:cNvGraphicFramePr>
              <a:graphicFrameLocks noChangeAspect="1"/>
            </p:cNvGraphicFramePr>
            <p:nvPr/>
          </p:nvGraphicFramePr>
          <p:xfrm>
            <a:off x="1572" y="3072"/>
            <a:ext cx="180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5" name="Equation" r:id="rId5" imgW="2869920" imgH="279360" progId="Equation.3">
                    <p:embed/>
                  </p:oleObj>
                </mc:Choice>
                <mc:Fallback>
                  <p:oleObj name="Equation" r:id="rId5" imgW="286992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3072"/>
                          <a:ext cx="180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342607" y="5872163"/>
            <a:ext cx="3733800" cy="609600"/>
            <a:chOff x="1344" y="3600"/>
            <a:chExt cx="2352" cy="384"/>
          </a:xfrm>
        </p:grpSpPr>
        <p:sp>
          <p:nvSpPr>
            <p:cNvPr id="17421" name="Rectangle 11"/>
            <p:cNvSpPr>
              <a:spLocks noChangeArrowheads="1"/>
            </p:cNvSpPr>
            <p:nvPr/>
          </p:nvSpPr>
          <p:spPr bwMode="auto">
            <a:xfrm>
              <a:off x="1344" y="3600"/>
              <a:ext cx="235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7411" name="Object 12"/>
            <p:cNvGraphicFramePr>
              <a:graphicFrameLocks noChangeAspect="1"/>
            </p:cNvGraphicFramePr>
            <p:nvPr/>
          </p:nvGraphicFramePr>
          <p:xfrm>
            <a:off x="1572" y="3744"/>
            <a:ext cx="178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6" name="Equation" r:id="rId7" imgW="2831760" imgH="279360" progId="Equation.3">
                    <p:embed/>
                  </p:oleObj>
                </mc:Choice>
                <mc:Fallback>
                  <p:oleObj name="Equation" r:id="rId7" imgW="283176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3744"/>
                          <a:ext cx="178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210050" y="2171700"/>
            <a:ext cx="3886200" cy="533400"/>
            <a:chOff x="1248" y="1536"/>
            <a:chExt cx="2448" cy="336"/>
          </a:xfrm>
        </p:grpSpPr>
        <p:sp>
          <p:nvSpPr>
            <p:cNvPr id="17420" name="Rectangle 14"/>
            <p:cNvSpPr>
              <a:spLocks noChangeArrowheads="1"/>
            </p:cNvSpPr>
            <p:nvPr/>
          </p:nvSpPr>
          <p:spPr bwMode="auto">
            <a:xfrm>
              <a:off x="1248" y="1536"/>
              <a:ext cx="2448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aphicFrame>
          <p:nvGraphicFramePr>
            <p:cNvPr id="17410" name="Object 15"/>
            <p:cNvGraphicFramePr>
              <a:graphicFrameLocks noChangeAspect="1"/>
            </p:cNvGraphicFramePr>
            <p:nvPr/>
          </p:nvGraphicFramePr>
          <p:xfrm>
            <a:off x="1440" y="1632"/>
            <a:ext cx="2088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57" name="Equation" r:id="rId9" imgW="3314520" imgH="291960" progId="Equation.3">
                    <p:embed/>
                  </p:oleObj>
                </mc:Choice>
                <mc:Fallback>
                  <p:oleObj name="Equation" r:id="rId9" imgW="3314520" imgH="2919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632"/>
                          <a:ext cx="2088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662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31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 autoUpdateAnimBg="0" advAuto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17500"/>
            <a:ext cx="9144000" cy="762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 smtClean="0"/>
              <a:t>Duality: erosion </a:t>
            </a:r>
            <a:r>
              <a:rPr lang="en-US" dirty="0"/>
              <a:t>and dilation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172450" cy="4267200"/>
          </a:xfrm>
        </p:spPr>
        <p:txBody>
          <a:bodyPr/>
          <a:lstStyle/>
          <a:p>
            <a:r>
              <a:rPr lang="en-US" altLang="en-US" dirty="0"/>
              <a:t>O</a:t>
            </a:r>
            <a:r>
              <a:rPr lang="en-US" altLang="en-US" dirty="0" smtClean="0"/>
              <a:t>ne acts on image foreground and the other does the same for the image background. 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         , </a:t>
            </a:r>
            <a:r>
              <a:rPr lang="en-US" altLang="en-US" b="1" dirty="0" smtClean="0">
                <a:solidFill>
                  <a:srgbClr val="C00000"/>
                </a:solidFill>
              </a:rPr>
              <a:t>the reflection of B,              </a:t>
            </a:r>
            <a:r>
              <a:rPr lang="en-US" altLang="en-US" dirty="0" smtClean="0"/>
              <a:t>is defined as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Erosion and Dilation Duality Theorem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graphicFrame>
        <p:nvGraphicFramePr>
          <p:cNvPr id="18434" name="Object 5"/>
          <p:cNvGraphicFramePr>
            <a:graphicFrameLocks noChangeAspect="1"/>
          </p:cNvGraphicFramePr>
          <p:nvPr/>
        </p:nvGraphicFramePr>
        <p:xfrm>
          <a:off x="3130550" y="2749550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0" name="Equation" r:id="rId3" imgW="139680" imgH="291960" progId="Equation.3">
                  <p:embed/>
                </p:oleObj>
              </mc:Choice>
              <mc:Fallback>
                <p:oleObj name="Equation" r:id="rId3" imgW="1396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2749550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057275" y="2182812"/>
            <a:ext cx="3935794" cy="417513"/>
            <a:chOff x="1057275" y="2182812"/>
            <a:chExt cx="3935794" cy="417513"/>
          </a:xfrm>
        </p:grpSpPr>
        <p:graphicFrame>
          <p:nvGraphicFramePr>
            <p:cNvPr id="1843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5615431"/>
                </p:ext>
              </p:extLst>
            </p:nvPr>
          </p:nvGraphicFramePr>
          <p:xfrm>
            <a:off x="4105656" y="2224881"/>
            <a:ext cx="887413" cy="375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1" name="Equation" r:id="rId5" imgW="660240" imgH="279360" progId="Equation.3">
                    <p:embed/>
                  </p:oleObj>
                </mc:Choice>
                <mc:Fallback>
                  <p:oleObj name="Equation" r:id="rId5" imgW="660240" imgH="2793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656" y="2224881"/>
                          <a:ext cx="887413" cy="375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3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5790859"/>
                </p:ext>
              </p:extLst>
            </p:nvPr>
          </p:nvGraphicFramePr>
          <p:xfrm>
            <a:off x="1057275" y="2182812"/>
            <a:ext cx="2952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02" name="Equation" r:id="rId7" imgW="190440" imgH="253800" progId="Equation.3">
                    <p:embed/>
                  </p:oleObj>
                </mc:Choice>
                <mc:Fallback>
                  <p:oleObj name="Equation" r:id="rId7" imgW="1904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275" y="2182812"/>
                          <a:ext cx="295275" cy="3937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"/>
          <p:cNvGrpSpPr/>
          <p:nvPr/>
        </p:nvGrpSpPr>
        <p:grpSpPr>
          <a:xfrm>
            <a:off x="2366961" y="2813771"/>
            <a:ext cx="6691314" cy="2176895"/>
            <a:chOff x="2366961" y="2813771"/>
            <a:chExt cx="6691314" cy="2176895"/>
          </a:xfrm>
        </p:grpSpPr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2366961" y="2813771"/>
              <a:ext cx="3962400" cy="762000"/>
              <a:chOff x="1776" y="2976"/>
              <a:chExt cx="2496" cy="480"/>
            </a:xfrm>
          </p:grpSpPr>
          <p:sp>
            <p:nvSpPr>
              <p:cNvPr id="18448" name="Rectangle 9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96" cy="4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algn="ctr" eaLnBrk="1" hangingPunct="1"/>
                <a:endParaRPr lang="en-US" altLang="en-US">
                  <a:latin typeface="Tahoma" panose="020B0604030504040204" pitchFamily="34" charset="0"/>
                </a:endParaRPr>
              </a:p>
            </p:txBody>
          </p:sp>
          <p:graphicFrame>
            <p:nvGraphicFramePr>
              <p:cNvPr id="18438" name="Object 10"/>
              <p:cNvGraphicFramePr>
                <a:graphicFrameLocks noChangeAspect="1"/>
              </p:cNvGraphicFramePr>
              <p:nvPr/>
            </p:nvGraphicFramePr>
            <p:xfrm>
              <a:off x="1872" y="3072"/>
              <a:ext cx="2304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03" name="Equation" r:id="rId9" imgW="2908080" imgH="330120" progId="Equation.3">
                      <p:embed/>
                    </p:oleObj>
                  </mc:Choice>
                  <mc:Fallback>
                    <p:oleObj name="Equation" r:id="rId9" imgW="290808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072"/>
                            <a:ext cx="2304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43" name="Line 14"/>
            <p:cNvSpPr>
              <a:spLocks noChangeShapeType="1"/>
            </p:cNvSpPr>
            <p:nvPr/>
          </p:nvSpPr>
          <p:spPr bwMode="auto">
            <a:xfrm flipH="1" flipV="1">
              <a:off x="5886449" y="3666692"/>
              <a:ext cx="885825" cy="666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Text Box 15"/>
            <p:cNvSpPr txBox="1">
              <a:spLocks noChangeArrowheads="1"/>
            </p:cNvSpPr>
            <p:nvPr/>
          </p:nvSpPr>
          <p:spPr bwMode="auto">
            <a:xfrm>
              <a:off x="6772275" y="3666691"/>
              <a:ext cx="2286000" cy="13239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dirty="0">
                  <a:latin typeface="+mj-lt"/>
                </a:rPr>
                <a:t>Observe negative value which is mirror image reflection of B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3699" y="5106588"/>
            <a:ext cx="7150101" cy="1200329"/>
            <a:chOff x="393699" y="5106588"/>
            <a:chExt cx="7150101" cy="1200329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3886200" y="5372100"/>
              <a:ext cx="3657600" cy="685800"/>
              <a:chOff x="912" y="3216"/>
              <a:chExt cx="2400" cy="528"/>
            </a:xfrm>
          </p:grpSpPr>
          <p:sp>
            <p:nvSpPr>
              <p:cNvPr id="18447" name="Rectangle 12"/>
              <p:cNvSpPr>
                <a:spLocks noChangeArrowheads="1"/>
              </p:cNvSpPr>
              <p:nvPr/>
            </p:nvSpPr>
            <p:spPr bwMode="auto">
              <a:xfrm>
                <a:off x="912" y="3216"/>
                <a:ext cx="2400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aphicFrame>
            <p:nvGraphicFramePr>
              <p:cNvPr id="18437" name="Object 13"/>
              <p:cNvGraphicFramePr>
                <a:graphicFrameLocks noChangeAspect="1"/>
              </p:cNvGraphicFramePr>
              <p:nvPr/>
            </p:nvGraphicFramePr>
            <p:xfrm>
              <a:off x="1056" y="3264"/>
              <a:ext cx="2064" cy="4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504" name="Equation" r:id="rId11" imgW="1663560" imgH="330120" progId="Equation.3">
                      <p:embed/>
                    </p:oleObj>
                  </mc:Choice>
                  <mc:Fallback>
                    <p:oleObj name="Equation" r:id="rId11" imgW="1663560" imgH="33012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3264"/>
                            <a:ext cx="2064" cy="4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45" name="Text Box 16"/>
            <p:cNvSpPr txBox="1">
              <a:spLocks noChangeArrowheads="1"/>
            </p:cNvSpPr>
            <p:nvPr/>
          </p:nvSpPr>
          <p:spPr bwMode="auto">
            <a:xfrm>
              <a:off x="393699" y="5106588"/>
              <a:ext cx="2600199" cy="1200329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1" dirty="0">
                  <a:latin typeface="+mj-lt"/>
                </a:rPr>
                <a:t>Similar but not identical to De Morgan rule in Boolean Algebra</a:t>
              </a:r>
            </a:p>
          </p:txBody>
        </p:sp>
        <p:cxnSp>
          <p:nvCxnSpPr>
            <p:cNvPr id="18446" name="Straight Arrow Connector 16"/>
            <p:cNvCxnSpPr>
              <a:cxnSpLocks noChangeShapeType="1"/>
            </p:cNvCxnSpPr>
            <p:nvPr/>
          </p:nvCxnSpPr>
          <p:spPr bwMode="auto">
            <a:xfrm>
              <a:off x="3051048" y="5618163"/>
              <a:ext cx="762000" cy="76200"/>
            </a:xfrm>
            <a:prstGeom prst="straightConnector1">
              <a:avLst/>
            </a:prstGeom>
            <a:noFill/>
            <a:ln w="571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0729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690688"/>
            <a:ext cx="7772400" cy="4672011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To compute the erosion of a binary input image by the structuring element</a:t>
            </a:r>
          </a:p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For each foreground pixel superimpose the structuring element</a:t>
            </a:r>
          </a:p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If for every pixel in the structuring element, the corresponding pixel in the image underneath is a foreground pixel, then the input pixel is left as it is</a:t>
            </a:r>
          </a:p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endParaRPr lang="en-US" altLang="en-US" dirty="0" smtClean="0"/>
          </a:p>
          <a:p>
            <a:pPr marL="457200" indent="-457200">
              <a:lnSpc>
                <a:spcPct val="90000"/>
              </a:lnSpc>
              <a:buFont typeface="Times New Roman" panose="02020603050405020304" pitchFamily="18" charset="0"/>
              <a:buAutoNum type="arabicPeriod"/>
            </a:pPr>
            <a:r>
              <a:rPr lang="en-US" altLang="en-US" dirty="0" smtClean="0"/>
              <a:t>Otherwise, if any of the corresponding pixels in the image are background, however, the input pixel is set to background value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en-US" dirty="0" smtClean="0"/>
              <a:t>Erosion (Summary)</a:t>
            </a:r>
          </a:p>
        </p:txBody>
      </p:sp>
    </p:spTree>
    <p:extLst>
      <p:ext uri="{BB962C8B-B14F-4D97-AF65-F5344CB8AC3E}">
        <p14:creationId xmlns:p14="http://schemas.microsoft.com/office/powerpoint/2010/main" val="189783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9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9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Erosion</a:t>
            </a:r>
          </a:p>
        </p:txBody>
      </p:sp>
      <p:pic>
        <p:nvPicPr>
          <p:cNvPr id="120835" name="Picture 3" descr="erodb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09800"/>
            <a:ext cx="6069013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0836" name="Group 4"/>
          <p:cNvGrpSpPr>
            <a:grpSpLocks/>
          </p:cNvGrpSpPr>
          <p:nvPr/>
        </p:nvGrpSpPr>
        <p:grpSpPr bwMode="auto">
          <a:xfrm>
            <a:off x="381000" y="3124200"/>
            <a:ext cx="857250" cy="909638"/>
            <a:chOff x="240" y="2256"/>
            <a:chExt cx="540" cy="573"/>
          </a:xfrm>
        </p:grpSpPr>
        <p:sp>
          <p:nvSpPr>
            <p:cNvPr id="120840" name="Rectangle 5"/>
            <p:cNvSpPr>
              <a:spLocks noChangeArrowheads="1"/>
            </p:cNvSpPr>
            <p:nvPr/>
          </p:nvSpPr>
          <p:spPr bwMode="auto">
            <a:xfrm>
              <a:off x="60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1" name="Rectangle 6"/>
            <p:cNvSpPr>
              <a:spLocks noChangeArrowheads="1"/>
            </p:cNvSpPr>
            <p:nvPr/>
          </p:nvSpPr>
          <p:spPr bwMode="auto">
            <a:xfrm>
              <a:off x="42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2" name="Rectangle 7"/>
            <p:cNvSpPr>
              <a:spLocks noChangeArrowheads="1"/>
            </p:cNvSpPr>
            <p:nvPr/>
          </p:nvSpPr>
          <p:spPr bwMode="auto">
            <a:xfrm>
              <a:off x="240" y="263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3" name="Rectangle 8"/>
            <p:cNvSpPr>
              <a:spLocks noChangeArrowheads="1"/>
            </p:cNvSpPr>
            <p:nvPr/>
          </p:nvSpPr>
          <p:spPr bwMode="auto">
            <a:xfrm>
              <a:off x="60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4" name="Rectangle 9"/>
            <p:cNvSpPr>
              <a:spLocks noChangeArrowheads="1"/>
            </p:cNvSpPr>
            <p:nvPr/>
          </p:nvSpPr>
          <p:spPr bwMode="auto">
            <a:xfrm>
              <a:off x="42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5" name="Rectangle 10"/>
            <p:cNvSpPr>
              <a:spLocks noChangeArrowheads="1"/>
            </p:cNvSpPr>
            <p:nvPr/>
          </p:nvSpPr>
          <p:spPr bwMode="auto">
            <a:xfrm>
              <a:off x="240" y="2447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6" name="Rectangle 11"/>
            <p:cNvSpPr>
              <a:spLocks noChangeArrowheads="1"/>
            </p:cNvSpPr>
            <p:nvPr/>
          </p:nvSpPr>
          <p:spPr bwMode="auto">
            <a:xfrm>
              <a:off x="60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7" name="Rectangle 12"/>
            <p:cNvSpPr>
              <a:spLocks noChangeArrowheads="1"/>
            </p:cNvSpPr>
            <p:nvPr/>
          </p:nvSpPr>
          <p:spPr bwMode="auto">
            <a:xfrm>
              <a:off x="42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8" name="Rectangle 13"/>
            <p:cNvSpPr>
              <a:spLocks noChangeArrowheads="1"/>
            </p:cNvSpPr>
            <p:nvPr/>
          </p:nvSpPr>
          <p:spPr bwMode="auto">
            <a:xfrm>
              <a:off x="240" y="2256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0849" name="Line 14"/>
            <p:cNvSpPr>
              <a:spLocks noChangeShapeType="1"/>
            </p:cNvSpPr>
            <p:nvPr/>
          </p:nvSpPr>
          <p:spPr bwMode="auto">
            <a:xfrm>
              <a:off x="240" y="2256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0" name="Line 15"/>
            <p:cNvSpPr>
              <a:spLocks noChangeShapeType="1"/>
            </p:cNvSpPr>
            <p:nvPr/>
          </p:nvSpPr>
          <p:spPr bwMode="auto">
            <a:xfrm>
              <a:off x="240" y="2447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Line 16"/>
            <p:cNvSpPr>
              <a:spLocks noChangeShapeType="1"/>
            </p:cNvSpPr>
            <p:nvPr/>
          </p:nvSpPr>
          <p:spPr bwMode="auto">
            <a:xfrm>
              <a:off x="240" y="2638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2" name="Line 17"/>
            <p:cNvSpPr>
              <a:spLocks noChangeShapeType="1"/>
            </p:cNvSpPr>
            <p:nvPr/>
          </p:nvSpPr>
          <p:spPr bwMode="auto">
            <a:xfrm>
              <a:off x="240" y="2829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3" name="Line 18"/>
            <p:cNvSpPr>
              <a:spLocks noChangeShapeType="1"/>
            </p:cNvSpPr>
            <p:nvPr/>
          </p:nvSpPr>
          <p:spPr bwMode="auto">
            <a:xfrm>
              <a:off x="240" y="2256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4" name="Line 19"/>
            <p:cNvSpPr>
              <a:spLocks noChangeShapeType="1"/>
            </p:cNvSpPr>
            <p:nvPr/>
          </p:nvSpPr>
          <p:spPr bwMode="auto">
            <a:xfrm>
              <a:off x="420" y="22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5" name="Line 20"/>
            <p:cNvSpPr>
              <a:spLocks noChangeShapeType="1"/>
            </p:cNvSpPr>
            <p:nvPr/>
          </p:nvSpPr>
          <p:spPr bwMode="auto">
            <a:xfrm>
              <a:off x="600" y="2256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6" name="Line 21"/>
            <p:cNvSpPr>
              <a:spLocks noChangeShapeType="1"/>
            </p:cNvSpPr>
            <p:nvPr/>
          </p:nvSpPr>
          <p:spPr bwMode="auto">
            <a:xfrm>
              <a:off x="780" y="2256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7" name="Line 22"/>
            <p:cNvSpPr>
              <a:spLocks noChangeShapeType="1"/>
            </p:cNvSpPr>
            <p:nvPr/>
          </p:nvSpPr>
          <p:spPr bwMode="auto">
            <a:xfrm>
              <a:off x="600" y="2447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8" name="Line 23"/>
            <p:cNvSpPr>
              <a:spLocks noChangeShapeType="1"/>
            </p:cNvSpPr>
            <p:nvPr/>
          </p:nvSpPr>
          <p:spPr bwMode="auto">
            <a:xfrm>
              <a:off x="420" y="2447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59" name="Line 24"/>
            <p:cNvSpPr>
              <a:spLocks noChangeShapeType="1"/>
            </p:cNvSpPr>
            <p:nvPr/>
          </p:nvSpPr>
          <p:spPr bwMode="auto">
            <a:xfrm>
              <a:off x="420" y="2447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0" name="Line 25"/>
            <p:cNvSpPr>
              <a:spLocks noChangeShapeType="1"/>
            </p:cNvSpPr>
            <p:nvPr/>
          </p:nvSpPr>
          <p:spPr bwMode="auto">
            <a:xfrm>
              <a:off x="420" y="263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1" name="Line 26"/>
            <p:cNvSpPr>
              <a:spLocks noChangeShapeType="1"/>
            </p:cNvSpPr>
            <p:nvPr/>
          </p:nvSpPr>
          <p:spPr bwMode="auto">
            <a:xfrm>
              <a:off x="420" y="2447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2" name="Line 27"/>
            <p:cNvSpPr>
              <a:spLocks noChangeShapeType="1"/>
            </p:cNvSpPr>
            <p:nvPr/>
          </p:nvSpPr>
          <p:spPr bwMode="auto">
            <a:xfrm flipV="1">
              <a:off x="420" y="2447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3" name="Line 28"/>
            <p:cNvSpPr>
              <a:spLocks noChangeShapeType="1"/>
            </p:cNvSpPr>
            <p:nvPr/>
          </p:nvSpPr>
          <p:spPr bwMode="auto">
            <a:xfrm>
              <a:off x="600" y="263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4" name="Line 29"/>
            <p:cNvSpPr>
              <a:spLocks noChangeShapeType="1"/>
            </p:cNvSpPr>
            <p:nvPr/>
          </p:nvSpPr>
          <p:spPr bwMode="auto">
            <a:xfrm>
              <a:off x="600" y="2447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5" name="Line 30"/>
            <p:cNvSpPr>
              <a:spLocks noChangeShapeType="1"/>
            </p:cNvSpPr>
            <p:nvPr/>
          </p:nvSpPr>
          <p:spPr bwMode="auto">
            <a:xfrm>
              <a:off x="600" y="2638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866" name="Line 31"/>
            <p:cNvSpPr>
              <a:spLocks noChangeShapeType="1"/>
            </p:cNvSpPr>
            <p:nvPr/>
          </p:nvSpPr>
          <p:spPr bwMode="auto">
            <a:xfrm>
              <a:off x="420" y="2638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0837" name="Group 32"/>
          <p:cNvGrpSpPr>
            <a:grpSpLocks/>
          </p:cNvGrpSpPr>
          <p:nvPr/>
        </p:nvGrpSpPr>
        <p:grpSpPr bwMode="auto">
          <a:xfrm>
            <a:off x="1524000" y="3352800"/>
            <a:ext cx="457200" cy="457200"/>
            <a:chOff x="960" y="2112"/>
            <a:chExt cx="288" cy="288"/>
          </a:xfrm>
        </p:grpSpPr>
        <p:sp>
          <p:nvSpPr>
            <p:cNvPr id="120838" name="Oval 33"/>
            <p:cNvSpPr>
              <a:spLocks noChangeArrowheads="1"/>
            </p:cNvSpPr>
            <p:nvPr/>
          </p:nvSpPr>
          <p:spPr bwMode="auto">
            <a:xfrm>
              <a:off x="960" y="2112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0839" name="Line 34"/>
            <p:cNvSpPr>
              <a:spLocks noChangeShapeType="1"/>
            </p:cNvSpPr>
            <p:nvPr/>
          </p:nvSpPr>
          <p:spPr bwMode="auto">
            <a:xfrm>
              <a:off x="1008" y="225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67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Binary Morphology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Morphological operators are used to </a:t>
            </a:r>
            <a:r>
              <a:rPr lang="en-US" altLang="en-US" b="1" dirty="0" smtClean="0">
                <a:solidFill>
                  <a:srgbClr val="C00000"/>
                </a:solidFill>
              </a:rPr>
              <a:t>prepare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binary images </a:t>
            </a:r>
            <a:r>
              <a:rPr lang="en-US" altLang="en-US" b="1" dirty="0" smtClean="0">
                <a:solidFill>
                  <a:srgbClr val="0000FF"/>
                </a:solidFill>
              </a:rPr>
              <a:t>for object segmentation/recognition</a:t>
            </a:r>
          </a:p>
          <a:p>
            <a:pPr lvl="1"/>
            <a:r>
              <a:rPr lang="en-US" altLang="en-US" sz="2100" dirty="0" smtClean="0"/>
              <a:t>Binary images often </a:t>
            </a:r>
            <a:r>
              <a:rPr lang="en-US" altLang="en-US" sz="2100" b="1" dirty="0" smtClean="0">
                <a:solidFill>
                  <a:srgbClr val="C00000"/>
                </a:solidFill>
              </a:rPr>
              <a:t>suffer from noise </a:t>
            </a:r>
            <a:r>
              <a:rPr lang="en-US" altLang="en-US" sz="2100" dirty="0" smtClean="0"/>
              <a:t>(specifically salt-and-pepper noise)</a:t>
            </a:r>
          </a:p>
          <a:p>
            <a:pPr lvl="1"/>
            <a:r>
              <a:rPr lang="en-US" altLang="en-US" sz="2100" dirty="0" smtClean="0"/>
              <a:t>Binary </a:t>
            </a:r>
            <a:r>
              <a:rPr lang="en-US" altLang="en-US" sz="2100" b="1" dirty="0" smtClean="0">
                <a:solidFill>
                  <a:srgbClr val="C00000"/>
                </a:solidFill>
              </a:rPr>
              <a:t>regions</a:t>
            </a:r>
            <a:r>
              <a:rPr lang="en-US" altLang="en-US" sz="2100" dirty="0" smtClean="0"/>
              <a:t> also suffer from noise (isolated black pixels in a white region). </a:t>
            </a:r>
          </a:p>
          <a:p>
            <a:pPr lvl="1"/>
            <a:r>
              <a:rPr lang="en-US" altLang="en-US" sz="2100" dirty="0" smtClean="0"/>
              <a:t>Can also have </a:t>
            </a:r>
            <a:r>
              <a:rPr lang="en-US" altLang="en-US" sz="2100" b="1" dirty="0" smtClean="0">
                <a:solidFill>
                  <a:srgbClr val="0000FF"/>
                </a:solidFill>
              </a:rPr>
              <a:t>cracks, picket fence occlusions, etc.</a:t>
            </a:r>
          </a:p>
          <a:p>
            <a:endParaRPr lang="en-US" altLang="en-US" dirty="0" smtClean="0">
              <a:solidFill>
                <a:schemeClr val="tx2"/>
              </a:solidFill>
            </a:endParaRPr>
          </a:p>
          <a:p>
            <a:r>
              <a:rPr lang="en-US" altLang="en-US" b="1" dirty="0" smtClean="0">
                <a:solidFill>
                  <a:srgbClr val="C00000"/>
                </a:solidFill>
              </a:rPr>
              <a:t>Dilation and erosion </a:t>
            </a:r>
            <a:r>
              <a:rPr lang="en-US" altLang="en-US" dirty="0" smtClean="0"/>
              <a:t>are two binary morphological operations that can assist with these problems.</a:t>
            </a:r>
          </a:p>
        </p:txBody>
      </p:sp>
    </p:spTree>
    <p:extLst>
      <p:ext uri="{BB962C8B-B14F-4D97-AF65-F5344CB8AC3E}">
        <p14:creationId xmlns:p14="http://schemas.microsoft.com/office/powerpoint/2010/main" val="227663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Erosion as Dual of Dilation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Erosion is the </a:t>
            </a:r>
            <a:r>
              <a:rPr lang="en-US" altLang="en-US" dirty="0" smtClean="0">
                <a:solidFill>
                  <a:srgbClr val="FF0000"/>
                </a:solidFill>
              </a:rPr>
              <a:t>dual of dilation </a:t>
            </a:r>
          </a:p>
          <a:p>
            <a:endParaRPr lang="en-US" altLang="en-US" dirty="0" smtClean="0">
              <a:solidFill>
                <a:srgbClr val="FF0000"/>
              </a:solidFill>
            </a:endParaRPr>
          </a:p>
          <a:p>
            <a:pPr lvl="1"/>
            <a:r>
              <a:rPr lang="en-US" altLang="en-US" sz="2100" dirty="0" smtClean="0"/>
              <a:t>i.e. eroding foreground pixels is equivalent to dilating the background pixels. </a:t>
            </a:r>
          </a:p>
        </p:txBody>
      </p:sp>
    </p:spTree>
    <p:extLst>
      <p:ext uri="{BB962C8B-B14F-4D97-AF65-F5344CB8AC3E}">
        <p14:creationId xmlns:p14="http://schemas.microsoft.com/office/powerpoint/2010/main" val="179203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1650"/>
            <a:ext cx="8534400" cy="4171950"/>
          </a:xfrm>
        </p:spPr>
        <p:txBody>
          <a:bodyPr>
            <a:noAutofit/>
          </a:bodyPr>
          <a:lstStyle/>
          <a:p>
            <a:r>
              <a:rPr lang="en-US" altLang="en-US" dirty="0" smtClean="0"/>
              <a:t>Easily visualized on binary image</a:t>
            </a:r>
          </a:p>
          <a:p>
            <a:r>
              <a:rPr lang="en-US" altLang="en-US" dirty="0" smtClean="0"/>
              <a:t>Template created with known origin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Template stepped over entire image</a:t>
            </a:r>
          </a:p>
          <a:p>
            <a:pPr lvl="1"/>
            <a:r>
              <a:rPr lang="en-US" altLang="en-US" sz="2100" dirty="0" smtClean="0"/>
              <a:t>similar to correlation</a:t>
            </a:r>
          </a:p>
          <a:p>
            <a:r>
              <a:rPr lang="en-US" altLang="en-US" b="1" dirty="0" smtClean="0">
                <a:solidFill>
                  <a:srgbClr val="FF5050"/>
                </a:solidFill>
              </a:rPr>
              <a:t>Dilation</a:t>
            </a:r>
          </a:p>
          <a:p>
            <a:pPr lvl="1"/>
            <a:r>
              <a:rPr lang="en-US" altLang="en-US" sz="2100" dirty="0" smtClean="0"/>
              <a:t>if origin == 1 -&gt; template </a:t>
            </a:r>
            <a:r>
              <a:rPr lang="en-US" altLang="en-US" sz="2100" dirty="0" err="1" smtClean="0"/>
              <a:t>unioned</a:t>
            </a:r>
            <a:endParaRPr lang="en-US" altLang="en-US" sz="2100" dirty="0" smtClean="0"/>
          </a:p>
          <a:p>
            <a:pPr lvl="1"/>
            <a:r>
              <a:rPr lang="en-US" altLang="en-US" sz="2100" dirty="0" smtClean="0"/>
              <a:t>resultant image is large than original</a:t>
            </a:r>
          </a:p>
          <a:p>
            <a:r>
              <a:rPr lang="en-US" altLang="en-US" b="1" dirty="0" smtClean="0">
                <a:solidFill>
                  <a:srgbClr val="FF5050"/>
                </a:solidFill>
              </a:rPr>
              <a:t>Erosion</a:t>
            </a:r>
            <a:endParaRPr lang="en-US" altLang="en-US" dirty="0" smtClean="0"/>
          </a:p>
          <a:p>
            <a:pPr lvl="1"/>
            <a:r>
              <a:rPr lang="en-US" altLang="en-US" sz="2100" dirty="0" smtClean="0"/>
              <a:t>only if whole template matches image</a:t>
            </a:r>
          </a:p>
          <a:p>
            <a:pPr lvl="1"/>
            <a:r>
              <a:rPr lang="en-US" altLang="en-US" sz="2100" dirty="0" smtClean="0"/>
              <a:t>origin = 1, result is smaller than original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990600" y="2743200"/>
          <a:ext cx="29416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Worksheet" r:id="rId3" imgW="1463401" imgH="350768" progId="Excel.Sheet.8">
                  <p:embed/>
                </p:oleObj>
              </mc:Choice>
              <mc:Fallback>
                <p:oleObj name="Worksheet" r:id="rId3" imgW="1463401" imgH="350768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743200"/>
                        <a:ext cx="29416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1600200" y="3048000"/>
            <a:ext cx="533400" cy="4572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433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Duality Relationship between erosion and dilation</a:t>
            </a:r>
          </a:p>
        </p:txBody>
      </p:sp>
      <p:sp>
        <p:nvSpPr>
          <p:cNvPr id="19462" name="Text Box 8"/>
          <p:cNvSpPr txBox="1">
            <a:spLocks noChangeArrowheads="1"/>
          </p:cNvSpPr>
          <p:nvPr/>
        </p:nvSpPr>
        <p:spPr bwMode="auto">
          <a:xfrm>
            <a:off x="5562600" y="2743200"/>
            <a:ext cx="2743200" cy="898525"/>
          </a:xfrm>
          <a:prstGeom prst="rect">
            <a:avLst/>
          </a:prstGeom>
          <a:noFill/>
          <a:ln w="76200">
            <a:solidFill>
              <a:srgbClr val="FF5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>
                <a:latin typeface="Times New Roman" panose="02020603050405020304" pitchFamily="18" charset="0"/>
              </a:rPr>
              <a:t>Another look at duality</a:t>
            </a:r>
          </a:p>
        </p:txBody>
      </p:sp>
      <p:sp>
        <p:nvSpPr>
          <p:cNvPr id="19463" name="Line 9"/>
          <p:cNvSpPr>
            <a:spLocks noChangeShapeType="1"/>
          </p:cNvSpPr>
          <p:nvPr/>
        </p:nvSpPr>
        <p:spPr bwMode="auto">
          <a:xfrm flipH="1">
            <a:off x="5562600" y="3657600"/>
            <a:ext cx="838200" cy="139065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Erosion example with dilation and negation</a:t>
            </a:r>
          </a:p>
        </p:txBody>
      </p:sp>
      <p:grpSp>
        <p:nvGrpSpPr>
          <p:cNvPr id="121859" name="Group 3"/>
          <p:cNvGrpSpPr>
            <a:grpSpLocks/>
          </p:cNvGrpSpPr>
          <p:nvPr/>
        </p:nvGrpSpPr>
        <p:grpSpPr bwMode="auto">
          <a:xfrm>
            <a:off x="3886200" y="1600200"/>
            <a:ext cx="1447800" cy="1516063"/>
            <a:chOff x="1488" y="1202"/>
            <a:chExt cx="1518" cy="955"/>
          </a:xfrm>
        </p:grpSpPr>
        <p:sp>
          <p:nvSpPr>
            <p:cNvPr id="122071" name="Rectangle 4"/>
            <p:cNvSpPr>
              <a:spLocks noChangeArrowheads="1"/>
            </p:cNvSpPr>
            <p:nvPr/>
          </p:nvSpPr>
          <p:spPr bwMode="auto">
            <a:xfrm>
              <a:off x="2702" y="1966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2" name="Rectangle 5"/>
            <p:cNvSpPr>
              <a:spLocks noChangeArrowheads="1"/>
            </p:cNvSpPr>
            <p:nvPr/>
          </p:nvSpPr>
          <p:spPr bwMode="auto">
            <a:xfrm>
              <a:off x="2399" y="1966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3" name="Rectangle 6"/>
            <p:cNvSpPr>
              <a:spLocks noChangeArrowheads="1"/>
            </p:cNvSpPr>
            <p:nvPr/>
          </p:nvSpPr>
          <p:spPr bwMode="auto">
            <a:xfrm>
              <a:off x="2095" y="1966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4" name="Rectangle 7"/>
            <p:cNvSpPr>
              <a:spLocks noChangeArrowheads="1"/>
            </p:cNvSpPr>
            <p:nvPr/>
          </p:nvSpPr>
          <p:spPr bwMode="auto">
            <a:xfrm>
              <a:off x="1792" y="1966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5" name="Rectangle 8"/>
            <p:cNvSpPr>
              <a:spLocks noChangeArrowheads="1"/>
            </p:cNvSpPr>
            <p:nvPr/>
          </p:nvSpPr>
          <p:spPr bwMode="auto">
            <a:xfrm>
              <a:off x="1488" y="1966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6" name="Rectangle 9"/>
            <p:cNvSpPr>
              <a:spLocks noChangeArrowheads="1"/>
            </p:cNvSpPr>
            <p:nvPr/>
          </p:nvSpPr>
          <p:spPr bwMode="auto">
            <a:xfrm>
              <a:off x="2702" y="1775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7" name="Rectangle 10"/>
            <p:cNvSpPr>
              <a:spLocks noChangeArrowheads="1"/>
            </p:cNvSpPr>
            <p:nvPr/>
          </p:nvSpPr>
          <p:spPr bwMode="auto">
            <a:xfrm>
              <a:off x="2399" y="1775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8" name="Rectangle 11"/>
            <p:cNvSpPr>
              <a:spLocks noChangeArrowheads="1"/>
            </p:cNvSpPr>
            <p:nvPr/>
          </p:nvSpPr>
          <p:spPr bwMode="auto">
            <a:xfrm>
              <a:off x="2095" y="1775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79" name="Rectangle 12"/>
            <p:cNvSpPr>
              <a:spLocks noChangeArrowheads="1"/>
            </p:cNvSpPr>
            <p:nvPr/>
          </p:nvSpPr>
          <p:spPr bwMode="auto">
            <a:xfrm>
              <a:off x="1792" y="1775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0" name="Rectangle 13"/>
            <p:cNvSpPr>
              <a:spLocks noChangeArrowheads="1"/>
            </p:cNvSpPr>
            <p:nvPr/>
          </p:nvSpPr>
          <p:spPr bwMode="auto">
            <a:xfrm>
              <a:off x="1488" y="1775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1" name="Rectangle 14"/>
            <p:cNvSpPr>
              <a:spLocks noChangeArrowheads="1"/>
            </p:cNvSpPr>
            <p:nvPr/>
          </p:nvSpPr>
          <p:spPr bwMode="auto">
            <a:xfrm>
              <a:off x="2702" y="1584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2" name="Rectangle 15"/>
            <p:cNvSpPr>
              <a:spLocks noChangeArrowheads="1"/>
            </p:cNvSpPr>
            <p:nvPr/>
          </p:nvSpPr>
          <p:spPr bwMode="auto">
            <a:xfrm>
              <a:off x="2399" y="1584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3" name="Rectangle 16"/>
            <p:cNvSpPr>
              <a:spLocks noChangeArrowheads="1"/>
            </p:cNvSpPr>
            <p:nvPr/>
          </p:nvSpPr>
          <p:spPr bwMode="auto">
            <a:xfrm>
              <a:off x="2095" y="1584"/>
              <a:ext cx="304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4" name="Rectangle 17"/>
            <p:cNvSpPr>
              <a:spLocks noChangeArrowheads="1"/>
            </p:cNvSpPr>
            <p:nvPr/>
          </p:nvSpPr>
          <p:spPr bwMode="auto">
            <a:xfrm>
              <a:off x="1792" y="1584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5" name="Rectangle 18"/>
            <p:cNvSpPr>
              <a:spLocks noChangeArrowheads="1"/>
            </p:cNvSpPr>
            <p:nvPr/>
          </p:nvSpPr>
          <p:spPr bwMode="auto">
            <a:xfrm>
              <a:off x="1488" y="1584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6" name="Rectangle 19"/>
            <p:cNvSpPr>
              <a:spLocks noChangeArrowheads="1"/>
            </p:cNvSpPr>
            <p:nvPr/>
          </p:nvSpPr>
          <p:spPr bwMode="auto">
            <a:xfrm>
              <a:off x="2702" y="1393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7" name="Rectangle 20"/>
            <p:cNvSpPr>
              <a:spLocks noChangeArrowheads="1"/>
            </p:cNvSpPr>
            <p:nvPr/>
          </p:nvSpPr>
          <p:spPr bwMode="auto">
            <a:xfrm>
              <a:off x="2399" y="1393"/>
              <a:ext cx="30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8" name="Rectangle 21"/>
            <p:cNvSpPr>
              <a:spLocks noChangeArrowheads="1"/>
            </p:cNvSpPr>
            <p:nvPr/>
          </p:nvSpPr>
          <p:spPr bwMode="auto">
            <a:xfrm>
              <a:off x="2095" y="1393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89" name="Rectangle 22"/>
            <p:cNvSpPr>
              <a:spLocks noChangeArrowheads="1"/>
            </p:cNvSpPr>
            <p:nvPr/>
          </p:nvSpPr>
          <p:spPr bwMode="auto">
            <a:xfrm>
              <a:off x="1792" y="1393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0" name="Rectangle 23"/>
            <p:cNvSpPr>
              <a:spLocks noChangeArrowheads="1"/>
            </p:cNvSpPr>
            <p:nvPr/>
          </p:nvSpPr>
          <p:spPr bwMode="auto">
            <a:xfrm>
              <a:off x="1488" y="1393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1" name="Rectangle 24"/>
            <p:cNvSpPr>
              <a:spLocks noChangeArrowheads="1"/>
            </p:cNvSpPr>
            <p:nvPr/>
          </p:nvSpPr>
          <p:spPr bwMode="auto">
            <a:xfrm>
              <a:off x="2702" y="1202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2" name="Rectangle 25"/>
            <p:cNvSpPr>
              <a:spLocks noChangeArrowheads="1"/>
            </p:cNvSpPr>
            <p:nvPr/>
          </p:nvSpPr>
          <p:spPr bwMode="auto">
            <a:xfrm>
              <a:off x="2399" y="1202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3" name="Rectangle 26"/>
            <p:cNvSpPr>
              <a:spLocks noChangeArrowheads="1"/>
            </p:cNvSpPr>
            <p:nvPr/>
          </p:nvSpPr>
          <p:spPr bwMode="auto">
            <a:xfrm>
              <a:off x="2095" y="1202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4" name="Rectangle 27"/>
            <p:cNvSpPr>
              <a:spLocks noChangeArrowheads="1"/>
            </p:cNvSpPr>
            <p:nvPr/>
          </p:nvSpPr>
          <p:spPr bwMode="auto">
            <a:xfrm>
              <a:off x="1792" y="1202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5" name="Rectangle 28"/>
            <p:cNvSpPr>
              <a:spLocks noChangeArrowheads="1"/>
            </p:cNvSpPr>
            <p:nvPr/>
          </p:nvSpPr>
          <p:spPr bwMode="auto">
            <a:xfrm>
              <a:off x="1488" y="1202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96" name="Line 29"/>
            <p:cNvSpPr>
              <a:spLocks noChangeShapeType="1"/>
            </p:cNvSpPr>
            <p:nvPr/>
          </p:nvSpPr>
          <p:spPr bwMode="auto">
            <a:xfrm>
              <a:off x="1488" y="1202"/>
              <a:ext cx="15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7" name="Line 30"/>
            <p:cNvSpPr>
              <a:spLocks noChangeShapeType="1"/>
            </p:cNvSpPr>
            <p:nvPr/>
          </p:nvSpPr>
          <p:spPr bwMode="auto">
            <a:xfrm>
              <a:off x="1488" y="1393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8" name="Line 31"/>
            <p:cNvSpPr>
              <a:spLocks noChangeShapeType="1"/>
            </p:cNvSpPr>
            <p:nvPr/>
          </p:nvSpPr>
          <p:spPr bwMode="auto">
            <a:xfrm>
              <a:off x="1488" y="1584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99" name="Line 32"/>
            <p:cNvSpPr>
              <a:spLocks noChangeShapeType="1"/>
            </p:cNvSpPr>
            <p:nvPr/>
          </p:nvSpPr>
          <p:spPr bwMode="auto">
            <a:xfrm>
              <a:off x="1488" y="1775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0" name="Line 33"/>
            <p:cNvSpPr>
              <a:spLocks noChangeShapeType="1"/>
            </p:cNvSpPr>
            <p:nvPr/>
          </p:nvSpPr>
          <p:spPr bwMode="auto">
            <a:xfrm>
              <a:off x="1488" y="1966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1" name="Line 34"/>
            <p:cNvSpPr>
              <a:spLocks noChangeShapeType="1"/>
            </p:cNvSpPr>
            <p:nvPr/>
          </p:nvSpPr>
          <p:spPr bwMode="auto">
            <a:xfrm>
              <a:off x="1488" y="2157"/>
              <a:ext cx="15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2" name="Line 35"/>
            <p:cNvSpPr>
              <a:spLocks noChangeShapeType="1"/>
            </p:cNvSpPr>
            <p:nvPr/>
          </p:nvSpPr>
          <p:spPr bwMode="auto">
            <a:xfrm>
              <a:off x="1488" y="1202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3" name="Line 36"/>
            <p:cNvSpPr>
              <a:spLocks noChangeShapeType="1"/>
            </p:cNvSpPr>
            <p:nvPr/>
          </p:nvSpPr>
          <p:spPr bwMode="auto">
            <a:xfrm>
              <a:off x="1792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4" name="Line 37"/>
            <p:cNvSpPr>
              <a:spLocks noChangeShapeType="1"/>
            </p:cNvSpPr>
            <p:nvPr/>
          </p:nvSpPr>
          <p:spPr bwMode="auto">
            <a:xfrm>
              <a:off x="2095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5" name="Line 38"/>
            <p:cNvSpPr>
              <a:spLocks noChangeShapeType="1"/>
            </p:cNvSpPr>
            <p:nvPr/>
          </p:nvSpPr>
          <p:spPr bwMode="auto">
            <a:xfrm>
              <a:off x="2399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6" name="Line 39"/>
            <p:cNvSpPr>
              <a:spLocks noChangeShapeType="1"/>
            </p:cNvSpPr>
            <p:nvPr/>
          </p:nvSpPr>
          <p:spPr bwMode="auto">
            <a:xfrm>
              <a:off x="2702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107" name="Line 40"/>
            <p:cNvSpPr>
              <a:spLocks noChangeShapeType="1"/>
            </p:cNvSpPr>
            <p:nvPr/>
          </p:nvSpPr>
          <p:spPr bwMode="auto">
            <a:xfrm>
              <a:off x="3006" y="1202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860" name="Group 41"/>
          <p:cNvGrpSpPr>
            <a:grpSpLocks/>
          </p:cNvGrpSpPr>
          <p:nvPr/>
        </p:nvGrpSpPr>
        <p:grpSpPr bwMode="auto">
          <a:xfrm>
            <a:off x="2057400" y="1901825"/>
            <a:ext cx="857250" cy="909638"/>
            <a:chOff x="384" y="1008"/>
            <a:chExt cx="540" cy="573"/>
          </a:xfrm>
        </p:grpSpPr>
        <p:sp>
          <p:nvSpPr>
            <p:cNvPr id="122044" name="Rectangle 42"/>
            <p:cNvSpPr>
              <a:spLocks noChangeArrowheads="1"/>
            </p:cNvSpPr>
            <p:nvPr/>
          </p:nvSpPr>
          <p:spPr bwMode="auto">
            <a:xfrm>
              <a:off x="74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45" name="Rectangle 43"/>
            <p:cNvSpPr>
              <a:spLocks noChangeArrowheads="1"/>
            </p:cNvSpPr>
            <p:nvPr/>
          </p:nvSpPr>
          <p:spPr bwMode="auto">
            <a:xfrm>
              <a:off x="56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46" name="Rectangle 44"/>
            <p:cNvSpPr>
              <a:spLocks noChangeArrowheads="1"/>
            </p:cNvSpPr>
            <p:nvPr/>
          </p:nvSpPr>
          <p:spPr bwMode="auto">
            <a:xfrm>
              <a:off x="38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47" name="Rectangle 45"/>
            <p:cNvSpPr>
              <a:spLocks noChangeArrowheads="1"/>
            </p:cNvSpPr>
            <p:nvPr/>
          </p:nvSpPr>
          <p:spPr bwMode="auto">
            <a:xfrm>
              <a:off x="74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48" name="Rectangle 46"/>
            <p:cNvSpPr>
              <a:spLocks noChangeArrowheads="1"/>
            </p:cNvSpPr>
            <p:nvPr/>
          </p:nvSpPr>
          <p:spPr bwMode="auto">
            <a:xfrm>
              <a:off x="56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49" name="Rectangle 47"/>
            <p:cNvSpPr>
              <a:spLocks noChangeArrowheads="1"/>
            </p:cNvSpPr>
            <p:nvPr/>
          </p:nvSpPr>
          <p:spPr bwMode="auto">
            <a:xfrm>
              <a:off x="38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50" name="Rectangle 48"/>
            <p:cNvSpPr>
              <a:spLocks noChangeArrowheads="1"/>
            </p:cNvSpPr>
            <p:nvPr/>
          </p:nvSpPr>
          <p:spPr bwMode="auto">
            <a:xfrm>
              <a:off x="74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51" name="Rectangle 49"/>
            <p:cNvSpPr>
              <a:spLocks noChangeArrowheads="1"/>
            </p:cNvSpPr>
            <p:nvPr/>
          </p:nvSpPr>
          <p:spPr bwMode="auto">
            <a:xfrm>
              <a:off x="56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52" name="Rectangle 50"/>
            <p:cNvSpPr>
              <a:spLocks noChangeArrowheads="1"/>
            </p:cNvSpPr>
            <p:nvPr/>
          </p:nvSpPr>
          <p:spPr bwMode="auto">
            <a:xfrm>
              <a:off x="38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53" name="Line 51"/>
            <p:cNvSpPr>
              <a:spLocks noChangeShapeType="1"/>
            </p:cNvSpPr>
            <p:nvPr/>
          </p:nvSpPr>
          <p:spPr bwMode="auto">
            <a:xfrm>
              <a:off x="384" y="1008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4" name="Line 52"/>
            <p:cNvSpPr>
              <a:spLocks noChangeShapeType="1"/>
            </p:cNvSpPr>
            <p:nvPr/>
          </p:nvSpPr>
          <p:spPr bwMode="auto">
            <a:xfrm>
              <a:off x="384" y="1199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5" name="Line 53"/>
            <p:cNvSpPr>
              <a:spLocks noChangeShapeType="1"/>
            </p:cNvSpPr>
            <p:nvPr/>
          </p:nvSpPr>
          <p:spPr bwMode="auto">
            <a:xfrm>
              <a:off x="384" y="1390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6" name="Line 54"/>
            <p:cNvSpPr>
              <a:spLocks noChangeShapeType="1"/>
            </p:cNvSpPr>
            <p:nvPr/>
          </p:nvSpPr>
          <p:spPr bwMode="auto">
            <a:xfrm>
              <a:off x="384" y="1581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7" name="Line 55"/>
            <p:cNvSpPr>
              <a:spLocks noChangeShapeType="1"/>
            </p:cNvSpPr>
            <p:nvPr/>
          </p:nvSpPr>
          <p:spPr bwMode="auto">
            <a:xfrm>
              <a:off x="384" y="1008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8" name="Line 56"/>
            <p:cNvSpPr>
              <a:spLocks noChangeShapeType="1"/>
            </p:cNvSpPr>
            <p:nvPr/>
          </p:nvSpPr>
          <p:spPr bwMode="auto">
            <a:xfrm>
              <a:off x="564" y="100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59" name="Line 57"/>
            <p:cNvSpPr>
              <a:spLocks noChangeShapeType="1"/>
            </p:cNvSpPr>
            <p:nvPr/>
          </p:nvSpPr>
          <p:spPr bwMode="auto">
            <a:xfrm>
              <a:off x="744" y="100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0" name="Line 58"/>
            <p:cNvSpPr>
              <a:spLocks noChangeShapeType="1"/>
            </p:cNvSpPr>
            <p:nvPr/>
          </p:nvSpPr>
          <p:spPr bwMode="auto">
            <a:xfrm>
              <a:off x="924" y="1008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1" name="Line 59"/>
            <p:cNvSpPr>
              <a:spLocks noChangeShapeType="1"/>
            </p:cNvSpPr>
            <p:nvPr/>
          </p:nvSpPr>
          <p:spPr bwMode="auto">
            <a:xfrm>
              <a:off x="744" y="1199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2" name="Line 60"/>
            <p:cNvSpPr>
              <a:spLocks noChangeShapeType="1"/>
            </p:cNvSpPr>
            <p:nvPr/>
          </p:nvSpPr>
          <p:spPr bwMode="auto">
            <a:xfrm>
              <a:off x="564" y="1199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3" name="Line 61"/>
            <p:cNvSpPr>
              <a:spLocks noChangeShapeType="1"/>
            </p:cNvSpPr>
            <p:nvPr/>
          </p:nvSpPr>
          <p:spPr bwMode="auto">
            <a:xfrm>
              <a:off x="564" y="1199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4" name="Line 62"/>
            <p:cNvSpPr>
              <a:spLocks noChangeShapeType="1"/>
            </p:cNvSpPr>
            <p:nvPr/>
          </p:nvSpPr>
          <p:spPr bwMode="auto">
            <a:xfrm>
              <a:off x="564" y="1390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5" name="Line 63"/>
            <p:cNvSpPr>
              <a:spLocks noChangeShapeType="1"/>
            </p:cNvSpPr>
            <p:nvPr/>
          </p:nvSpPr>
          <p:spPr bwMode="auto">
            <a:xfrm>
              <a:off x="564" y="1199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6" name="Line 64"/>
            <p:cNvSpPr>
              <a:spLocks noChangeShapeType="1"/>
            </p:cNvSpPr>
            <p:nvPr/>
          </p:nvSpPr>
          <p:spPr bwMode="auto">
            <a:xfrm flipV="1">
              <a:off x="564" y="1199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7" name="Line 65"/>
            <p:cNvSpPr>
              <a:spLocks noChangeShapeType="1"/>
            </p:cNvSpPr>
            <p:nvPr/>
          </p:nvSpPr>
          <p:spPr bwMode="auto">
            <a:xfrm>
              <a:off x="744" y="1390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8" name="Line 66"/>
            <p:cNvSpPr>
              <a:spLocks noChangeShapeType="1"/>
            </p:cNvSpPr>
            <p:nvPr/>
          </p:nvSpPr>
          <p:spPr bwMode="auto">
            <a:xfrm>
              <a:off x="744" y="1199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69" name="Line 67"/>
            <p:cNvSpPr>
              <a:spLocks noChangeShapeType="1"/>
            </p:cNvSpPr>
            <p:nvPr/>
          </p:nvSpPr>
          <p:spPr bwMode="auto">
            <a:xfrm>
              <a:off x="744" y="1390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70" name="Line 68"/>
            <p:cNvSpPr>
              <a:spLocks noChangeShapeType="1"/>
            </p:cNvSpPr>
            <p:nvPr/>
          </p:nvSpPr>
          <p:spPr bwMode="auto">
            <a:xfrm>
              <a:off x="564" y="1390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861" name="Oval 69"/>
          <p:cNvSpPr>
            <a:spLocks noChangeArrowheads="1"/>
          </p:cNvSpPr>
          <p:nvPr/>
        </p:nvSpPr>
        <p:spPr bwMode="auto">
          <a:xfrm>
            <a:off x="3200400" y="2125663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1862" name="Line 70"/>
          <p:cNvSpPr>
            <a:spLocks noChangeShapeType="1"/>
          </p:cNvSpPr>
          <p:nvPr/>
        </p:nvSpPr>
        <p:spPr bwMode="auto">
          <a:xfrm>
            <a:off x="3276600" y="23542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1863" name="Group 71"/>
          <p:cNvGrpSpPr>
            <a:grpSpLocks/>
          </p:cNvGrpSpPr>
          <p:nvPr/>
        </p:nvGrpSpPr>
        <p:grpSpPr bwMode="auto">
          <a:xfrm>
            <a:off x="3886200" y="3360738"/>
            <a:ext cx="1447800" cy="1516062"/>
            <a:chOff x="2448" y="2117"/>
            <a:chExt cx="912" cy="955"/>
          </a:xfrm>
        </p:grpSpPr>
        <p:sp>
          <p:nvSpPr>
            <p:cNvPr id="122007" name="Rectangle 72"/>
            <p:cNvSpPr>
              <a:spLocks noChangeArrowheads="1"/>
            </p:cNvSpPr>
            <p:nvPr/>
          </p:nvSpPr>
          <p:spPr bwMode="auto">
            <a:xfrm>
              <a:off x="3177" y="2881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08" name="Rectangle 73"/>
            <p:cNvSpPr>
              <a:spLocks noChangeArrowheads="1"/>
            </p:cNvSpPr>
            <p:nvPr/>
          </p:nvSpPr>
          <p:spPr bwMode="auto">
            <a:xfrm>
              <a:off x="2995" y="2881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09" name="Rectangle 74"/>
            <p:cNvSpPr>
              <a:spLocks noChangeArrowheads="1"/>
            </p:cNvSpPr>
            <p:nvPr/>
          </p:nvSpPr>
          <p:spPr bwMode="auto">
            <a:xfrm>
              <a:off x="2813" y="2881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0" name="Rectangle 75"/>
            <p:cNvSpPr>
              <a:spLocks noChangeArrowheads="1"/>
            </p:cNvSpPr>
            <p:nvPr/>
          </p:nvSpPr>
          <p:spPr bwMode="auto">
            <a:xfrm>
              <a:off x="2631" y="2881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1" name="Rectangle 76"/>
            <p:cNvSpPr>
              <a:spLocks noChangeArrowheads="1"/>
            </p:cNvSpPr>
            <p:nvPr/>
          </p:nvSpPr>
          <p:spPr bwMode="auto">
            <a:xfrm>
              <a:off x="2448" y="2881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2" name="Rectangle 77"/>
            <p:cNvSpPr>
              <a:spLocks noChangeArrowheads="1"/>
            </p:cNvSpPr>
            <p:nvPr/>
          </p:nvSpPr>
          <p:spPr bwMode="auto">
            <a:xfrm>
              <a:off x="3177" y="2690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3" name="Rectangle 78"/>
            <p:cNvSpPr>
              <a:spLocks noChangeArrowheads="1"/>
            </p:cNvSpPr>
            <p:nvPr/>
          </p:nvSpPr>
          <p:spPr bwMode="auto">
            <a:xfrm>
              <a:off x="2995" y="2690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4" name="Rectangle 79"/>
            <p:cNvSpPr>
              <a:spLocks noChangeArrowheads="1"/>
            </p:cNvSpPr>
            <p:nvPr/>
          </p:nvSpPr>
          <p:spPr bwMode="auto">
            <a:xfrm>
              <a:off x="2813" y="2690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5" name="Rectangle 80"/>
            <p:cNvSpPr>
              <a:spLocks noChangeArrowheads="1"/>
            </p:cNvSpPr>
            <p:nvPr/>
          </p:nvSpPr>
          <p:spPr bwMode="auto">
            <a:xfrm>
              <a:off x="2631" y="2690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6" name="Rectangle 81"/>
            <p:cNvSpPr>
              <a:spLocks noChangeArrowheads="1"/>
            </p:cNvSpPr>
            <p:nvPr/>
          </p:nvSpPr>
          <p:spPr bwMode="auto">
            <a:xfrm>
              <a:off x="2448" y="2690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7" name="Rectangle 82"/>
            <p:cNvSpPr>
              <a:spLocks noChangeArrowheads="1"/>
            </p:cNvSpPr>
            <p:nvPr/>
          </p:nvSpPr>
          <p:spPr bwMode="auto">
            <a:xfrm>
              <a:off x="3177" y="2499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8" name="Rectangle 83"/>
            <p:cNvSpPr>
              <a:spLocks noChangeArrowheads="1"/>
            </p:cNvSpPr>
            <p:nvPr/>
          </p:nvSpPr>
          <p:spPr bwMode="auto">
            <a:xfrm>
              <a:off x="2995" y="2499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19" name="Rectangle 84"/>
            <p:cNvSpPr>
              <a:spLocks noChangeArrowheads="1"/>
            </p:cNvSpPr>
            <p:nvPr/>
          </p:nvSpPr>
          <p:spPr bwMode="auto">
            <a:xfrm>
              <a:off x="2813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0" name="Rectangle 85"/>
            <p:cNvSpPr>
              <a:spLocks noChangeArrowheads="1"/>
            </p:cNvSpPr>
            <p:nvPr/>
          </p:nvSpPr>
          <p:spPr bwMode="auto">
            <a:xfrm>
              <a:off x="2631" y="2499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1" name="Rectangle 86"/>
            <p:cNvSpPr>
              <a:spLocks noChangeArrowheads="1"/>
            </p:cNvSpPr>
            <p:nvPr/>
          </p:nvSpPr>
          <p:spPr bwMode="auto">
            <a:xfrm>
              <a:off x="2448" y="2499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2" name="Rectangle 87"/>
            <p:cNvSpPr>
              <a:spLocks noChangeArrowheads="1"/>
            </p:cNvSpPr>
            <p:nvPr/>
          </p:nvSpPr>
          <p:spPr bwMode="auto">
            <a:xfrm>
              <a:off x="3177" y="2308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3" name="Rectangle 88"/>
            <p:cNvSpPr>
              <a:spLocks noChangeArrowheads="1"/>
            </p:cNvSpPr>
            <p:nvPr/>
          </p:nvSpPr>
          <p:spPr bwMode="auto">
            <a:xfrm>
              <a:off x="2995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4" name="Rectangle 89"/>
            <p:cNvSpPr>
              <a:spLocks noChangeArrowheads="1"/>
            </p:cNvSpPr>
            <p:nvPr/>
          </p:nvSpPr>
          <p:spPr bwMode="auto">
            <a:xfrm>
              <a:off x="2813" y="2308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5" name="Rectangle 90"/>
            <p:cNvSpPr>
              <a:spLocks noChangeArrowheads="1"/>
            </p:cNvSpPr>
            <p:nvPr/>
          </p:nvSpPr>
          <p:spPr bwMode="auto">
            <a:xfrm>
              <a:off x="2631" y="2308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6" name="Rectangle 91"/>
            <p:cNvSpPr>
              <a:spLocks noChangeArrowheads="1"/>
            </p:cNvSpPr>
            <p:nvPr/>
          </p:nvSpPr>
          <p:spPr bwMode="auto">
            <a:xfrm>
              <a:off x="2448" y="2308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7" name="Rectangle 92"/>
            <p:cNvSpPr>
              <a:spLocks noChangeArrowheads="1"/>
            </p:cNvSpPr>
            <p:nvPr/>
          </p:nvSpPr>
          <p:spPr bwMode="auto">
            <a:xfrm>
              <a:off x="3177" y="2117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8" name="Rectangle 93"/>
            <p:cNvSpPr>
              <a:spLocks noChangeArrowheads="1"/>
            </p:cNvSpPr>
            <p:nvPr/>
          </p:nvSpPr>
          <p:spPr bwMode="auto">
            <a:xfrm>
              <a:off x="2995" y="2117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29" name="Rectangle 94"/>
            <p:cNvSpPr>
              <a:spLocks noChangeArrowheads="1"/>
            </p:cNvSpPr>
            <p:nvPr/>
          </p:nvSpPr>
          <p:spPr bwMode="auto">
            <a:xfrm>
              <a:off x="2813" y="2117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30" name="Rectangle 95"/>
            <p:cNvSpPr>
              <a:spLocks noChangeArrowheads="1"/>
            </p:cNvSpPr>
            <p:nvPr/>
          </p:nvSpPr>
          <p:spPr bwMode="auto">
            <a:xfrm>
              <a:off x="2631" y="2117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31" name="Rectangle 96"/>
            <p:cNvSpPr>
              <a:spLocks noChangeArrowheads="1"/>
            </p:cNvSpPr>
            <p:nvPr/>
          </p:nvSpPr>
          <p:spPr bwMode="auto">
            <a:xfrm>
              <a:off x="2448" y="2117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032" name="Line 97"/>
            <p:cNvSpPr>
              <a:spLocks noChangeShapeType="1"/>
            </p:cNvSpPr>
            <p:nvPr/>
          </p:nvSpPr>
          <p:spPr bwMode="auto">
            <a:xfrm>
              <a:off x="2448" y="2117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3" name="Line 98"/>
            <p:cNvSpPr>
              <a:spLocks noChangeShapeType="1"/>
            </p:cNvSpPr>
            <p:nvPr/>
          </p:nvSpPr>
          <p:spPr bwMode="auto">
            <a:xfrm>
              <a:off x="2448" y="230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4" name="Line 99"/>
            <p:cNvSpPr>
              <a:spLocks noChangeShapeType="1"/>
            </p:cNvSpPr>
            <p:nvPr/>
          </p:nvSpPr>
          <p:spPr bwMode="auto">
            <a:xfrm>
              <a:off x="2448" y="2499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5" name="Line 100"/>
            <p:cNvSpPr>
              <a:spLocks noChangeShapeType="1"/>
            </p:cNvSpPr>
            <p:nvPr/>
          </p:nvSpPr>
          <p:spPr bwMode="auto">
            <a:xfrm>
              <a:off x="2448" y="269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6" name="Line 101"/>
            <p:cNvSpPr>
              <a:spLocks noChangeShapeType="1"/>
            </p:cNvSpPr>
            <p:nvPr/>
          </p:nvSpPr>
          <p:spPr bwMode="auto">
            <a:xfrm>
              <a:off x="2448" y="2881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7" name="Line 102"/>
            <p:cNvSpPr>
              <a:spLocks noChangeShapeType="1"/>
            </p:cNvSpPr>
            <p:nvPr/>
          </p:nvSpPr>
          <p:spPr bwMode="auto">
            <a:xfrm>
              <a:off x="2448" y="3072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8" name="Line 103"/>
            <p:cNvSpPr>
              <a:spLocks noChangeShapeType="1"/>
            </p:cNvSpPr>
            <p:nvPr/>
          </p:nvSpPr>
          <p:spPr bwMode="auto">
            <a:xfrm>
              <a:off x="2448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9" name="Line 104"/>
            <p:cNvSpPr>
              <a:spLocks noChangeShapeType="1"/>
            </p:cNvSpPr>
            <p:nvPr/>
          </p:nvSpPr>
          <p:spPr bwMode="auto">
            <a:xfrm>
              <a:off x="2631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0" name="Line 105"/>
            <p:cNvSpPr>
              <a:spLocks noChangeShapeType="1"/>
            </p:cNvSpPr>
            <p:nvPr/>
          </p:nvSpPr>
          <p:spPr bwMode="auto">
            <a:xfrm>
              <a:off x="2813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1" name="Line 106"/>
            <p:cNvSpPr>
              <a:spLocks noChangeShapeType="1"/>
            </p:cNvSpPr>
            <p:nvPr/>
          </p:nvSpPr>
          <p:spPr bwMode="auto">
            <a:xfrm>
              <a:off x="2995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2" name="Line 107"/>
            <p:cNvSpPr>
              <a:spLocks noChangeShapeType="1"/>
            </p:cNvSpPr>
            <p:nvPr/>
          </p:nvSpPr>
          <p:spPr bwMode="auto">
            <a:xfrm>
              <a:off x="3177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43" name="Line 108"/>
            <p:cNvSpPr>
              <a:spLocks noChangeShapeType="1"/>
            </p:cNvSpPr>
            <p:nvPr/>
          </p:nvSpPr>
          <p:spPr bwMode="auto">
            <a:xfrm>
              <a:off x="3360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864" name="Group 109"/>
          <p:cNvGrpSpPr>
            <a:grpSpLocks/>
          </p:cNvGrpSpPr>
          <p:nvPr/>
        </p:nvGrpSpPr>
        <p:grpSpPr bwMode="auto">
          <a:xfrm>
            <a:off x="2057400" y="3662363"/>
            <a:ext cx="857250" cy="909637"/>
            <a:chOff x="384" y="1008"/>
            <a:chExt cx="540" cy="573"/>
          </a:xfrm>
        </p:grpSpPr>
        <p:sp>
          <p:nvSpPr>
            <p:cNvPr id="121980" name="Rectangle 110"/>
            <p:cNvSpPr>
              <a:spLocks noChangeArrowheads="1"/>
            </p:cNvSpPr>
            <p:nvPr/>
          </p:nvSpPr>
          <p:spPr bwMode="auto">
            <a:xfrm>
              <a:off x="74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1" name="Rectangle 111"/>
            <p:cNvSpPr>
              <a:spLocks noChangeArrowheads="1"/>
            </p:cNvSpPr>
            <p:nvPr/>
          </p:nvSpPr>
          <p:spPr bwMode="auto">
            <a:xfrm>
              <a:off x="56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2" name="Rectangle 112"/>
            <p:cNvSpPr>
              <a:spLocks noChangeArrowheads="1"/>
            </p:cNvSpPr>
            <p:nvPr/>
          </p:nvSpPr>
          <p:spPr bwMode="auto">
            <a:xfrm>
              <a:off x="38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3" name="Rectangle 113"/>
            <p:cNvSpPr>
              <a:spLocks noChangeArrowheads="1"/>
            </p:cNvSpPr>
            <p:nvPr/>
          </p:nvSpPr>
          <p:spPr bwMode="auto">
            <a:xfrm>
              <a:off x="74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4" name="Rectangle 114"/>
            <p:cNvSpPr>
              <a:spLocks noChangeArrowheads="1"/>
            </p:cNvSpPr>
            <p:nvPr/>
          </p:nvSpPr>
          <p:spPr bwMode="auto">
            <a:xfrm>
              <a:off x="56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5" name="Rectangle 115"/>
            <p:cNvSpPr>
              <a:spLocks noChangeArrowheads="1"/>
            </p:cNvSpPr>
            <p:nvPr/>
          </p:nvSpPr>
          <p:spPr bwMode="auto">
            <a:xfrm>
              <a:off x="38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6" name="Rectangle 116"/>
            <p:cNvSpPr>
              <a:spLocks noChangeArrowheads="1"/>
            </p:cNvSpPr>
            <p:nvPr/>
          </p:nvSpPr>
          <p:spPr bwMode="auto">
            <a:xfrm>
              <a:off x="74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7" name="Rectangle 117"/>
            <p:cNvSpPr>
              <a:spLocks noChangeArrowheads="1"/>
            </p:cNvSpPr>
            <p:nvPr/>
          </p:nvSpPr>
          <p:spPr bwMode="auto">
            <a:xfrm>
              <a:off x="56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8" name="Rectangle 118"/>
            <p:cNvSpPr>
              <a:spLocks noChangeArrowheads="1"/>
            </p:cNvSpPr>
            <p:nvPr/>
          </p:nvSpPr>
          <p:spPr bwMode="auto">
            <a:xfrm>
              <a:off x="38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1989" name="Line 119"/>
            <p:cNvSpPr>
              <a:spLocks noChangeShapeType="1"/>
            </p:cNvSpPr>
            <p:nvPr/>
          </p:nvSpPr>
          <p:spPr bwMode="auto">
            <a:xfrm>
              <a:off x="384" y="1008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0" name="Line 120"/>
            <p:cNvSpPr>
              <a:spLocks noChangeShapeType="1"/>
            </p:cNvSpPr>
            <p:nvPr/>
          </p:nvSpPr>
          <p:spPr bwMode="auto">
            <a:xfrm>
              <a:off x="384" y="1199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1" name="Line 121"/>
            <p:cNvSpPr>
              <a:spLocks noChangeShapeType="1"/>
            </p:cNvSpPr>
            <p:nvPr/>
          </p:nvSpPr>
          <p:spPr bwMode="auto">
            <a:xfrm>
              <a:off x="384" y="1390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2" name="Line 122"/>
            <p:cNvSpPr>
              <a:spLocks noChangeShapeType="1"/>
            </p:cNvSpPr>
            <p:nvPr/>
          </p:nvSpPr>
          <p:spPr bwMode="auto">
            <a:xfrm>
              <a:off x="384" y="1581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3" name="Line 123"/>
            <p:cNvSpPr>
              <a:spLocks noChangeShapeType="1"/>
            </p:cNvSpPr>
            <p:nvPr/>
          </p:nvSpPr>
          <p:spPr bwMode="auto">
            <a:xfrm>
              <a:off x="384" y="1008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4" name="Line 124"/>
            <p:cNvSpPr>
              <a:spLocks noChangeShapeType="1"/>
            </p:cNvSpPr>
            <p:nvPr/>
          </p:nvSpPr>
          <p:spPr bwMode="auto">
            <a:xfrm>
              <a:off x="564" y="100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5" name="Line 125"/>
            <p:cNvSpPr>
              <a:spLocks noChangeShapeType="1"/>
            </p:cNvSpPr>
            <p:nvPr/>
          </p:nvSpPr>
          <p:spPr bwMode="auto">
            <a:xfrm>
              <a:off x="744" y="100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6" name="Line 126"/>
            <p:cNvSpPr>
              <a:spLocks noChangeShapeType="1"/>
            </p:cNvSpPr>
            <p:nvPr/>
          </p:nvSpPr>
          <p:spPr bwMode="auto">
            <a:xfrm>
              <a:off x="924" y="1008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7" name="Line 127"/>
            <p:cNvSpPr>
              <a:spLocks noChangeShapeType="1"/>
            </p:cNvSpPr>
            <p:nvPr/>
          </p:nvSpPr>
          <p:spPr bwMode="auto">
            <a:xfrm>
              <a:off x="744" y="1199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8" name="Line 128"/>
            <p:cNvSpPr>
              <a:spLocks noChangeShapeType="1"/>
            </p:cNvSpPr>
            <p:nvPr/>
          </p:nvSpPr>
          <p:spPr bwMode="auto">
            <a:xfrm>
              <a:off x="564" y="1199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99" name="Line 129"/>
            <p:cNvSpPr>
              <a:spLocks noChangeShapeType="1"/>
            </p:cNvSpPr>
            <p:nvPr/>
          </p:nvSpPr>
          <p:spPr bwMode="auto">
            <a:xfrm>
              <a:off x="564" y="1199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0" name="Line 130"/>
            <p:cNvSpPr>
              <a:spLocks noChangeShapeType="1"/>
            </p:cNvSpPr>
            <p:nvPr/>
          </p:nvSpPr>
          <p:spPr bwMode="auto">
            <a:xfrm>
              <a:off x="564" y="1390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1" name="Line 131"/>
            <p:cNvSpPr>
              <a:spLocks noChangeShapeType="1"/>
            </p:cNvSpPr>
            <p:nvPr/>
          </p:nvSpPr>
          <p:spPr bwMode="auto">
            <a:xfrm>
              <a:off x="564" y="1199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2" name="Line 132"/>
            <p:cNvSpPr>
              <a:spLocks noChangeShapeType="1"/>
            </p:cNvSpPr>
            <p:nvPr/>
          </p:nvSpPr>
          <p:spPr bwMode="auto">
            <a:xfrm flipV="1">
              <a:off x="564" y="1199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3" name="Line 133"/>
            <p:cNvSpPr>
              <a:spLocks noChangeShapeType="1"/>
            </p:cNvSpPr>
            <p:nvPr/>
          </p:nvSpPr>
          <p:spPr bwMode="auto">
            <a:xfrm>
              <a:off x="744" y="1390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4" name="Line 134"/>
            <p:cNvSpPr>
              <a:spLocks noChangeShapeType="1"/>
            </p:cNvSpPr>
            <p:nvPr/>
          </p:nvSpPr>
          <p:spPr bwMode="auto">
            <a:xfrm>
              <a:off x="744" y="1199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5" name="Line 135"/>
            <p:cNvSpPr>
              <a:spLocks noChangeShapeType="1"/>
            </p:cNvSpPr>
            <p:nvPr/>
          </p:nvSpPr>
          <p:spPr bwMode="auto">
            <a:xfrm>
              <a:off x="744" y="1390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06" name="Line 136"/>
            <p:cNvSpPr>
              <a:spLocks noChangeShapeType="1"/>
            </p:cNvSpPr>
            <p:nvPr/>
          </p:nvSpPr>
          <p:spPr bwMode="auto">
            <a:xfrm>
              <a:off x="564" y="1390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865" name="Group 137"/>
          <p:cNvGrpSpPr>
            <a:grpSpLocks/>
          </p:cNvGrpSpPr>
          <p:nvPr/>
        </p:nvGrpSpPr>
        <p:grpSpPr bwMode="auto">
          <a:xfrm>
            <a:off x="3200400" y="3886200"/>
            <a:ext cx="457200" cy="457200"/>
            <a:chOff x="1728" y="3744"/>
            <a:chExt cx="288" cy="288"/>
          </a:xfrm>
        </p:grpSpPr>
        <p:sp>
          <p:nvSpPr>
            <p:cNvPr id="121977" name="Oval 138"/>
            <p:cNvSpPr>
              <a:spLocks noChangeArrowheads="1"/>
            </p:cNvSpPr>
            <p:nvPr/>
          </p:nvSpPr>
          <p:spPr bwMode="auto">
            <a:xfrm>
              <a:off x="1728" y="3744"/>
              <a:ext cx="288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1978" name="Line 139"/>
            <p:cNvSpPr>
              <a:spLocks noChangeShapeType="1"/>
            </p:cNvSpPr>
            <p:nvPr/>
          </p:nvSpPr>
          <p:spPr bwMode="auto">
            <a:xfrm>
              <a:off x="177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9" name="Line 140"/>
            <p:cNvSpPr>
              <a:spLocks noChangeShapeType="1"/>
            </p:cNvSpPr>
            <p:nvPr/>
          </p:nvSpPr>
          <p:spPr bwMode="auto">
            <a:xfrm rot="5400000">
              <a:off x="1776" y="388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057400" y="5189538"/>
            <a:ext cx="3276600" cy="1516062"/>
            <a:chOff x="2057400" y="5189538"/>
            <a:chExt cx="3276600" cy="1516062"/>
          </a:xfrm>
        </p:grpSpPr>
        <p:grpSp>
          <p:nvGrpSpPr>
            <p:cNvPr id="121866" name="Group 141"/>
            <p:cNvGrpSpPr>
              <a:grpSpLocks/>
            </p:cNvGrpSpPr>
            <p:nvPr/>
          </p:nvGrpSpPr>
          <p:grpSpPr bwMode="auto">
            <a:xfrm>
              <a:off x="3886200" y="5189538"/>
              <a:ext cx="1447800" cy="1516062"/>
              <a:chOff x="2448" y="2117"/>
              <a:chExt cx="912" cy="955"/>
            </a:xfrm>
          </p:grpSpPr>
          <p:sp>
            <p:nvSpPr>
              <p:cNvPr id="121940" name="Rectangle 142"/>
              <p:cNvSpPr>
                <a:spLocks noChangeArrowheads="1"/>
              </p:cNvSpPr>
              <p:nvPr/>
            </p:nvSpPr>
            <p:spPr bwMode="auto">
              <a:xfrm>
                <a:off x="3177" y="2881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1" name="Rectangle 143"/>
              <p:cNvSpPr>
                <a:spLocks noChangeArrowheads="1"/>
              </p:cNvSpPr>
              <p:nvPr/>
            </p:nvSpPr>
            <p:spPr bwMode="auto">
              <a:xfrm>
                <a:off x="2995" y="2881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2" name="Rectangle 144"/>
              <p:cNvSpPr>
                <a:spLocks noChangeArrowheads="1"/>
              </p:cNvSpPr>
              <p:nvPr/>
            </p:nvSpPr>
            <p:spPr bwMode="auto">
              <a:xfrm>
                <a:off x="2813" y="2881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3" name="Rectangle 145"/>
              <p:cNvSpPr>
                <a:spLocks noChangeArrowheads="1"/>
              </p:cNvSpPr>
              <p:nvPr/>
            </p:nvSpPr>
            <p:spPr bwMode="auto">
              <a:xfrm>
                <a:off x="2631" y="2881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4" name="Rectangle 146"/>
              <p:cNvSpPr>
                <a:spLocks noChangeArrowheads="1"/>
              </p:cNvSpPr>
              <p:nvPr/>
            </p:nvSpPr>
            <p:spPr bwMode="auto">
              <a:xfrm>
                <a:off x="2448" y="2881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5" name="Rectangle 147"/>
              <p:cNvSpPr>
                <a:spLocks noChangeArrowheads="1"/>
              </p:cNvSpPr>
              <p:nvPr/>
            </p:nvSpPr>
            <p:spPr bwMode="auto">
              <a:xfrm>
                <a:off x="3177" y="2690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6" name="Rectangle 148"/>
              <p:cNvSpPr>
                <a:spLocks noChangeArrowheads="1"/>
              </p:cNvSpPr>
              <p:nvPr/>
            </p:nvSpPr>
            <p:spPr bwMode="auto">
              <a:xfrm>
                <a:off x="2995" y="2690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7" name="Rectangle 149"/>
              <p:cNvSpPr>
                <a:spLocks noChangeArrowheads="1"/>
              </p:cNvSpPr>
              <p:nvPr/>
            </p:nvSpPr>
            <p:spPr bwMode="auto">
              <a:xfrm>
                <a:off x="2813" y="2690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8" name="Rectangle 150"/>
              <p:cNvSpPr>
                <a:spLocks noChangeArrowheads="1"/>
              </p:cNvSpPr>
              <p:nvPr/>
            </p:nvSpPr>
            <p:spPr bwMode="auto">
              <a:xfrm>
                <a:off x="2631" y="2690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49" name="Rectangle 151"/>
              <p:cNvSpPr>
                <a:spLocks noChangeArrowheads="1"/>
              </p:cNvSpPr>
              <p:nvPr/>
            </p:nvSpPr>
            <p:spPr bwMode="auto">
              <a:xfrm>
                <a:off x="2448" y="2690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0" name="Rectangle 152"/>
              <p:cNvSpPr>
                <a:spLocks noChangeArrowheads="1"/>
              </p:cNvSpPr>
              <p:nvPr/>
            </p:nvSpPr>
            <p:spPr bwMode="auto">
              <a:xfrm>
                <a:off x="3177" y="2499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1" name="Rectangle 153"/>
              <p:cNvSpPr>
                <a:spLocks noChangeArrowheads="1"/>
              </p:cNvSpPr>
              <p:nvPr/>
            </p:nvSpPr>
            <p:spPr bwMode="auto">
              <a:xfrm>
                <a:off x="2995" y="2499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2" name="Rectangle 154"/>
              <p:cNvSpPr>
                <a:spLocks noChangeArrowheads="1"/>
              </p:cNvSpPr>
              <p:nvPr/>
            </p:nvSpPr>
            <p:spPr bwMode="auto">
              <a:xfrm>
                <a:off x="2813" y="2499"/>
                <a:ext cx="18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3" name="Rectangle 155"/>
              <p:cNvSpPr>
                <a:spLocks noChangeArrowheads="1"/>
              </p:cNvSpPr>
              <p:nvPr/>
            </p:nvSpPr>
            <p:spPr bwMode="auto">
              <a:xfrm>
                <a:off x="2631" y="2499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4" name="Rectangle 156"/>
              <p:cNvSpPr>
                <a:spLocks noChangeArrowheads="1"/>
              </p:cNvSpPr>
              <p:nvPr/>
            </p:nvSpPr>
            <p:spPr bwMode="auto">
              <a:xfrm>
                <a:off x="2448" y="2499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5" name="Rectangle 157"/>
              <p:cNvSpPr>
                <a:spLocks noChangeArrowheads="1"/>
              </p:cNvSpPr>
              <p:nvPr/>
            </p:nvSpPr>
            <p:spPr bwMode="auto">
              <a:xfrm>
                <a:off x="3177" y="2308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6" name="Rectangle 158"/>
              <p:cNvSpPr>
                <a:spLocks noChangeArrowheads="1"/>
              </p:cNvSpPr>
              <p:nvPr/>
            </p:nvSpPr>
            <p:spPr bwMode="auto">
              <a:xfrm>
                <a:off x="2995" y="2308"/>
                <a:ext cx="182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7" name="Rectangle 159"/>
              <p:cNvSpPr>
                <a:spLocks noChangeArrowheads="1"/>
              </p:cNvSpPr>
              <p:nvPr/>
            </p:nvSpPr>
            <p:spPr bwMode="auto">
              <a:xfrm>
                <a:off x="2813" y="2308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8" name="Rectangle 160"/>
              <p:cNvSpPr>
                <a:spLocks noChangeArrowheads="1"/>
              </p:cNvSpPr>
              <p:nvPr/>
            </p:nvSpPr>
            <p:spPr bwMode="auto">
              <a:xfrm>
                <a:off x="2631" y="2308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59" name="Rectangle 161"/>
              <p:cNvSpPr>
                <a:spLocks noChangeArrowheads="1"/>
              </p:cNvSpPr>
              <p:nvPr/>
            </p:nvSpPr>
            <p:spPr bwMode="auto">
              <a:xfrm>
                <a:off x="2448" y="2308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60" name="Rectangle 162"/>
              <p:cNvSpPr>
                <a:spLocks noChangeArrowheads="1"/>
              </p:cNvSpPr>
              <p:nvPr/>
            </p:nvSpPr>
            <p:spPr bwMode="auto">
              <a:xfrm>
                <a:off x="3177" y="2117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61" name="Rectangle 163"/>
              <p:cNvSpPr>
                <a:spLocks noChangeArrowheads="1"/>
              </p:cNvSpPr>
              <p:nvPr/>
            </p:nvSpPr>
            <p:spPr bwMode="auto">
              <a:xfrm>
                <a:off x="2995" y="2117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62" name="Rectangle 164"/>
              <p:cNvSpPr>
                <a:spLocks noChangeArrowheads="1"/>
              </p:cNvSpPr>
              <p:nvPr/>
            </p:nvSpPr>
            <p:spPr bwMode="auto">
              <a:xfrm>
                <a:off x="2813" y="2117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63" name="Rectangle 165"/>
              <p:cNvSpPr>
                <a:spLocks noChangeArrowheads="1"/>
              </p:cNvSpPr>
              <p:nvPr/>
            </p:nvSpPr>
            <p:spPr bwMode="auto">
              <a:xfrm>
                <a:off x="2631" y="2117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64" name="Rectangle 166"/>
              <p:cNvSpPr>
                <a:spLocks noChangeArrowheads="1"/>
              </p:cNvSpPr>
              <p:nvPr/>
            </p:nvSpPr>
            <p:spPr bwMode="auto">
              <a:xfrm>
                <a:off x="2448" y="2117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65" name="Line 167"/>
              <p:cNvSpPr>
                <a:spLocks noChangeShapeType="1"/>
              </p:cNvSpPr>
              <p:nvPr/>
            </p:nvSpPr>
            <p:spPr bwMode="auto">
              <a:xfrm>
                <a:off x="2448" y="2117"/>
                <a:ext cx="9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66" name="Line 168"/>
              <p:cNvSpPr>
                <a:spLocks noChangeShapeType="1"/>
              </p:cNvSpPr>
              <p:nvPr/>
            </p:nvSpPr>
            <p:spPr bwMode="auto">
              <a:xfrm>
                <a:off x="2448" y="230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67" name="Line 169"/>
              <p:cNvSpPr>
                <a:spLocks noChangeShapeType="1"/>
              </p:cNvSpPr>
              <p:nvPr/>
            </p:nvSpPr>
            <p:spPr bwMode="auto">
              <a:xfrm>
                <a:off x="2448" y="2499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68" name="Line 170"/>
              <p:cNvSpPr>
                <a:spLocks noChangeShapeType="1"/>
              </p:cNvSpPr>
              <p:nvPr/>
            </p:nvSpPr>
            <p:spPr bwMode="auto">
              <a:xfrm>
                <a:off x="2448" y="2690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69" name="Line 171"/>
              <p:cNvSpPr>
                <a:spLocks noChangeShapeType="1"/>
              </p:cNvSpPr>
              <p:nvPr/>
            </p:nvSpPr>
            <p:spPr bwMode="auto">
              <a:xfrm>
                <a:off x="2448" y="2881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0" name="Line 172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9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1" name="Line 173"/>
              <p:cNvSpPr>
                <a:spLocks noChangeShapeType="1"/>
              </p:cNvSpPr>
              <p:nvPr/>
            </p:nvSpPr>
            <p:spPr bwMode="auto">
              <a:xfrm>
                <a:off x="2448" y="2117"/>
                <a:ext cx="0" cy="95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2" name="Line 174"/>
              <p:cNvSpPr>
                <a:spLocks noChangeShapeType="1"/>
              </p:cNvSpPr>
              <p:nvPr/>
            </p:nvSpPr>
            <p:spPr bwMode="auto">
              <a:xfrm>
                <a:off x="2631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3" name="Line 175"/>
              <p:cNvSpPr>
                <a:spLocks noChangeShapeType="1"/>
              </p:cNvSpPr>
              <p:nvPr/>
            </p:nvSpPr>
            <p:spPr bwMode="auto">
              <a:xfrm>
                <a:off x="2813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4" name="Line 176"/>
              <p:cNvSpPr>
                <a:spLocks noChangeShapeType="1"/>
              </p:cNvSpPr>
              <p:nvPr/>
            </p:nvSpPr>
            <p:spPr bwMode="auto">
              <a:xfrm>
                <a:off x="2995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5" name="Line 177"/>
              <p:cNvSpPr>
                <a:spLocks noChangeShapeType="1"/>
              </p:cNvSpPr>
              <p:nvPr/>
            </p:nvSpPr>
            <p:spPr bwMode="auto">
              <a:xfrm>
                <a:off x="3177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76" name="Line 178"/>
              <p:cNvSpPr>
                <a:spLocks noChangeShapeType="1"/>
              </p:cNvSpPr>
              <p:nvPr/>
            </p:nvSpPr>
            <p:spPr bwMode="auto">
              <a:xfrm>
                <a:off x="3360" y="2117"/>
                <a:ext cx="0" cy="95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867" name="Group 179"/>
            <p:cNvGrpSpPr>
              <a:grpSpLocks/>
            </p:cNvGrpSpPr>
            <p:nvPr/>
          </p:nvGrpSpPr>
          <p:grpSpPr bwMode="auto">
            <a:xfrm>
              <a:off x="2057400" y="5491163"/>
              <a:ext cx="857250" cy="909637"/>
              <a:chOff x="384" y="1008"/>
              <a:chExt cx="540" cy="573"/>
            </a:xfrm>
          </p:grpSpPr>
          <p:sp>
            <p:nvSpPr>
              <p:cNvPr id="121913" name="Rectangle 180"/>
              <p:cNvSpPr>
                <a:spLocks noChangeArrowheads="1"/>
              </p:cNvSpPr>
              <p:nvPr/>
            </p:nvSpPr>
            <p:spPr bwMode="auto">
              <a:xfrm>
                <a:off x="744" y="1390"/>
                <a:ext cx="18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14" name="Rectangle 181"/>
              <p:cNvSpPr>
                <a:spLocks noChangeArrowheads="1"/>
              </p:cNvSpPr>
              <p:nvPr/>
            </p:nvSpPr>
            <p:spPr bwMode="auto">
              <a:xfrm>
                <a:off x="564" y="1390"/>
                <a:ext cx="18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15" name="Rectangle 182"/>
              <p:cNvSpPr>
                <a:spLocks noChangeArrowheads="1"/>
              </p:cNvSpPr>
              <p:nvPr/>
            </p:nvSpPr>
            <p:spPr bwMode="auto">
              <a:xfrm>
                <a:off x="384" y="1390"/>
                <a:ext cx="180" cy="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16" name="Rectangle 183"/>
              <p:cNvSpPr>
                <a:spLocks noChangeArrowheads="1"/>
              </p:cNvSpPr>
              <p:nvPr/>
            </p:nvSpPr>
            <p:spPr bwMode="auto">
              <a:xfrm>
                <a:off x="744" y="1199"/>
                <a:ext cx="180" cy="191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17" name="Rectangle 184"/>
              <p:cNvSpPr>
                <a:spLocks noChangeArrowheads="1"/>
              </p:cNvSpPr>
              <p:nvPr/>
            </p:nvSpPr>
            <p:spPr bwMode="auto">
              <a:xfrm>
                <a:off x="564" y="1199"/>
                <a:ext cx="180" cy="191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18" name="Rectangle 185"/>
              <p:cNvSpPr>
                <a:spLocks noChangeArrowheads="1"/>
              </p:cNvSpPr>
              <p:nvPr/>
            </p:nvSpPr>
            <p:spPr bwMode="auto">
              <a:xfrm>
                <a:off x="384" y="1199"/>
                <a:ext cx="180" cy="191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19" name="Rectangle 186"/>
              <p:cNvSpPr>
                <a:spLocks noChangeArrowheads="1"/>
              </p:cNvSpPr>
              <p:nvPr/>
            </p:nvSpPr>
            <p:spPr bwMode="auto">
              <a:xfrm>
                <a:off x="744" y="1008"/>
                <a:ext cx="180" cy="191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20" name="Rectangle 187"/>
              <p:cNvSpPr>
                <a:spLocks noChangeArrowheads="1"/>
              </p:cNvSpPr>
              <p:nvPr/>
            </p:nvSpPr>
            <p:spPr bwMode="auto">
              <a:xfrm>
                <a:off x="564" y="1008"/>
                <a:ext cx="180" cy="191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21" name="Rectangle 188"/>
              <p:cNvSpPr>
                <a:spLocks noChangeArrowheads="1"/>
              </p:cNvSpPr>
              <p:nvPr/>
            </p:nvSpPr>
            <p:spPr bwMode="auto">
              <a:xfrm>
                <a:off x="384" y="1008"/>
                <a:ext cx="180" cy="191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922" name="Line 189"/>
              <p:cNvSpPr>
                <a:spLocks noChangeShapeType="1"/>
              </p:cNvSpPr>
              <p:nvPr/>
            </p:nvSpPr>
            <p:spPr bwMode="auto">
              <a:xfrm>
                <a:off x="384" y="1008"/>
                <a:ext cx="5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3" name="Line 190"/>
              <p:cNvSpPr>
                <a:spLocks noChangeShapeType="1"/>
              </p:cNvSpPr>
              <p:nvPr/>
            </p:nvSpPr>
            <p:spPr bwMode="auto">
              <a:xfrm>
                <a:off x="384" y="1199"/>
                <a:ext cx="1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4" name="Line 191"/>
              <p:cNvSpPr>
                <a:spLocks noChangeShapeType="1"/>
              </p:cNvSpPr>
              <p:nvPr/>
            </p:nvSpPr>
            <p:spPr bwMode="auto">
              <a:xfrm>
                <a:off x="384" y="1390"/>
                <a:ext cx="1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5" name="Line 192"/>
              <p:cNvSpPr>
                <a:spLocks noChangeShapeType="1"/>
              </p:cNvSpPr>
              <p:nvPr/>
            </p:nvSpPr>
            <p:spPr bwMode="auto">
              <a:xfrm>
                <a:off x="384" y="1581"/>
                <a:ext cx="54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6" name="Line 193"/>
              <p:cNvSpPr>
                <a:spLocks noChangeShapeType="1"/>
              </p:cNvSpPr>
              <p:nvPr/>
            </p:nvSpPr>
            <p:spPr bwMode="auto">
              <a:xfrm>
                <a:off x="384" y="1008"/>
                <a:ext cx="0" cy="57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7" name="Line 194"/>
              <p:cNvSpPr>
                <a:spLocks noChangeShapeType="1"/>
              </p:cNvSpPr>
              <p:nvPr/>
            </p:nvSpPr>
            <p:spPr bwMode="auto">
              <a:xfrm>
                <a:off x="564" y="1008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8" name="Line 195"/>
              <p:cNvSpPr>
                <a:spLocks noChangeShapeType="1"/>
              </p:cNvSpPr>
              <p:nvPr/>
            </p:nvSpPr>
            <p:spPr bwMode="auto">
              <a:xfrm>
                <a:off x="744" y="1008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29" name="Line 196"/>
              <p:cNvSpPr>
                <a:spLocks noChangeShapeType="1"/>
              </p:cNvSpPr>
              <p:nvPr/>
            </p:nvSpPr>
            <p:spPr bwMode="auto">
              <a:xfrm>
                <a:off x="924" y="1008"/>
                <a:ext cx="0" cy="57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0" name="Line 197"/>
              <p:cNvSpPr>
                <a:spLocks noChangeShapeType="1"/>
              </p:cNvSpPr>
              <p:nvPr/>
            </p:nvSpPr>
            <p:spPr bwMode="auto">
              <a:xfrm>
                <a:off x="744" y="1199"/>
                <a:ext cx="1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1" name="Line 198"/>
              <p:cNvSpPr>
                <a:spLocks noChangeShapeType="1"/>
              </p:cNvSpPr>
              <p:nvPr/>
            </p:nvSpPr>
            <p:spPr bwMode="auto">
              <a:xfrm>
                <a:off x="564" y="1199"/>
                <a:ext cx="1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2" name="Line 199"/>
              <p:cNvSpPr>
                <a:spLocks noChangeShapeType="1"/>
              </p:cNvSpPr>
              <p:nvPr/>
            </p:nvSpPr>
            <p:spPr bwMode="auto">
              <a:xfrm>
                <a:off x="564" y="1199"/>
                <a:ext cx="180" cy="19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3" name="Line 200"/>
              <p:cNvSpPr>
                <a:spLocks noChangeShapeType="1"/>
              </p:cNvSpPr>
              <p:nvPr/>
            </p:nvSpPr>
            <p:spPr bwMode="auto">
              <a:xfrm>
                <a:off x="564" y="1390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4" name="Line 201"/>
              <p:cNvSpPr>
                <a:spLocks noChangeShapeType="1"/>
              </p:cNvSpPr>
              <p:nvPr/>
            </p:nvSpPr>
            <p:spPr bwMode="auto">
              <a:xfrm>
                <a:off x="564" y="1199"/>
                <a:ext cx="0" cy="19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5" name="Line 202"/>
              <p:cNvSpPr>
                <a:spLocks noChangeShapeType="1"/>
              </p:cNvSpPr>
              <p:nvPr/>
            </p:nvSpPr>
            <p:spPr bwMode="auto">
              <a:xfrm flipV="1">
                <a:off x="564" y="1199"/>
                <a:ext cx="180" cy="191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6" name="Line 203"/>
              <p:cNvSpPr>
                <a:spLocks noChangeShapeType="1"/>
              </p:cNvSpPr>
              <p:nvPr/>
            </p:nvSpPr>
            <p:spPr bwMode="auto">
              <a:xfrm>
                <a:off x="744" y="1390"/>
                <a:ext cx="0" cy="19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7" name="Line 204"/>
              <p:cNvSpPr>
                <a:spLocks noChangeShapeType="1"/>
              </p:cNvSpPr>
              <p:nvPr/>
            </p:nvSpPr>
            <p:spPr bwMode="auto">
              <a:xfrm>
                <a:off x="744" y="1199"/>
                <a:ext cx="0" cy="191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8" name="Line 205"/>
              <p:cNvSpPr>
                <a:spLocks noChangeShapeType="1"/>
              </p:cNvSpPr>
              <p:nvPr/>
            </p:nvSpPr>
            <p:spPr bwMode="auto">
              <a:xfrm>
                <a:off x="744" y="1390"/>
                <a:ext cx="18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39" name="Line 206"/>
              <p:cNvSpPr>
                <a:spLocks noChangeShapeType="1"/>
              </p:cNvSpPr>
              <p:nvPr/>
            </p:nvSpPr>
            <p:spPr bwMode="auto">
              <a:xfrm>
                <a:off x="564" y="1390"/>
                <a:ext cx="18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1868" name="Group 207"/>
            <p:cNvGrpSpPr>
              <a:grpSpLocks/>
            </p:cNvGrpSpPr>
            <p:nvPr/>
          </p:nvGrpSpPr>
          <p:grpSpPr bwMode="auto">
            <a:xfrm>
              <a:off x="3200400" y="5715000"/>
              <a:ext cx="457200" cy="457200"/>
              <a:chOff x="1728" y="3744"/>
              <a:chExt cx="288" cy="288"/>
            </a:xfrm>
          </p:grpSpPr>
          <p:sp>
            <p:nvSpPr>
              <p:cNvPr id="121910" name="Oval 208"/>
              <p:cNvSpPr>
                <a:spLocks noChangeArrowheads="1"/>
              </p:cNvSpPr>
              <p:nvPr/>
            </p:nvSpPr>
            <p:spPr bwMode="auto">
              <a:xfrm>
                <a:off x="1728" y="3744"/>
                <a:ext cx="288" cy="28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21911" name="Line 209"/>
              <p:cNvSpPr>
                <a:spLocks noChangeShapeType="1"/>
              </p:cNvSpPr>
              <p:nvPr/>
            </p:nvSpPr>
            <p:spPr bwMode="auto">
              <a:xfrm>
                <a:off x="1776" y="38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12" name="Line 210"/>
              <p:cNvSpPr>
                <a:spLocks noChangeShapeType="1"/>
              </p:cNvSpPr>
              <p:nvPr/>
            </p:nvSpPr>
            <p:spPr bwMode="auto">
              <a:xfrm rot="5400000">
                <a:off x="1776" y="3888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715000" y="5181600"/>
            <a:ext cx="2286000" cy="1516063"/>
            <a:chOff x="5715000" y="5181600"/>
            <a:chExt cx="2286000" cy="1516063"/>
          </a:xfrm>
        </p:grpSpPr>
        <p:sp>
          <p:nvSpPr>
            <p:cNvPr id="121869" name="Line 211"/>
            <p:cNvSpPr>
              <a:spLocks noChangeShapeType="1"/>
            </p:cNvSpPr>
            <p:nvPr/>
          </p:nvSpPr>
          <p:spPr bwMode="auto">
            <a:xfrm>
              <a:off x="5715000" y="5943600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1870" name="Group 212"/>
            <p:cNvGrpSpPr>
              <a:grpSpLocks/>
            </p:cNvGrpSpPr>
            <p:nvPr/>
          </p:nvGrpSpPr>
          <p:grpSpPr bwMode="auto">
            <a:xfrm>
              <a:off x="6553200" y="5181600"/>
              <a:ext cx="1447800" cy="1516063"/>
              <a:chOff x="2448" y="2117"/>
              <a:chExt cx="912" cy="955"/>
            </a:xfrm>
          </p:grpSpPr>
          <p:sp>
            <p:nvSpPr>
              <p:cNvPr id="121873" name="Rectangle 213"/>
              <p:cNvSpPr>
                <a:spLocks noChangeArrowheads="1"/>
              </p:cNvSpPr>
              <p:nvPr/>
            </p:nvSpPr>
            <p:spPr bwMode="auto">
              <a:xfrm>
                <a:off x="3177" y="2881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74" name="Rectangle 214"/>
              <p:cNvSpPr>
                <a:spLocks noChangeArrowheads="1"/>
              </p:cNvSpPr>
              <p:nvPr/>
            </p:nvSpPr>
            <p:spPr bwMode="auto">
              <a:xfrm>
                <a:off x="2995" y="2881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75" name="Rectangle 215"/>
              <p:cNvSpPr>
                <a:spLocks noChangeArrowheads="1"/>
              </p:cNvSpPr>
              <p:nvPr/>
            </p:nvSpPr>
            <p:spPr bwMode="auto">
              <a:xfrm>
                <a:off x="2813" y="2881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76" name="Rectangle 216"/>
              <p:cNvSpPr>
                <a:spLocks noChangeArrowheads="1"/>
              </p:cNvSpPr>
              <p:nvPr/>
            </p:nvSpPr>
            <p:spPr bwMode="auto">
              <a:xfrm>
                <a:off x="2631" y="2881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77" name="Rectangle 217"/>
              <p:cNvSpPr>
                <a:spLocks noChangeArrowheads="1"/>
              </p:cNvSpPr>
              <p:nvPr/>
            </p:nvSpPr>
            <p:spPr bwMode="auto">
              <a:xfrm>
                <a:off x="2448" y="2881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78" name="Rectangle 218"/>
              <p:cNvSpPr>
                <a:spLocks noChangeArrowheads="1"/>
              </p:cNvSpPr>
              <p:nvPr/>
            </p:nvSpPr>
            <p:spPr bwMode="auto">
              <a:xfrm>
                <a:off x="3177" y="2690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79" name="Rectangle 219"/>
              <p:cNvSpPr>
                <a:spLocks noChangeArrowheads="1"/>
              </p:cNvSpPr>
              <p:nvPr/>
            </p:nvSpPr>
            <p:spPr bwMode="auto">
              <a:xfrm>
                <a:off x="2995" y="2690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0" name="Rectangle 220"/>
              <p:cNvSpPr>
                <a:spLocks noChangeArrowheads="1"/>
              </p:cNvSpPr>
              <p:nvPr/>
            </p:nvSpPr>
            <p:spPr bwMode="auto">
              <a:xfrm>
                <a:off x="2813" y="2690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1" name="Rectangle 221"/>
              <p:cNvSpPr>
                <a:spLocks noChangeArrowheads="1"/>
              </p:cNvSpPr>
              <p:nvPr/>
            </p:nvSpPr>
            <p:spPr bwMode="auto">
              <a:xfrm>
                <a:off x="2631" y="2690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2" name="Rectangle 222"/>
              <p:cNvSpPr>
                <a:spLocks noChangeArrowheads="1"/>
              </p:cNvSpPr>
              <p:nvPr/>
            </p:nvSpPr>
            <p:spPr bwMode="auto">
              <a:xfrm>
                <a:off x="2448" y="2690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3" name="Rectangle 223"/>
              <p:cNvSpPr>
                <a:spLocks noChangeArrowheads="1"/>
              </p:cNvSpPr>
              <p:nvPr/>
            </p:nvSpPr>
            <p:spPr bwMode="auto">
              <a:xfrm>
                <a:off x="3177" y="2499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4" name="Rectangle 224"/>
              <p:cNvSpPr>
                <a:spLocks noChangeArrowheads="1"/>
              </p:cNvSpPr>
              <p:nvPr/>
            </p:nvSpPr>
            <p:spPr bwMode="auto">
              <a:xfrm>
                <a:off x="2995" y="2499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5" name="Rectangle 225"/>
              <p:cNvSpPr>
                <a:spLocks noChangeArrowheads="1"/>
              </p:cNvSpPr>
              <p:nvPr/>
            </p:nvSpPr>
            <p:spPr bwMode="auto">
              <a:xfrm>
                <a:off x="2813" y="2499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6" name="Rectangle 226"/>
              <p:cNvSpPr>
                <a:spLocks noChangeArrowheads="1"/>
              </p:cNvSpPr>
              <p:nvPr/>
            </p:nvSpPr>
            <p:spPr bwMode="auto">
              <a:xfrm>
                <a:off x="2631" y="2499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7" name="Rectangle 227"/>
              <p:cNvSpPr>
                <a:spLocks noChangeArrowheads="1"/>
              </p:cNvSpPr>
              <p:nvPr/>
            </p:nvSpPr>
            <p:spPr bwMode="auto">
              <a:xfrm>
                <a:off x="2448" y="2499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8" name="Rectangle 228"/>
              <p:cNvSpPr>
                <a:spLocks noChangeArrowheads="1"/>
              </p:cNvSpPr>
              <p:nvPr/>
            </p:nvSpPr>
            <p:spPr bwMode="auto">
              <a:xfrm>
                <a:off x="3177" y="2308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89" name="Rectangle 229"/>
              <p:cNvSpPr>
                <a:spLocks noChangeArrowheads="1"/>
              </p:cNvSpPr>
              <p:nvPr/>
            </p:nvSpPr>
            <p:spPr bwMode="auto">
              <a:xfrm>
                <a:off x="2995" y="2308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0" name="Rectangle 230"/>
              <p:cNvSpPr>
                <a:spLocks noChangeArrowheads="1"/>
              </p:cNvSpPr>
              <p:nvPr/>
            </p:nvSpPr>
            <p:spPr bwMode="auto">
              <a:xfrm>
                <a:off x="2813" y="2308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1" name="Rectangle 231"/>
              <p:cNvSpPr>
                <a:spLocks noChangeArrowheads="1"/>
              </p:cNvSpPr>
              <p:nvPr/>
            </p:nvSpPr>
            <p:spPr bwMode="auto">
              <a:xfrm>
                <a:off x="2631" y="2308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2" name="Rectangle 232"/>
              <p:cNvSpPr>
                <a:spLocks noChangeArrowheads="1"/>
              </p:cNvSpPr>
              <p:nvPr/>
            </p:nvSpPr>
            <p:spPr bwMode="auto">
              <a:xfrm>
                <a:off x="2448" y="2308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3" name="Rectangle 233"/>
              <p:cNvSpPr>
                <a:spLocks noChangeArrowheads="1"/>
              </p:cNvSpPr>
              <p:nvPr/>
            </p:nvSpPr>
            <p:spPr bwMode="auto">
              <a:xfrm>
                <a:off x="3177" y="2117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4" name="Rectangle 234"/>
              <p:cNvSpPr>
                <a:spLocks noChangeArrowheads="1"/>
              </p:cNvSpPr>
              <p:nvPr/>
            </p:nvSpPr>
            <p:spPr bwMode="auto">
              <a:xfrm>
                <a:off x="2995" y="2117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5" name="Rectangle 235"/>
              <p:cNvSpPr>
                <a:spLocks noChangeArrowheads="1"/>
              </p:cNvSpPr>
              <p:nvPr/>
            </p:nvSpPr>
            <p:spPr bwMode="auto">
              <a:xfrm>
                <a:off x="2813" y="2117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6" name="Rectangle 236"/>
              <p:cNvSpPr>
                <a:spLocks noChangeArrowheads="1"/>
              </p:cNvSpPr>
              <p:nvPr/>
            </p:nvSpPr>
            <p:spPr bwMode="auto">
              <a:xfrm>
                <a:off x="2631" y="2117"/>
                <a:ext cx="182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7" name="Rectangle 237"/>
              <p:cNvSpPr>
                <a:spLocks noChangeArrowheads="1"/>
              </p:cNvSpPr>
              <p:nvPr/>
            </p:nvSpPr>
            <p:spPr bwMode="auto">
              <a:xfrm>
                <a:off x="2448" y="2117"/>
                <a:ext cx="183" cy="191"/>
              </a:xfrm>
              <a:prstGeom prst="rect">
                <a:avLst/>
              </a:prstGeom>
              <a:solidFill>
                <a:srgbClr val="FF66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itchFamily="-112" charset="-128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buSzPct val="100000"/>
                </a:pPr>
                <a:endParaRPr lang="en-US" altLang="en-US" sz="1000"/>
              </a:p>
            </p:txBody>
          </p:sp>
          <p:sp>
            <p:nvSpPr>
              <p:cNvPr id="121898" name="Line 238"/>
              <p:cNvSpPr>
                <a:spLocks noChangeShapeType="1"/>
              </p:cNvSpPr>
              <p:nvPr/>
            </p:nvSpPr>
            <p:spPr bwMode="auto">
              <a:xfrm>
                <a:off x="2448" y="2117"/>
                <a:ext cx="9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899" name="Line 239"/>
              <p:cNvSpPr>
                <a:spLocks noChangeShapeType="1"/>
              </p:cNvSpPr>
              <p:nvPr/>
            </p:nvSpPr>
            <p:spPr bwMode="auto">
              <a:xfrm>
                <a:off x="2448" y="2308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0" name="Line 240"/>
              <p:cNvSpPr>
                <a:spLocks noChangeShapeType="1"/>
              </p:cNvSpPr>
              <p:nvPr/>
            </p:nvSpPr>
            <p:spPr bwMode="auto">
              <a:xfrm>
                <a:off x="2448" y="2499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1" name="Line 241"/>
              <p:cNvSpPr>
                <a:spLocks noChangeShapeType="1"/>
              </p:cNvSpPr>
              <p:nvPr/>
            </p:nvSpPr>
            <p:spPr bwMode="auto">
              <a:xfrm>
                <a:off x="2448" y="2690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2" name="Line 242"/>
              <p:cNvSpPr>
                <a:spLocks noChangeShapeType="1"/>
              </p:cNvSpPr>
              <p:nvPr/>
            </p:nvSpPr>
            <p:spPr bwMode="auto">
              <a:xfrm>
                <a:off x="2448" y="2881"/>
                <a:ext cx="9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3" name="Line 243"/>
              <p:cNvSpPr>
                <a:spLocks noChangeShapeType="1"/>
              </p:cNvSpPr>
              <p:nvPr/>
            </p:nvSpPr>
            <p:spPr bwMode="auto">
              <a:xfrm>
                <a:off x="2448" y="3072"/>
                <a:ext cx="91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4" name="Line 244"/>
              <p:cNvSpPr>
                <a:spLocks noChangeShapeType="1"/>
              </p:cNvSpPr>
              <p:nvPr/>
            </p:nvSpPr>
            <p:spPr bwMode="auto">
              <a:xfrm>
                <a:off x="2448" y="2117"/>
                <a:ext cx="0" cy="95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5" name="Line 245"/>
              <p:cNvSpPr>
                <a:spLocks noChangeShapeType="1"/>
              </p:cNvSpPr>
              <p:nvPr/>
            </p:nvSpPr>
            <p:spPr bwMode="auto">
              <a:xfrm>
                <a:off x="2631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6" name="Line 246"/>
              <p:cNvSpPr>
                <a:spLocks noChangeShapeType="1"/>
              </p:cNvSpPr>
              <p:nvPr/>
            </p:nvSpPr>
            <p:spPr bwMode="auto">
              <a:xfrm>
                <a:off x="2813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7" name="Line 247"/>
              <p:cNvSpPr>
                <a:spLocks noChangeShapeType="1"/>
              </p:cNvSpPr>
              <p:nvPr/>
            </p:nvSpPr>
            <p:spPr bwMode="auto">
              <a:xfrm>
                <a:off x="2995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8" name="Line 248"/>
              <p:cNvSpPr>
                <a:spLocks noChangeShapeType="1"/>
              </p:cNvSpPr>
              <p:nvPr/>
            </p:nvSpPr>
            <p:spPr bwMode="auto">
              <a:xfrm>
                <a:off x="3177" y="2117"/>
                <a:ext cx="0" cy="9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909" name="Line 249"/>
              <p:cNvSpPr>
                <a:spLocks noChangeShapeType="1"/>
              </p:cNvSpPr>
              <p:nvPr/>
            </p:nvSpPr>
            <p:spPr bwMode="auto">
              <a:xfrm>
                <a:off x="3360" y="2117"/>
                <a:ext cx="0" cy="955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1871" name="TextBox 249"/>
          <p:cNvSpPr txBox="1">
            <a:spLocks noChangeArrowheads="1"/>
          </p:cNvSpPr>
          <p:nvPr/>
        </p:nvSpPr>
        <p:spPr bwMode="auto">
          <a:xfrm>
            <a:off x="6096000" y="190500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/>
              <a:t>We want to calculate this</a:t>
            </a:r>
          </a:p>
        </p:txBody>
      </p:sp>
      <p:sp>
        <p:nvSpPr>
          <p:cNvPr id="121872" name="TextBox 250"/>
          <p:cNvSpPr txBox="1">
            <a:spLocks noChangeArrowheads="1"/>
          </p:cNvSpPr>
          <p:nvPr/>
        </p:nvSpPr>
        <p:spPr bwMode="auto">
          <a:xfrm>
            <a:off x="6096000" y="3581400"/>
            <a:ext cx="2057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/>
              <a:t>We dilate with negation</a:t>
            </a:r>
          </a:p>
        </p:txBody>
      </p:sp>
    </p:spTree>
    <p:extLst>
      <p:ext uri="{BB962C8B-B14F-4D97-AF65-F5344CB8AC3E}">
        <p14:creationId xmlns:p14="http://schemas.microsoft.com/office/powerpoint/2010/main" val="232338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Erosion</a:t>
            </a:r>
          </a:p>
        </p:txBody>
      </p:sp>
      <p:sp>
        <p:nvSpPr>
          <p:cNvPr id="122883" name="Line 3"/>
          <p:cNvSpPr>
            <a:spLocks noChangeShapeType="1"/>
          </p:cNvSpPr>
          <p:nvPr/>
        </p:nvSpPr>
        <p:spPr bwMode="auto">
          <a:xfrm>
            <a:off x="60198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884" name="Group 4"/>
          <p:cNvGrpSpPr>
            <a:grpSpLocks/>
          </p:cNvGrpSpPr>
          <p:nvPr/>
        </p:nvGrpSpPr>
        <p:grpSpPr bwMode="auto">
          <a:xfrm>
            <a:off x="1828800" y="1981200"/>
            <a:ext cx="1447800" cy="1516063"/>
            <a:chOff x="2448" y="2117"/>
            <a:chExt cx="912" cy="955"/>
          </a:xfrm>
        </p:grpSpPr>
        <p:sp>
          <p:nvSpPr>
            <p:cNvPr id="123032" name="Rectangle 5"/>
            <p:cNvSpPr>
              <a:spLocks noChangeArrowheads="1"/>
            </p:cNvSpPr>
            <p:nvPr/>
          </p:nvSpPr>
          <p:spPr bwMode="auto">
            <a:xfrm>
              <a:off x="3177" y="2881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3" name="Rectangle 6"/>
            <p:cNvSpPr>
              <a:spLocks noChangeArrowheads="1"/>
            </p:cNvSpPr>
            <p:nvPr/>
          </p:nvSpPr>
          <p:spPr bwMode="auto">
            <a:xfrm>
              <a:off x="2995" y="2881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4" name="Rectangle 7"/>
            <p:cNvSpPr>
              <a:spLocks noChangeArrowheads="1"/>
            </p:cNvSpPr>
            <p:nvPr/>
          </p:nvSpPr>
          <p:spPr bwMode="auto">
            <a:xfrm>
              <a:off x="2813" y="2881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5" name="Rectangle 8"/>
            <p:cNvSpPr>
              <a:spLocks noChangeArrowheads="1"/>
            </p:cNvSpPr>
            <p:nvPr/>
          </p:nvSpPr>
          <p:spPr bwMode="auto">
            <a:xfrm>
              <a:off x="2631" y="2881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6" name="Rectangle 9"/>
            <p:cNvSpPr>
              <a:spLocks noChangeArrowheads="1"/>
            </p:cNvSpPr>
            <p:nvPr/>
          </p:nvSpPr>
          <p:spPr bwMode="auto">
            <a:xfrm>
              <a:off x="2448" y="2881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7" name="Rectangle 10"/>
            <p:cNvSpPr>
              <a:spLocks noChangeArrowheads="1"/>
            </p:cNvSpPr>
            <p:nvPr/>
          </p:nvSpPr>
          <p:spPr bwMode="auto">
            <a:xfrm>
              <a:off x="3177" y="2690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8" name="Rectangle 11"/>
            <p:cNvSpPr>
              <a:spLocks noChangeArrowheads="1"/>
            </p:cNvSpPr>
            <p:nvPr/>
          </p:nvSpPr>
          <p:spPr bwMode="auto">
            <a:xfrm>
              <a:off x="2995" y="2690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39" name="Rectangle 12"/>
            <p:cNvSpPr>
              <a:spLocks noChangeArrowheads="1"/>
            </p:cNvSpPr>
            <p:nvPr/>
          </p:nvSpPr>
          <p:spPr bwMode="auto">
            <a:xfrm>
              <a:off x="2813" y="2690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0" name="Rectangle 13"/>
            <p:cNvSpPr>
              <a:spLocks noChangeArrowheads="1"/>
            </p:cNvSpPr>
            <p:nvPr/>
          </p:nvSpPr>
          <p:spPr bwMode="auto">
            <a:xfrm>
              <a:off x="2631" y="2690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1" name="Rectangle 14"/>
            <p:cNvSpPr>
              <a:spLocks noChangeArrowheads="1"/>
            </p:cNvSpPr>
            <p:nvPr/>
          </p:nvSpPr>
          <p:spPr bwMode="auto">
            <a:xfrm>
              <a:off x="2448" y="2690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2" name="Rectangle 15"/>
            <p:cNvSpPr>
              <a:spLocks noChangeArrowheads="1"/>
            </p:cNvSpPr>
            <p:nvPr/>
          </p:nvSpPr>
          <p:spPr bwMode="auto">
            <a:xfrm>
              <a:off x="3177" y="2499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3" name="Rectangle 16"/>
            <p:cNvSpPr>
              <a:spLocks noChangeArrowheads="1"/>
            </p:cNvSpPr>
            <p:nvPr/>
          </p:nvSpPr>
          <p:spPr bwMode="auto">
            <a:xfrm>
              <a:off x="2995" y="2499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4" name="Rectangle 17"/>
            <p:cNvSpPr>
              <a:spLocks noChangeArrowheads="1"/>
            </p:cNvSpPr>
            <p:nvPr/>
          </p:nvSpPr>
          <p:spPr bwMode="auto">
            <a:xfrm>
              <a:off x="2813" y="2499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5" name="Rectangle 18"/>
            <p:cNvSpPr>
              <a:spLocks noChangeArrowheads="1"/>
            </p:cNvSpPr>
            <p:nvPr/>
          </p:nvSpPr>
          <p:spPr bwMode="auto">
            <a:xfrm>
              <a:off x="2631" y="2499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6" name="Rectangle 19"/>
            <p:cNvSpPr>
              <a:spLocks noChangeArrowheads="1"/>
            </p:cNvSpPr>
            <p:nvPr/>
          </p:nvSpPr>
          <p:spPr bwMode="auto">
            <a:xfrm>
              <a:off x="2448" y="2499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7" name="Rectangle 20"/>
            <p:cNvSpPr>
              <a:spLocks noChangeArrowheads="1"/>
            </p:cNvSpPr>
            <p:nvPr/>
          </p:nvSpPr>
          <p:spPr bwMode="auto">
            <a:xfrm>
              <a:off x="3177" y="2308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8" name="Rectangle 21"/>
            <p:cNvSpPr>
              <a:spLocks noChangeArrowheads="1"/>
            </p:cNvSpPr>
            <p:nvPr/>
          </p:nvSpPr>
          <p:spPr bwMode="auto">
            <a:xfrm>
              <a:off x="2995" y="2308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49" name="Rectangle 22"/>
            <p:cNvSpPr>
              <a:spLocks noChangeArrowheads="1"/>
            </p:cNvSpPr>
            <p:nvPr/>
          </p:nvSpPr>
          <p:spPr bwMode="auto">
            <a:xfrm>
              <a:off x="2813" y="2308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0" name="Rectangle 23"/>
            <p:cNvSpPr>
              <a:spLocks noChangeArrowheads="1"/>
            </p:cNvSpPr>
            <p:nvPr/>
          </p:nvSpPr>
          <p:spPr bwMode="auto">
            <a:xfrm>
              <a:off x="2631" y="2308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1" name="Rectangle 24"/>
            <p:cNvSpPr>
              <a:spLocks noChangeArrowheads="1"/>
            </p:cNvSpPr>
            <p:nvPr/>
          </p:nvSpPr>
          <p:spPr bwMode="auto">
            <a:xfrm>
              <a:off x="2448" y="2308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2" name="Rectangle 25"/>
            <p:cNvSpPr>
              <a:spLocks noChangeArrowheads="1"/>
            </p:cNvSpPr>
            <p:nvPr/>
          </p:nvSpPr>
          <p:spPr bwMode="auto">
            <a:xfrm>
              <a:off x="3177" y="2117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3" name="Rectangle 26"/>
            <p:cNvSpPr>
              <a:spLocks noChangeArrowheads="1"/>
            </p:cNvSpPr>
            <p:nvPr/>
          </p:nvSpPr>
          <p:spPr bwMode="auto">
            <a:xfrm>
              <a:off x="2995" y="2117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4" name="Rectangle 27"/>
            <p:cNvSpPr>
              <a:spLocks noChangeArrowheads="1"/>
            </p:cNvSpPr>
            <p:nvPr/>
          </p:nvSpPr>
          <p:spPr bwMode="auto">
            <a:xfrm>
              <a:off x="2813" y="2117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5" name="Rectangle 28"/>
            <p:cNvSpPr>
              <a:spLocks noChangeArrowheads="1"/>
            </p:cNvSpPr>
            <p:nvPr/>
          </p:nvSpPr>
          <p:spPr bwMode="auto">
            <a:xfrm>
              <a:off x="2631" y="2117"/>
              <a:ext cx="182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6" name="Rectangle 29"/>
            <p:cNvSpPr>
              <a:spLocks noChangeArrowheads="1"/>
            </p:cNvSpPr>
            <p:nvPr/>
          </p:nvSpPr>
          <p:spPr bwMode="auto">
            <a:xfrm>
              <a:off x="2448" y="2117"/>
              <a:ext cx="18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57" name="Line 30"/>
            <p:cNvSpPr>
              <a:spLocks noChangeShapeType="1"/>
            </p:cNvSpPr>
            <p:nvPr/>
          </p:nvSpPr>
          <p:spPr bwMode="auto">
            <a:xfrm>
              <a:off x="2448" y="2117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8" name="Line 31"/>
            <p:cNvSpPr>
              <a:spLocks noChangeShapeType="1"/>
            </p:cNvSpPr>
            <p:nvPr/>
          </p:nvSpPr>
          <p:spPr bwMode="auto">
            <a:xfrm>
              <a:off x="2448" y="230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59" name="Line 32"/>
            <p:cNvSpPr>
              <a:spLocks noChangeShapeType="1"/>
            </p:cNvSpPr>
            <p:nvPr/>
          </p:nvSpPr>
          <p:spPr bwMode="auto">
            <a:xfrm>
              <a:off x="2448" y="2499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0" name="Line 33"/>
            <p:cNvSpPr>
              <a:spLocks noChangeShapeType="1"/>
            </p:cNvSpPr>
            <p:nvPr/>
          </p:nvSpPr>
          <p:spPr bwMode="auto">
            <a:xfrm>
              <a:off x="2448" y="269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1" name="Line 34"/>
            <p:cNvSpPr>
              <a:spLocks noChangeShapeType="1"/>
            </p:cNvSpPr>
            <p:nvPr/>
          </p:nvSpPr>
          <p:spPr bwMode="auto">
            <a:xfrm>
              <a:off x="2448" y="2881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2" name="Line 35"/>
            <p:cNvSpPr>
              <a:spLocks noChangeShapeType="1"/>
            </p:cNvSpPr>
            <p:nvPr/>
          </p:nvSpPr>
          <p:spPr bwMode="auto">
            <a:xfrm>
              <a:off x="2448" y="3072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3" name="Line 36"/>
            <p:cNvSpPr>
              <a:spLocks noChangeShapeType="1"/>
            </p:cNvSpPr>
            <p:nvPr/>
          </p:nvSpPr>
          <p:spPr bwMode="auto">
            <a:xfrm>
              <a:off x="2448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4" name="Line 37"/>
            <p:cNvSpPr>
              <a:spLocks noChangeShapeType="1"/>
            </p:cNvSpPr>
            <p:nvPr/>
          </p:nvSpPr>
          <p:spPr bwMode="auto">
            <a:xfrm>
              <a:off x="2631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5" name="Line 38"/>
            <p:cNvSpPr>
              <a:spLocks noChangeShapeType="1"/>
            </p:cNvSpPr>
            <p:nvPr/>
          </p:nvSpPr>
          <p:spPr bwMode="auto">
            <a:xfrm>
              <a:off x="2813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6" name="Line 39"/>
            <p:cNvSpPr>
              <a:spLocks noChangeShapeType="1"/>
            </p:cNvSpPr>
            <p:nvPr/>
          </p:nvSpPr>
          <p:spPr bwMode="auto">
            <a:xfrm>
              <a:off x="2995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7" name="Line 40"/>
            <p:cNvSpPr>
              <a:spLocks noChangeShapeType="1"/>
            </p:cNvSpPr>
            <p:nvPr/>
          </p:nvSpPr>
          <p:spPr bwMode="auto">
            <a:xfrm>
              <a:off x="3177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68" name="Line 41"/>
            <p:cNvSpPr>
              <a:spLocks noChangeShapeType="1"/>
            </p:cNvSpPr>
            <p:nvPr/>
          </p:nvSpPr>
          <p:spPr bwMode="auto">
            <a:xfrm>
              <a:off x="3360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885" name="Group 42"/>
          <p:cNvGrpSpPr>
            <a:grpSpLocks/>
          </p:cNvGrpSpPr>
          <p:nvPr/>
        </p:nvGrpSpPr>
        <p:grpSpPr bwMode="auto">
          <a:xfrm>
            <a:off x="6781800" y="3741738"/>
            <a:ext cx="1447800" cy="1516062"/>
            <a:chOff x="2448" y="2117"/>
            <a:chExt cx="912" cy="955"/>
          </a:xfrm>
        </p:grpSpPr>
        <p:sp>
          <p:nvSpPr>
            <p:cNvPr id="122995" name="Rectangle 43"/>
            <p:cNvSpPr>
              <a:spLocks noChangeArrowheads="1"/>
            </p:cNvSpPr>
            <p:nvPr/>
          </p:nvSpPr>
          <p:spPr bwMode="auto">
            <a:xfrm>
              <a:off x="3177" y="2881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96" name="Rectangle 44"/>
            <p:cNvSpPr>
              <a:spLocks noChangeArrowheads="1"/>
            </p:cNvSpPr>
            <p:nvPr/>
          </p:nvSpPr>
          <p:spPr bwMode="auto">
            <a:xfrm>
              <a:off x="2995" y="2881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97" name="Rectangle 45"/>
            <p:cNvSpPr>
              <a:spLocks noChangeArrowheads="1"/>
            </p:cNvSpPr>
            <p:nvPr/>
          </p:nvSpPr>
          <p:spPr bwMode="auto">
            <a:xfrm>
              <a:off x="2813" y="2881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98" name="Rectangle 46"/>
            <p:cNvSpPr>
              <a:spLocks noChangeArrowheads="1"/>
            </p:cNvSpPr>
            <p:nvPr/>
          </p:nvSpPr>
          <p:spPr bwMode="auto">
            <a:xfrm>
              <a:off x="2631" y="2881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99" name="Rectangle 47"/>
            <p:cNvSpPr>
              <a:spLocks noChangeArrowheads="1"/>
            </p:cNvSpPr>
            <p:nvPr/>
          </p:nvSpPr>
          <p:spPr bwMode="auto">
            <a:xfrm>
              <a:off x="2448" y="2881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0" name="Rectangle 48"/>
            <p:cNvSpPr>
              <a:spLocks noChangeArrowheads="1"/>
            </p:cNvSpPr>
            <p:nvPr/>
          </p:nvSpPr>
          <p:spPr bwMode="auto">
            <a:xfrm>
              <a:off x="3177" y="2690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1" name="Rectangle 49"/>
            <p:cNvSpPr>
              <a:spLocks noChangeArrowheads="1"/>
            </p:cNvSpPr>
            <p:nvPr/>
          </p:nvSpPr>
          <p:spPr bwMode="auto">
            <a:xfrm>
              <a:off x="2995" y="2690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2" name="Rectangle 50"/>
            <p:cNvSpPr>
              <a:spLocks noChangeArrowheads="1"/>
            </p:cNvSpPr>
            <p:nvPr/>
          </p:nvSpPr>
          <p:spPr bwMode="auto">
            <a:xfrm>
              <a:off x="2813" y="2690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3" name="Rectangle 51"/>
            <p:cNvSpPr>
              <a:spLocks noChangeArrowheads="1"/>
            </p:cNvSpPr>
            <p:nvPr/>
          </p:nvSpPr>
          <p:spPr bwMode="auto">
            <a:xfrm>
              <a:off x="2631" y="2690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4" name="Rectangle 52"/>
            <p:cNvSpPr>
              <a:spLocks noChangeArrowheads="1"/>
            </p:cNvSpPr>
            <p:nvPr/>
          </p:nvSpPr>
          <p:spPr bwMode="auto">
            <a:xfrm>
              <a:off x="2448" y="2690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5" name="Rectangle 53"/>
            <p:cNvSpPr>
              <a:spLocks noChangeArrowheads="1"/>
            </p:cNvSpPr>
            <p:nvPr/>
          </p:nvSpPr>
          <p:spPr bwMode="auto">
            <a:xfrm>
              <a:off x="3177" y="2499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6" name="Rectangle 54"/>
            <p:cNvSpPr>
              <a:spLocks noChangeArrowheads="1"/>
            </p:cNvSpPr>
            <p:nvPr/>
          </p:nvSpPr>
          <p:spPr bwMode="auto">
            <a:xfrm>
              <a:off x="2995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7" name="Rectangle 55"/>
            <p:cNvSpPr>
              <a:spLocks noChangeArrowheads="1"/>
            </p:cNvSpPr>
            <p:nvPr/>
          </p:nvSpPr>
          <p:spPr bwMode="auto">
            <a:xfrm>
              <a:off x="2813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8" name="Rectangle 56"/>
            <p:cNvSpPr>
              <a:spLocks noChangeArrowheads="1"/>
            </p:cNvSpPr>
            <p:nvPr/>
          </p:nvSpPr>
          <p:spPr bwMode="auto">
            <a:xfrm>
              <a:off x="2631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09" name="Rectangle 57"/>
            <p:cNvSpPr>
              <a:spLocks noChangeArrowheads="1"/>
            </p:cNvSpPr>
            <p:nvPr/>
          </p:nvSpPr>
          <p:spPr bwMode="auto">
            <a:xfrm>
              <a:off x="2448" y="2499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0" name="Rectangle 58"/>
            <p:cNvSpPr>
              <a:spLocks noChangeArrowheads="1"/>
            </p:cNvSpPr>
            <p:nvPr/>
          </p:nvSpPr>
          <p:spPr bwMode="auto">
            <a:xfrm>
              <a:off x="3177" y="2308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1" name="Rectangle 59"/>
            <p:cNvSpPr>
              <a:spLocks noChangeArrowheads="1"/>
            </p:cNvSpPr>
            <p:nvPr/>
          </p:nvSpPr>
          <p:spPr bwMode="auto">
            <a:xfrm>
              <a:off x="2995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2" name="Rectangle 60"/>
            <p:cNvSpPr>
              <a:spLocks noChangeArrowheads="1"/>
            </p:cNvSpPr>
            <p:nvPr/>
          </p:nvSpPr>
          <p:spPr bwMode="auto">
            <a:xfrm>
              <a:off x="2813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3" name="Rectangle 61"/>
            <p:cNvSpPr>
              <a:spLocks noChangeArrowheads="1"/>
            </p:cNvSpPr>
            <p:nvPr/>
          </p:nvSpPr>
          <p:spPr bwMode="auto">
            <a:xfrm>
              <a:off x="2631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4" name="Rectangle 62"/>
            <p:cNvSpPr>
              <a:spLocks noChangeArrowheads="1"/>
            </p:cNvSpPr>
            <p:nvPr/>
          </p:nvSpPr>
          <p:spPr bwMode="auto">
            <a:xfrm>
              <a:off x="2448" y="2308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5" name="Rectangle 63"/>
            <p:cNvSpPr>
              <a:spLocks noChangeArrowheads="1"/>
            </p:cNvSpPr>
            <p:nvPr/>
          </p:nvSpPr>
          <p:spPr bwMode="auto">
            <a:xfrm>
              <a:off x="3177" y="2117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6" name="Rectangle 64"/>
            <p:cNvSpPr>
              <a:spLocks noChangeArrowheads="1"/>
            </p:cNvSpPr>
            <p:nvPr/>
          </p:nvSpPr>
          <p:spPr bwMode="auto">
            <a:xfrm>
              <a:off x="2995" y="2117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7" name="Rectangle 65"/>
            <p:cNvSpPr>
              <a:spLocks noChangeArrowheads="1"/>
            </p:cNvSpPr>
            <p:nvPr/>
          </p:nvSpPr>
          <p:spPr bwMode="auto">
            <a:xfrm>
              <a:off x="2813" y="2117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8" name="Rectangle 66"/>
            <p:cNvSpPr>
              <a:spLocks noChangeArrowheads="1"/>
            </p:cNvSpPr>
            <p:nvPr/>
          </p:nvSpPr>
          <p:spPr bwMode="auto">
            <a:xfrm>
              <a:off x="2631" y="2117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19" name="Rectangle 67"/>
            <p:cNvSpPr>
              <a:spLocks noChangeArrowheads="1"/>
            </p:cNvSpPr>
            <p:nvPr/>
          </p:nvSpPr>
          <p:spPr bwMode="auto">
            <a:xfrm>
              <a:off x="2448" y="2117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3020" name="Line 68"/>
            <p:cNvSpPr>
              <a:spLocks noChangeShapeType="1"/>
            </p:cNvSpPr>
            <p:nvPr/>
          </p:nvSpPr>
          <p:spPr bwMode="auto">
            <a:xfrm>
              <a:off x="2448" y="2117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1" name="Line 69"/>
            <p:cNvSpPr>
              <a:spLocks noChangeShapeType="1"/>
            </p:cNvSpPr>
            <p:nvPr/>
          </p:nvSpPr>
          <p:spPr bwMode="auto">
            <a:xfrm>
              <a:off x="2448" y="230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2" name="Line 70"/>
            <p:cNvSpPr>
              <a:spLocks noChangeShapeType="1"/>
            </p:cNvSpPr>
            <p:nvPr/>
          </p:nvSpPr>
          <p:spPr bwMode="auto">
            <a:xfrm>
              <a:off x="2448" y="2499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3" name="Line 71"/>
            <p:cNvSpPr>
              <a:spLocks noChangeShapeType="1"/>
            </p:cNvSpPr>
            <p:nvPr/>
          </p:nvSpPr>
          <p:spPr bwMode="auto">
            <a:xfrm>
              <a:off x="2448" y="269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4" name="Line 72"/>
            <p:cNvSpPr>
              <a:spLocks noChangeShapeType="1"/>
            </p:cNvSpPr>
            <p:nvPr/>
          </p:nvSpPr>
          <p:spPr bwMode="auto">
            <a:xfrm>
              <a:off x="2448" y="2881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5" name="Line 73"/>
            <p:cNvSpPr>
              <a:spLocks noChangeShapeType="1"/>
            </p:cNvSpPr>
            <p:nvPr/>
          </p:nvSpPr>
          <p:spPr bwMode="auto">
            <a:xfrm>
              <a:off x="2448" y="3072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6" name="Line 74"/>
            <p:cNvSpPr>
              <a:spLocks noChangeShapeType="1"/>
            </p:cNvSpPr>
            <p:nvPr/>
          </p:nvSpPr>
          <p:spPr bwMode="auto">
            <a:xfrm>
              <a:off x="2448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7" name="Line 75"/>
            <p:cNvSpPr>
              <a:spLocks noChangeShapeType="1"/>
            </p:cNvSpPr>
            <p:nvPr/>
          </p:nvSpPr>
          <p:spPr bwMode="auto">
            <a:xfrm>
              <a:off x="2631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8" name="Line 76"/>
            <p:cNvSpPr>
              <a:spLocks noChangeShapeType="1"/>
            </p:cNvSpPr>
            <p:nvPr/>
          </p:nvSpPr>
          <p:spPr bwMode="auto">
            <a:xfrm>
              <a:off x="2813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29" name="Line 77"/>
            <p:cNvSpPr>
              <a:spLocks noChangeShapeType="1"/>
            </p:cNvSpPr>
            <p:nvPr/>
          </p:nvSpPr>
          <p:spPr bwMode="auto">
            <a:xfrm>
              <a:off x="2995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0" name="Line 78"/>
            <p:cNvSpPr>
              <a:spLocks noChangeShapeType="1"/>
            </p:cNvSpPr>
            <p:nvPr/>
          </p:nvSpPr>
          <p:spPr bwMode="auto">
            <a:xfrm>
              <a:off x="3177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031" name="Line 79"/>
            <p:cNvSpPr>
              <a:spLocks noChangeShapeType="1"/>
            </p:cNvSpPr>
            <p:nvPr/>
          </p:nvSpPr>
          <p:spPr bwMode="auto">
            <a:xfrm>
              <a:off x="3360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886" name="Group 80"/>
          <p:cNvGrpSpPr>
            <a:grpSpLocks/>
          </p:cNvGrpSpPr>
          <p:nvPr/>
        </p:nvGrpSpPr>
        <p:grpSpPr bwMode="auto">
          <a:xfrm>
            <a:off x="4267200" y="3741738"/>
            <a:ext cx="1447800" cy="1516062"/>
            <a:chOff x="1488" y="1202"/>
            <a:chExt cx="1518" cy="955"/>
          </a:xfrm>
        </p:grpSpPr>
        <p:sp>
          <p:nvSpPr>
            <p:cNvPr id="122958" name="Rectangle 81"/>
            <p:cNvSpPr>
              <a:spLocks noChangeArrowheads="1"/>
            </p:cNvSpPr>
            <p:nvPr/>
          </p:nvSpPr>
          <p:spPr bwMode="auto">
            <a:xfrm>
              <a:off x="2702" y="1966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59" name="Rectangle 82"/>
            <p:cNvSpPr>
              <a:spLocks noChangeArrowheads="1"/>
            </p:cNvSpPr>
            <p:nvPr/>
          </p:nvSpPr>
          <p:spPr bwMode="auto">
            <a:xfrm>
              <a:off x="2399" y="1966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0" name="Rectangle 83"/>
            <p:cNvSpPr>
              <a:spLocks noChangeArrowheads="1"/>
            </p:cNvSpPr>
            <p:nvPr/>
          </p:nvSpPr>
          <p:spPr bwMode="auto">
            <a:xfrm>
              <a:off x="2095" y="1966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1" name="Rectangle 84"/>
            <p:cNvSpPr>
              <a:spLocks noChangeArrowheads="1"/>
            </p:cNvSpPr>
            <p:nvPr/>
          </p:nvSpPr>
          <p:spPr bwMode="auto">
            <a:xfrm>
              <a:off x="1792" y="1966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2" name="Rectangle 85"/>
            <p:cNvSpPr>
              <a:spLocks noChangeArrowheads="1"/>
            </p:cNvSpPr>
            <p:nvPr/>
          </p:nvSpPr>
          <p:spPr bwMode="auto">
            <a:xfrm>
              <a:off x="1488" y="1966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3" name="Rectangle 86"/>
            <p:cNvSpPr>
              <a:spLocks noChangeArrowheads="1"/>
            </p:cNvSpPr>
            <p:nvPr/>
          </p:nvSpPr>
          <p:spPr bwMode="auto">
            <a:xfrm>
              <a:off x="2702" y="1775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4" name="Rectangle 87"/>
            <p:cNvSpPr>
              <a:spLocks noChangeArrowheads="1"/>
            </p:cNvSpPr>
            <p:nvPr/>
          </p:nvSpPr>
          <p:spPr bwMode="auto">
            <a:xfrm>
              <a:off x="2399" y="1775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5" name="Rectangle 88"/>
            <p:cNvSpPr>
              <a:spLocks noChangeArrowheads="1"/>
            </p:cNvSpPr>
            <p:nvPr/>
          </p:nvSpPr>
          <p:spPr bwMode="auto">
            <a:xfrm>
              <a:off x="2095" y="1775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6" name="Rectangle 89"/>
            <p:cNvSpPr>
              <a:spLocks noChangeArrowheads="1"/>
            </p:cNvSpPr>
            <p:nvPr/>
          </p:nvSpPr>
          <p:spPr bwMode="auto">
            <a:xfrm>
              <a:off x="1792" y="1775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7" name="Rectangle 90"/>
            <p:cNvSpPr>
              <a:spLocks noChangeArrowheads="1"/>
            </p:cNvSpPr>
            <p:nvPr/>
          </p:nvSpPr>
          <p:spPr bwMode="auto">
            <a:xfrm>
              <a:off x="1488" y="1775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8" name="Rectangle 91"/>
            <p:cNvSpPr>
              <a:spLocks noChangeArrowheads="1"/>
            </p:cNvSpPr>
            <p:nvPr/>
          </p:nvSpPr>
          <p:spPr bwMode="auto">
            <a:xfrm>
              <a:off x="2702" y="1584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69" name="Rectangle 92"/>
            <p:cNvSpPr>
              <a:spLocks noChangeArrowheads="1"/>
            </p:cNvSpPr>
            <p:nvPr/>
          </p:nvSpPr>
          <p:spPr bwMode="auto">
            <a:xfrm>
              <a:off x="2399" y="1584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0" name="Rectangle 93"/>
            <p:cNvSpPr>
              <a:spLocks noChangeArrowheads="1"/>
            </p:cNvSpPr>
            <p:nvPr/>
          </p:nvSpPr>
          <p:spPr bwMode="auto">
            <a:xfrm>
              <a:off x="2095" y="1584"/>
              <a:ext cx="304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1" name="Rectangle 94"/>
            <p:cNvSpPr>
              <a:spLocks noChangeArrowheads="1"/>
            </p:cNvSpPr>
            <p:nvPr/>
          </p:nvSpPr>
          <p:spPr bwMode="auto">
            <a:xfrm>
              <a:off x="1792" y="1584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2" name="Rectangle 95"/>
            <p:cNvSpPr>
              <a:spLocks noChangeArrowheads="1"/>
            </p:cNvSpPr>
            <p:nvPr/>
          </p:nvSpPr>
          <p:spPr bwMode="auto">
            <a:xfrm>
              <a:off x="1488" y="1584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3" name="Rectangle 96"/>
            <p:cNvSpPr>
              <a:spLocks noChangeArrowheads="1"/>
            </p:cNvSpPr>
            <p:nvPr/>
          </p:nvSpPr>
          <p:spPr bwMode="auto">
            <a:xfrm>
              <a:off x="2702" y="1393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4" name="Rectangle 97"/>
            <p:cNvSpPr>
              <a:spLocks noChangeArrowheads="1"/>
            </p:cNvSpPr>
            <p:nvPr/>
          </p:nvSpPr>
          <p:spPr bwMode="auto">
            <a:xfrm>
              <a:off x="2399" y="1393"/>
              <a:ext cx="303" cy="191"/>
            </a:xfrm>
            <a:prstGeom prst="rect">
              <a:avLst/>
            </a:prstGeom>
            <a:solidFill>
              <a:srgbClr val="FF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5" name="Rectangle 98"/>
            <p:cNvSpPr>
              <a:spLocks noChangeArrowheads="1"/>
            </p:cNvSpPr>
            <p:nvPr/>
          </p:nvSpPr>
          <p:spPr bwMode="auto">
            <a:xfrm>
              <a:off x="2095" y="1393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6" name="Rectangle 99"/>
            <p:cNvSpPr>
              <a:spLocks noChangeArrowheads="1"/>
            </p:cNvSpPr>
            <p:nvPr/>
          </p:nvSpPr>
          <p:spPr bwMode="auto">
            <a:xfrm>
              <a:off x="1792" y="1393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7" name="Rectangle 100"/>
            <p:cNvSpPr>
              <a:spLocks noChangeArrowheads="1"/>
            </p:cNvSpPr>
            <p:nvPr/>
          </p:nvSpPr>
          <p:spPr bwMode="auto">
            <a:xfrm>
              <a:off x="1488" y="1393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8" name="Rectangle 101"/>
            <p:cNvSpPr>
              <a:spLocks noChangeArrowheads="1"/>
            </p:cNvSpPr>
            <p:nvPr/>
          </p:nvSpPr>
          <p:spPr bwMode="auto">
            <a:xfrm>
              <a:off x="2702" y="1202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79" name="Rectangle 102"/>
            <p:cNvSpPr>
              <a:spLocks noChangeArrowheads="1"/>
            </p:cNvSpPr>
            <p:nvPr/>
          </p:nvSpPr>
          <p:spPr bwMode="auto">
            <a:xfrm>
              <a:off x="2399" y="1202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80" name="Rectangle 103"/>
            <p:cNvSpPr>
              <a:spLocks noChangeArrowheads="1"/>
            </p:cNvSpPr>
            <p:nvPr/>
          </p:nvSpPr>
          <p:spPr bwMode="auto">
            <a:xfrm>
              <a:off x="2095" y="1202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81" name="Rectangle 104"/>
            <p:cNvSpPr>
              <a:spLocks noChangeArrowheads="1"/>
            </p:cNvSpPr>
            <p:nvPr/>
          </p:nvSpPr>
          <p:spPr bwMode="auto">
            <a:xfrm>
              <a:off x="1792" y="1202"/>
              <a:ext cx="30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82" name="Rectangle 105"/>
            <p:cNvSpPr>
              <a:spLocks noChangeArrowheads="1"/>
            </p:cNvSpPr>
            <p:nvPr/>
          </p:nvSpPr>
          <p:spPr bwMode="auto">
            <a:xfrm>
              <a:off x="1488" y="1202"/>
              <a:ext cx="304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83" name="Line 106"/>
            <p:cNvSpPr>
              <a:spLocks noChangeShapeType="1"/>
            </p:cNvSpPr>
            <p:nvPr/>
          </p:nvSpPr>
          <p:spPr bwMode="auto">
            <a:xfrm>
              <a:off x="1488" y="1202"/>
              <a:ext cx="15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4" name="Line 107"/>
            <p:cNvSpPr>
              <a:spLocks noChangeShapeType="1"/>
            </p:cNvSpPr>
            <p:nvPr/>
          </p:nvSpPr>
          <p:spPr bwMode="auto">
            <a:xfrm>
              <a:off x="1488" y="1393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5" name="Line 108"/>
            <p:cNvSpPr>
              <a:spLocks noChangeShapeType="1"/>
            </p:cNvSpPr>
            <p:nvPr/>
          </p:nvSpPr>
          <p:spPr bwMode="auto">
            <a:xfrm>
              <a:off x="1488" y="1584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6" name="Line 109"/>
            <p:cNvSpPr>
              <a:spLocks noChangeShapeType="1"/>
            </p:cNvSpPr>
            <p:nvPr/>
          </p:nvSpPr>
          <p:spPr bwMode="auto">
            <a:xfrm>
              <a:off x="1488" y="1775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7" name="Line 110"/>
            <p:cNvSpPr>
              <a:spLocks noChangeShapeType="1"/>
            </p:cNvSpPr>
            <p:nvPr/>
          </p:nvSpPr>
          <p:spPr bwMode="auto">
            <a:xfrm>
              <a:off x="1488" y="1966"/>
              <a:ext cx="15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8" name="Line 111"/>
            <p:cNvSpPr>
              <a:spLocks noChangeShapeType="1"/>
            </p:cNvSpPr>
            <p:nvPr/>
          </p:nvSpPr>
          <p:spPr bwMode="auto">
            <a:xfrm>
              <a:off x="1488" y="2157"/>
              <a:ext cx="151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89" name="Line 112"/>
            <p:cNvSpPr>
              <a:spLocks noChangeShapeType="1"/>
            </p:cNvSpPr>
            <p:nvPr/>
          </p:nvSpPr>
          <p:spPr bwMode="auto">
            <a:xfrm>
              <a:off x="1488" y="1202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0" name="Line 113"/>
            <p:cNvSpPr>
              <a:spLocks noChangeShapeType="1"/>
            </p:cNvSpPr>
            <p:nvPr/>
          </p:nvSpPr>
          <p:spPr bwMode="auto">
            <a:xfrm>
              <a:off x="1792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1" name="Line 114"/>
            <p:cNvSpPr>
              <a:spLocks noChangeShapeType="1"/>
            </p:cNvSpPr>
            <p:nvPr/>
          </p:nvSpPr>
          <p:spPr bwMode="auto">
            <a:xfrm>
              <a:off x="2095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2" name="Line 115"/>
            <p:cNvSpPr>
              <a:spLocks noChangeShapeType="1"/>
            </p:cNvSpPr>
            <p:nvPr/>
          </p:nvSpPr>
          <p:spPr bwMode="auto">
            <a:xfrm>
              <a:off x="2399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3" name="Line 116"/>
            <p:cNvSpPr>
              <a:spLocks noChangeShapeType="1"/>
            </p:cNvSpPr>
            <p:nvPr/>
          </p:nvSpPr>
          <p:spPr bwMode="auto">
            <a:xfrm>
              <a:off x="2702" y="1202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94" name="Line 117"/>
            <p:cNvSpPr>
              <a:spLocks noChangeShapeType="1"/>
            </p:cNvSpPr>
            <p:nvPr/>
          </p:nvSpPr>
          <p:spPr bwMode="auto">
            <a:xfrm>
              <a:off x="3006" y="1202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887" name="Group 118"/>
          <p:cNvGrpSpPr>
            <a:grpSpLocks/>
          </p:cNvGrpSpPr>
          <p:nvPr/>
        </p:nvGrpSpPr>
        <p:grpSpPr bwMode="auto">
          <a:xfrm>
            <a:off x="2438400" y="4043363"/>
            <a:ext cx="857250" cy="909637"/>
            <a:chOff x="384" y="1008"/>
            <a:chExt cx="540" cy="573"/>
          </a:xfrm>
        </p:grpSpPr>
        <p:sp>
          <p:nvSpPr>
            <p:cNvPr id="122931" name="Rectangle 119"/>
            <p:cNvSpPr>
              <a:spLocks noChangeArrowheads="1"/>
            </p:cNvSpPr>
            <p:nvPr/>
          </p:nvSpPr>
          <p:spPr bwMode="auto">
            <a:xfrm>
              <a:off x="74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2" name="Rectangle 120"/>
            <p:cNvSpPr>
              <a:spLocks noChangeArrowheads="1"/>
            </p:cNvSpPr>
            <p:nvPr/>
          </p:nvSpPr>
          <p:spPr bwMode="auto">
            <a:xfrm>
              <a:off x="56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3" name="Rectangle 121"/>
            <p:cNvSpPr>
              <a:spLocks noChangeArrowheads="1"/>
            </p:cNvSpPr>
            <p:nvPr/>
          </p:nvSpPr>
          <p:spPr bwMode="auto">
            <a:xfrm>
              <a:off x="384" y="1390"/>
              <a:ext cx="180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4" name="Rectangle 122"/>
            <p:cNvSpPr>
              <a:spLocks noChangeArrowheads="1"/>
            </p:cNvSpPr>
            <p:nvPr/>
          </p:nvSpPr>
          <p:spPr bwMode="auto">
            <a:xfrm>
              <a:off x="74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5" name="Rectangle 123"/>
            <p:cNvSpPr>
              <a:spLocks noChangeArrowheads="1"/>
            </p:cNvSpPr>
            <p:nvPr/>
          </p:nvSpPr>
          <p:spPr bwMode="auto">
            <a:xfrm>
              <a:off x="56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6" name="Rectangle 124"/>
            <p:cNvSpPr>
              <a:spLocks noChangeArrowheads="1"/>
            </p:cNvSpPr>
            <p:nvPr/>
          </p:nvSpPr>
          <p:spPr bwMode="auto">
            <a:xfrm>
              <a:off x="384" y="1199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7" name="Rectangle 125"/>
            <p:cNvSpPr>
              <a:spLocks noChangeArrowheads="1"/>
            </p:cNvSpPr>
            <p:nvPr/>
          </p:nvSpPr>
          <p:spPr bwMode="auto">
            <a:xfrm>
              <a:off x="74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8" name="Rectangle 126"/>
            <p:cNvSpPr>
              <a:spLocks noChangeArrowheads="1"/>
            </p:cNvSpPr>
            <p:nvPr/>
          </p:nvSpPr>
          <p:spPr bwMode="auto">
            <a:xfrm>
              <a:off x="56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39" name="Rectangle 127"/>
            <p:cNvSpPr>
              <a:spLocks noChangeArrowheads="1"/>
            </p:cNvSpPr>
            <p:nvPr/>
          </p:nvSpPr>
          <p:spPr bwMode="auto">
            <a:xfrm>
              <a:off x="384" y="1008"/>
              <a:ext cx="180" cy="19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40" name="Line 128"/>
            <p:cNvSpPr>
              <a:spLocks noChangeShapeType="1"/>
            </p:cNvSpPr>
            <p:nvPr/>
          </p:nvSpPr>
          <p:spPr bwMode="auto">
            <a:xfrm>
              <a:off x="384" y="1008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1" name="Line 129"/>
            <p:cNvSpPr>
              <a:spLocks noChangeShapeType="1"/>
            </p:cNvSpPr>
            <p:nvPr/>
          </p:nvSpPr>
          <p:spPr bwMode="auto">
            <a:xfrm>
              <a:off x="384" y="1199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2" name="Line 130"/>
            <p:cNvSpPr>
              <a:spLocks noChangeShapeType="1"/>
            </p:cNvSpPr>
            <p:nvPr/>
          </p:nvSpPr>
          <p:spPr bwMode="auto">
            <a:xfrm>
              <a:off x="384" y="1390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3" name="Line 131"/>
            <p:cNvSpPr>
              <a:spLocks noChangeShapeType="1"/>
            </p:cNvSpPr>
            <p:nvPr/>
          </p:nvSpPr>
          <p:spPr bwMode="auto">
            <a:xfrm>
              <a:off x="384" y="1581"/>
              <a:ext cx="5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4" name="Line 132"/>
            <p:cNvSpPr>
              <a:spLocks noChangeShapeType="1"/>
            </p:cNvSpPr>
            <p:nvPr/>
          </p:nvSpPr>
          <p:spPr bwMode="auto">
            <a:xfrm>
              <a:off x="384" y="1008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5" name="Line 133"/>
            <p:cNvSpPr>
              <a:spLocks noChangeShapeType="1"/>
            </p:cNvSpPr>
            <p:nvPr/>
          </p:nvSpPr>
          <p:spPr bwMode="auto">
            <a:xfrm>
              <a:off x="564" y="100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6" name="Line 134"/>
            <p:cNvSpPr>
              <a:spLocks noChangeShapeType="1"/>
            </p:cNvSpPr>
            <p:nvPr/>
          </p:nvSpPr>
          <p:spPr bwMode="auto">
            <a:xfrm>
              <a:off x="744" y="1008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7" name="Line 135"/>
            <p:cNvSpPr>
              <a:spLocks noChangeShapeType="1"/>
            </p:cNvSpPr>
            <p:nvPr/>
          </p:nvSpPr>
          <p:spPr bwMode="auto">
            <a:xfrm>
              <a:off x="924" y="1008"/>
              <a:ext cx="0" cy="57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8" name="Line 136"/>
            <p:cNvSpPr>
              <a:spLocks noChangeShapeType="1"/>
            </p:cNvSpPr>
            <p:nvPr/>
          </p:nvSpPr>
          <p:spPr bwMode="auto">
            <a:xfrm>
              <a:off x="744" y="1199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49" name="Line 137"/>
            <p:cNvSpPr>
              <a:spLocks noChangeShapeType="1"/>
            </p:cNvSpPr>
            <p:nvPr/>
          </p:nvSpPr>
          <p:spPr bwMode="auto">
            <a:xfrm>
              <a:off x="564" y="1199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0" name="Line 138"/>
            <p:cNvSpPr>
              <a:spLocks noChangeShapeType="1"/>
            </p:cNvSpPr>
            <p:nvPr/>
          </p:nvSpPr>
          <p:spPr bwMode="auto">
            <a:xfrm>
              <a:off x="564" y="1199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1" name="Line 139"/>
            <p:cNvSpPr>
              <a:spLocks noChangeShapeType="1"/>
            </p:cNvSpPr>
            <p:nvPr/>
          </p:nvSpPr>
          <p:spPr bwMode="auto">
            <a:xfrm>
              <a:off x="564" y="1390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2" name="Line 140"/>
            <p:cNvSpPr>
              <a:spLocks noChangeShapeType="1"/>
            </p:cNvSpPr>
            <p:nvPr/>
          </p:nvSpPr>
          <p:spPr bwMode="auto">
            <a:xfrm>
              <a:off x="564" y="1199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3" name="Line 141"/>
            <p:cNvSpPr>
              <a:spLocks noChangeShapeType="1"/>
            </p:cNvSpPr>
            <p:nvPr/>
          </p:nvSpPr>
          <p:spPr bwMode="auto">
            <a:xfrm flipV="1">
              <a:off x="564" y="1199"/>
              <a:ext cx="180" cy="19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4" name="Line 142"/>
            <p:cNvSpPr>
              <a:spLocks noChangeShapeType="1"/>
            </p:cNvSpPr>
            <p:nvPr/>
          </p:nvSpPr>
          <p:spPr bwMode="auto">
            <a:xfrm>
              <a:off x="744" y="1390"/>
              <a:ext cx="0" cy="1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5" name="Line 143"/>
            <p:cNvSpPr>
              <a:spLocks noChangeShapeType="1"/>
            </p:cNvSpPr>
            <p:nvPr/>
          </p:nvSpPr>
          <p:spPr bwMode="auto">
            <a:xfrm>
              <a:off x="744" y="1199"/>
              <a:ext cx="0" cy="19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6" name="Line 144"/>
            <p:cNvSpPr>
              <a:spLocks noChangeShapeType="1"/>
            </p:cNvSpPr>
            <p:nvPr/>
          </p:nvSpPr>
          <p:spPr bwMode="auto">
            <a:xfrm>
              <a:off x="744" y="1390"/>
              <a:ext cx="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57" name="Line 145"/>
            <p:cNvSpPr>
              <a:spLocks noChangeShapeType="1"/>
            </p:cNvSpPr>
            <p:nvPr/>
          </p:nvSpPr>
          <p:spPr bwMode="auto">
            <a:xfrm>
              <a:off x="564" y="1390"/>
              <a:ext cx="1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88" name="Oval 146"/>
          <p:cNvSpPr>
            <a:spLocks noChangeArrowheads="1"/>
          </p:cNvSpPr>
          <p:nvPr/>
        </p:nvSpPr>
        <p:spPr bwMode="auto">
          <a:xfrm>
            <a:off x="3581400" y="4267200"/>
            <a:ext cx="457200" cy="4572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889" name="Line 147"/>
          <p:cNvSpPr>
            <a:spLocks noChangeShapeType="1"/>
          </p:cNvSpPr>
          <p:nvPr/>
        </p:nvSpPr>
        <p:spPr bwMode="auto">
          <a:xfrm>
            <a:off x="3657600" y="4495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890" name="Line 148"/>
          <p:cNvSpPr>
            <a:spLocks noChangeShapeType="1"/>
          </p:cNvSpPr>
          <p:nvPr/>
        </p:nvSpPr>
        <p:spPr bwMode="auto">
          <a:xfrm>
            <a:off x="3581400" y="27352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2891" name="Group 149"/>
          <p:cNvGrpSpPr>
            <a:grpSpLocks/>
          </p:cNvGrpSpPr>
          <p:nvPr/>
        </p:nvGrpSpPr>
        <p:grpSpPr bwMode="auto">
          <a:xfrm>
            <a:off x="4343400" y="1981200"/>
            <a:ext cx="1447800" cy="1516063"/>
            <a:chOff x="2448" y="2117"/>
            <a:chExt cx="912" cy="955"/>
          </a:xfrm>
        </p:grpSpPr>
        <p:sp>
          <p:nvSpPr>
            <p:cNvPr id="122894" name="Rectangle 150"/>
            <p:cNvSpPr>
              <a:spLocks noChangeArrowheads="1"/>
            </p:cNvSpPr>
            <p:nvPr/>
          </p:nvSpPr>
          <p:spPr bwMode="auto">
            <a:xfrm>
              <a:off x="3177" y="2881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895" name="Rectangle 151"/>
            <p:cNvSpPr>
              <a:spLocks noChangeArrowheads="1"/>
            </p:cNvSpPr>
            <p:nvPr/>
          </p:nvSpPr>
          <p:spPr bwMode="auto">
            <a:xfrm>
              <a:off x="2995" y="2881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896" name="Rectangle 152"/>
            <p:cNvSpPr>
              <a:spLocks noChangeArrowheads="1"/>
            </p:cNvSpPr>
            <p:nvPr/>
          </p:nvSpPr>
          <p:spPr bwMode="auto">
            <a:xfrm>
              <a:off x="2813" y="2881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897" name="Rectangle 153"/>
            <p:cNvSpPr>
              <a:spLocks noChangeArrowheads="1"/>
            </p:cNvSpPr>
            <p:nvPr/>
          </p:nvSpPr>
          <p:spPr bwMode="auto">
            <a:xfrm>
              <a:off x="2631" y="2881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898" name="Rectangle 154"/>
            <p:cNvSpPr>
              <a:spLocks noChangeArrowheads="1"/>
            </p:cNvSpPr>
            <p:nvPr/>
          </p:nvSpPr>
          <p:spPr bwMode="auto">
            <a:xfrm>
              <a:off x="2448" y="2881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899" name="Rectangle 155"/>
            <p:cNvSpPr>
              <a:spLocks noChangeArrowheads="1"/>
            </p:cNvSpPr>
            <p:nvPr/>
          </p:nvSpPr>
          <p:spPr bwMode="auto">
            <a:xfrm>
              <a:off x="3177" y="2690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0" name="Rectangle 156"/>
            <p:cNvSpPr>
              <a:spLocks noChangeArrowheads="1"/>
            </p:cNvSpPr>
            <p:nvPr/>
          </p:nvSpPr>
          <p:spPr bwMode="auto">
            <a:xfrm>
              <a:off x="2995" y="2690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1" name="Rectangle 157"/>
            <p:cNvSpPr>
              <a:spLocks noChangeArrowheads="1"/>
            </p:cNvSpPr>
            <p:nvPr/>
          </p:nvSpPr>
          <p:spPr bwMode="auto">
            <a:xfrm>
              <a:off x="2813" y="2690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2" name="Rectangle 158"/>
            <p:cNvSpPr>
              <a:spLocks noChangeArrowheads="1"/>
            </p:cNvSpPr>
            <p:nvPr/>
          </p:nvSpPr>
          <p:spPr bwMode="auto">
            <a:xfrm>
              <a:off x="2631" y="2690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3" name="Rectangle 159"/>
            <p:cNvSpPr>
              <a:spLocks noChangeArrowheads="1"/>
            </p:cNvSpPr>
            <p:nvPr/>
          </p:nvSpPr>
          <p:spPr bwMode="auto">
            <a:xfrm>
              <a:off x="2448" y="2690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4" name="Rectangle 160"/>
            <p:cNvSpPr>
              <a:spLocks noChangeArrowheads="1"/>
            </p:cNvSpPr>
            <p:nvPr/>
          </p:nvSpPr>
          <p:spPr bwMode="auto">
            <a:xfrm>
              <a:off x="3177" y="2499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5" name="Rectangle 161"/>
            <p:cNvSpPr>
              <a:spLocks noChangeArrowheads="1"/>
            </p:cNvSpPr>
            <p:nvPr/>
          </p:nvSpPr>
          <p:spPr bwMode="auto">
            <a:xfrm>
              <a:off x="2995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6" name="Rectangle 162"/>
            <p:cNvSpPr>
              <a:spLocks noChangeArrowheads="1"/>
            </p:cNvSpPr>
            <p:nvPr/>
          </p:nvSpPr>
          <p:spPr bwMode="auto">
            <a:xfrm>
              <a:off x="2813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7" name="Rectangle 163"/>
            <p:cNvSpPr>
              <a:spLocks noChangeArrowheads="1"/>
            </p:cNvSpPr>
            <p:nvPr/>
          </p:nvSpPr>
          <p:spPr bwMode="auto">
            <a:xfrm>
              <a:off x="2631" y="2499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8" name="Rectangle 164"/>
            <p:cNvSpPr>
              <a:spLocks noChangeArrowheads="1"/>
            </p:cNvSpPr>
            <p:nvPr/>
          </p:nvSpPr>
          <p:spPr bwMode="auto">
            <a:xfrm>
              <a:off x="2448" y="2499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09" name="Rectangle 165"/>
            <p:cNvSpPr>
              <a:spLocks noChangeArrowheads="1"/>
            </p:cNvSpPr>
            <p:nvPr/>
          </p:nvSpPr>
          <p:spPr bwMode="auto">
            <a:xfrm>
              <a:off x="3177" y="2308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0" name="Rectangle 166"/>
            <p:cNvSpPr>
              <a:spLocks noChangeArrowheads="1"/>
            </p:cNvSpPr>
            <p:nvPr/>
          </p:nvSpPr>
          <p:spPr bwMode="auto">
            <a:xfrm>
              <a:off x="2995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1" name="Rectangle 167"/>
            <p:cNvSpPr>
              <a:spLocks noChangeArrowheads="1"/>
            </p:cNvSpPr>
            <p:nvPr/>
          </p:nvSpPr>
          <p:spPr bwMode="auto">
            <a:xfrm>
              <a:off x="2813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2" name="Rectangle 168"/>
            <p:cNvSpPr>
              <a:spLocks noChangeArrowheads="1"/>
            </p:cNvSpPr>
            <p:nvPr/>
          </p:nvSpPr>
          <p:spPr bwMode="auto">
            <a:xfrm>
              <a:off x="2631" y="2308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3" name="Rectangle 169"/>
            <p:cNvSpPr>
              <a:spLocks noChangeArrowheads="1"/>
            </p:cNvSpPr>
            <p:nvPr/>
          </p:nvSpPr>
          <p:spPr bwMode="auto">
            <a:xfrm>
              <a:off x="2448" y="2308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4" name="Rectangle 170"/>
            <p:cNvSpPr>
              <a:spLocks noChangeArrowheads="1"/>
            </p:cNvSpPr>
            <p:nvPr/>
          </p:nvSpPr>
          <p:spPr bwMode="auto">
            <a:xfrm>
              <a:off x="3177" y="2117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5" name="Rectangle 171"/>
            <p:cNvSpPr>
              <a:spLocks noChangeArrowheads="1"/>
            </p:cNvSpPr>
            <p:nvPr/>
          </p:nvSpPr>
          <p:spPr bwMode="auto">
            <a:xfrm>
              <a:off x="2995" y="2117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6" name="Rectangle 172"/>
            <p:cNvSpPr>
              <a:spLocks noChangeArrowheads="1"/>
            </p:cNvSpPr>
            <p:nvPr/>
          </p:nvSpPr>
          <p:spPr bwMode="auto">
            <a:xfrm>
              <a:off x="2813" y="2117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7" name="Rectangle 173"/>
            <p:cNvSpPr>
              <a:spLocks noChangeArrowheads="1"/>
            </p:cNvSpPr>
            <p:nvPr/>
          </p:nvSpPr>
          <p:spPr bwMode="auto">
            <a:xfrm>
              <a:off x="2631" y="2117"/>
              <a:ext cx="182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8" name="Rectangle 174"/>
            <p:cNvSpPr>
              <a:spLocks noChangeArrowheads="1"/>
            </p:cNvSpPr>
            <p:nvPr/>
          </p:nvSpPr>
          <p:spPr bwMode="auto">
            <a:xfrm>
              <a:off x="2448" y="2117"/>
              <a:ext cx="18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  <a:buSzPct val="100000"/>
              </a:pPr>
              <a:endParaRPr lang="en-US" altLang="en-US" sz="1000"/>
            </a:p>
          </p:txBody>
        </p:sp>
        <p:sp>
          <p:nvSpPr>
            <p:cNvPr id="122919" name="Line 175"/>
            <p:cNvSpPr>
              <a:spLocks noChangeShapeType="1"/>
            </p:cNvSpPr>
            <p:nvPr/>
          </p:nvSpPr>
          <p:spPr bwMode="auto">
            <a:xfrm>
              <a:off x="2448" y="2117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0" name="Line 176"/>
            <p:cNvSpPr>
              <a:spLocks noChangeShapeType="1"/>
            </p:cNvSpPr>
            <p:nvPr/>
          </p:nvSpPr>
          <p:spPr bwMode="auto">
            <a:xfrm>
              <a:off x="2448" y="230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1" name="Line 177"/>
            <p:cNvSpPr>
              <a:spLocks noChangeShapeType="1"/>
            </p:cNvSpPr>
            <p:nvPr/>
          </p:nvSpPr>
          <p:spPr bwMode="auto">
            <a:xfrm>
              <a:off x="2448" y="2499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2" name="Line 178"/>
            <p:cNvSpPr>
              <a:spLocks noChangeShapeType="1"/>
            </p:cNvSpPr>
            <p:nvPr/>
          </p:nvSpPr>
          <p:spPr bwMode="auto">
            <a:xfrm>
              <a:off x="2448" y="2690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3" name="Line 179"/>
            <p:cNvSpPr>
              <a:spLocks noChangeShapeType="1"/>
            </p:cNvSpPr>
            <p:nvPr/>
          </p:nvSpPr>
          <p:spPr bwMode="auto">
            <a:xfrm>
              <a:off x="2448" y="2881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4" name="Line 180"/>
            <p:cNvSpPr>
              <a:spLocks noChangeShapeType="1"/>
            </p:cNvSpPr>
            <p:nvPr/>
          </p:nvSpPr>
          <p:spPr bwMode="auto">
            <a:xfrm>
              <a:off x="2448" y="3072"/>
              <a:ext cx="91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5" name="Line 181"/>
            <p:cNvSpPr>
              <a:spLocks noChangeShapeType="1"/>
            </p:cNvSpPr>
            <p:nvPr/>
          </p:nvSpPr>
          <p:spPr bwMode="auto">
            <a:xfrm>
              <a:off x="2448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6" name="Line 182"/>
            <p:cNvSpPr>
              <a:spLocks noChangeShapeType="1"/>
            </p:cNvSpPr>
            <p:nvPr/>
          </p:nvSpPr>
          <p:spPr bwMode="auto">
            <a:xfrm>
              <a:off x="2631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7" name="Line 183"/>
            <p:cNvSpPr>
              <a:spLocks noChangeShapeType="1"/>
            </p:cNvSpPr>
            <p:nvPr/>
          </p:nvSpPr>
          <p:spPr bwMode="auto">
            <a:xfrm>
              <a:off x="2813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8" name="Line 184"/>
            <p:cNvSpPr>
              <a:spLocks noChangeShapeType="1"/>
            </p:cNvSpPr>
            <p:nvPr/>
          </p:nvSpPr>
          <p:spPr bwMode="auto">
            <a:xfrm>
              <a:off x="2995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29" name="Line 185"/>
            <p:cNvSpPr>
              <a:spLocks noChangeShapeType="1"/>
            </p:cNvSpPr>
            <p:nvPr/>
          </p:nvSpPr>
          <p:spPr bwMode="auto">
            <a:xfrm>
              <a:off x="3177" y="2117"/>
              <a:ext cx="0" cy="9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30" name="Line 186"/>
            <p:cNvSpPr>
              <a:spLocks noChangeShapeType="1"/>
            </p:cNvSpPr>
            <p:nvPr/>
          </p:nvSpPr>
          <p:spPr bwMode="auto">
            <a:xfrm>
              <a:off x="3360" y="2117"/>
              <a:ext cx="0" cy="95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2892" name="TextBox 186"/>
          <p:cNvSpPr txBox="1">
            <a:spLocks noChangeArrowheads="1"/>
          </p:cNvSpPr>
          <p:nvPr/>
        </p:nvSpPr>
        <p:spPr bwMode="auto">
          <a:xfrm>
            <a:off x="6324600" y="205740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/>
              <a:t>.. And we negate the result</a:t>
            </a:r>
          </a:p>
        </p:txBody>
      </p:sp>
      <p:sp>
        <p:nvSpPr>
          <p:cNvPr id="122893" name="TextBox 187"/>
          <p:cNvSpPr txBox="1">
            <a:spLocks noChangeArrowheads="1"/>
          </p:cNvSpPr>
          <p:nvPr/>
        </p:nvSpPr>
        <p:spPr bwMode="auto">
          <a:xfrm>
            <a:off x="6477000" y="5638800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en-US" altLang="en-US"/>
              <a:t>We obtain the same thing as from definition</a:t>
            </a:r>
          </a:p>
        </p:txBody>
      </p:sp>
    </p:spTree>
    <p:extLst>
      <p:ext uri="{BB962C8B-B14F-4D97-AF65-F5344CB8AC3E}">
        <p14:creationId xmlns:p14="http://schemas.microsoft.com/office/powerpoint/2010/main" val="33380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4"/>
          <p:cNvSpPr>
            <a:spLocks noChangeArrowheads="1"/>
          </p:cNvSpPr>
          <p:nvPr/>
        </p:nvSpPr>
        <p:spPr bwMode="auto">
          <a:xfrm>
            <a:off x="1524000" y="1981200"/>
            <a:ext cx="760413" cy="762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4" name="Rectangle 6"/>
          <p:cNvSpPr>
            <a:spLocks noChangeArrowheads="1"/>
          </p:cNvSpPr>
          <p:nvPr/>
        </p:nvSpPr>
        <p:spPr bwMode="auto">
          <a:xfrm>
            <a:off x="3148013" y="2133600"/>
            <a:ext cx="12192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5" name="Oval 7"/>
          <p:cNvSpPr>
            <a:spLocks noChangeArrowheads="1"/>
          </p:cNvSpPr>
          <p:nvPr/>
        </p:nvSpPr>
        <p:spPr bwMode="auto">
          <a:xfrm>
            <a:off x="1479550" y="3048000"/>
            <a:ext cx="838200" cy="838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6" name="Rectangle 8"/>
          <p:cNvSpPr>
            <a:spLocks noChangeArrowheads="1"/>
          </p:cNvSpPr>
          <p:nvPr/>
        </p:nvSpPr>
        <p:spPr bwMode="auto">
          <a:xfrm>
            <a:off x="5486400" y="1905000"/>
            <a:ext cx="76200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7" name="Rectangle 9"/>
          <p:cNvSpPr>
            <a:spLocks noChangeArrowheads="1"/>
          </p:cNvSpPr>
          <p:nvPr/>
        </p:nvSpPr>
        <p:spPr bwMode="auto">
          <a:xfrm>
            <a:off x="5105400" y="2319338"/>
            <a:ext cx="828675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8" name="Oval 10"/>
          <p:cNvSpPr>
            <a:spLocks noChangeArrowheads="1"/>
          </p:cNvSpPr>
          <p:nvPr/>
        </p:nvSpPr>
        <p:spPr bwMode="auto">
          <a:xfrm>
            <a:off x="3146425" y="3048000"/>
            <a:ext cx="838200" cy="838200"/>
          </a:xfrm>
          <a:prstGeom prst="ellips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89" name="Rectangle 11"/>
          <p:cNvSpPr>
            <a:spLocks noChangeArrowheads="1"/>
          </p:cNvSpPr>
          <p:nvPr/>
        </p:nvSpPr>
        <p:spPr bwMode="auto">
          <a:xfrm>
            <a:off x="1457325" y="4681538"/>
            <a:ext cx="914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0" name="Rectangle 12"/>
          <p:cNvSpPr>
            <a:spLocks noChangeArrowheads="1"/>
          </p:cNvSpPr>
          <p:nvPr/>
        </p:nvSpPr>
        <p:spPr bwMode="auto">
          <a:xfrm rot="1800000">
            <a:off x="3133725" y="4681538"/>
            <a:ext cx="9144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1" name="Oval 24"/>
          <p:cNvSpPr>
            <a:spLocks noChangeArrowheads="1"/>
          </p:cNvSpPr>
          <p:nvPr/>
        </p:nvSpPr>
        <p:spPr bwMode="auto">
          <a:xfrm>
            <a:off x="1866900" y="23241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2" name="Oval 25"/>
          <p:cNvSpPr>
            <a:spLocks noChangeArrowheads="1"/>
          </p:cNvSpPr>
          <p:nvPr/>
        </p:nvSpPr>
        <p:spPr bwMode="auto">
          <a:xfrm>
            <a:off x="3709988" y="23241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3" name="Oval 26"/>
          <p:cNvSpPr>
            <a:spLocks noChangeArrowheads="1"/>
          </p:cNvSpPr>
          <p:nvPr/>
        </p:nvSpPr>
        <p:spPr bwMode="auto">
          <a:xfrm>
            <a:off x="5476875" y="23241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4" name="Oval 27"/>
          <p:cNvSpPr>
            <a:spLocks noChangeArrowheads="1"/>
          </p:cNvSpPr>
          <p:nvPr/>
        </p:nvSpPr>
        <p:spPr bwMode="auto">
          <a:xfrm>
            <a:off x="35433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5" name="Oval 28"/>
          <p:cNvSpPr>
            <a:spLocks noChangeArrowheads="1"/>
          </p:cNvSpPr>
          <p:nvPr/>
        </p:nvSpPr>
        <p:spPr bwMode="auto">
          <a:xfrm>
            <a:off x="1876425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6" name="Oval 29"/>
          <p:cNvSpPr>
            <a:spLocks noChangeArrowheads="1"/>
          </p:cNvSpPr>
          <p:nvPr/>
        </p:nvSpPr>
        <p:spPr bwMode="auto">
          <a:xfrm>
            <a:off x="1876425" y="46815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297" name="Oval 30"/>
          <p:cNvSpPr>
            <a:spLocks noChangeArrowheads="1"/>
          </p:cNvSpPr>
          <p:nvPr/>
        </p:nvSpPr>
        <p:spPr bwMode="auto">
          <a:xfrm>
            <a:off x="3543300" y="46815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97298" name="Group 49"/>
          <p:cNvGrpSpPr>
            <a:grpSpLocks/>
          </p:cNvGrpSpPr>
          <p:nvPr/>
        </p:nvGrpSpPr>
        <p:grpSpPr bwMode="auto">
          <a:xfrm>
            <a:off x="4743450" y="4224338"/>
            <a:ext cx="95250" cy="914400"/>
            <a:chOff x="2988" y="2688"/>
            <a:chExt cx="60" cy="576"/>
          </a:xfrm>
        </p:grpSpPr>
        <p:sp>
          <p:nvSpPr>
            <p:cNvPr id="97344" name="Rectangle 13"/>
            <p:cNvSpPr>
              <a:spLocks noChangeArrowheads="1"/>
            </p:cNvSpPr>
            <p:nvPr/>
          </p:nvSpPr>
          <p:spPr bwMode="auto">
            <a:xfrm rot="3600000">
              <a:off x="2724" y="2952"/>
              <a:ext cx="57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45" name="Oval 31"/>
            <p:cNvSpPr>
              <a:spLocks noChangeArrowheads="1"/>
            </p:cNvSpPr>
            <p:nvPr/>
          </p:nvSpPr>
          <p:spPr bwMode="auto">
            <a:xfrm>
              <a:off x="3000" y="297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299" name="Group 50"/>
          <p:cNvGrpSpPr>
            <a:grpSpLocks/>
          </p:cNvGrpSpPr>
          <p:nvPr/>
        </p:nvGrpSpPr>
        <p:grpSpPr bwMode="auto">
          <a:xfrm>
            <a:off x="5791200" y="4224338"/>
            <a:ext cx="85725" cy="914400"/>
            <a:chOff x="3594" y="2688"/>
            <a:chExt cx="54" cy="576"/>
          </a:xfrm>
        </p:grpSpPr>
        <p:sp>
          <p:nvSpPr>
            <p:cNvPr id="97342" name="Rectangle 14"/>
            <p:cNvSpPr>
              <a:spLocks noChangeArrowheads="1"/>
            </p:cNvSpPr>
            <p:nvPr/>
          </p:nvSpPr>
          <p:spPr bwMode="auto">
            <a:xfrm rot="5400000">
              <a:off x="3336" y="2952"/>
              <a:ext cx="57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43" name="Oval 32"/>
            <p:cNvSpPr>
              <a:spLocks noChangeArrowheads="1"/>
            </p:cNvSpPr>
            <p:nvPr/>
          </p:nvSpPr>
          <p:spPr bwMode="auto">
            <a:xfrm>
              <a:off x="3594" y="297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300" name="Group 51"/>
          <p:cNvGrpSpPr>
            <a:grpSpLocks/>
          </p:cNvGrpSpPr>
          <p:nvPr/>
        </p:nvGrpSpPr>
        <p:grpSpPr bwMode="auto">
          <a:xfrm>
            <a:off x="6934200" y="4246563"/>
            <a:ext cx="76200" cy="914400"/>
            <a:chOff x="4224" y="2702"/>
            <a:chExt cx="48" cy="576"/>
          </a:xfrm>
        </p:grpSpPr>
        <p:sp>
          <p:nvSpPr>
            <p:cNvPr id="97340" name="Rectangle 15"/>
            <p:cNvSpPr>
              <a:spLocks noChangeArrowheads="1"/>
            </p:cNvSpPr>
            <p:nvPr/>
          </p:nvSpPr>
          <p:spPr bwMode="auto">
            <a:xfrm rot="7200000">
              <a:off x="3960" y="2966"/>
              <a:ext cx="57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41" name="Oval 33"/>
            <p:cNvSpPr>
              <a:spLocks noChangeArrowheads="1"/>
            </p:cNvSpPr>
            <p:nvPr/>
          </p:nvSpPr>
          <p:spPr bwMode="auto">
            <a:xfrm>
              <a:off x="4224" y="297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301" name="Group 52"/>
          <p:cNvGrpSpPr>
            <a:grpSpLocks/>
          </p:cNvGrpSpPr>
          <p:nvPr/>
        </p:nvGrpSpPr>
        <p:grpSpPr bwMode="auto">
          <a:xfrm>
            <a:off x="7848600" y="4681538"/>
            <a:ext cx="914400" cy="76200"/>
            <a:chOff x="4704" y="2976"/>
            <a:chExt cx="576" cy="48"/>
          </a:xfrm>
        </p:grpSpPr>
        <p:sp>
          <p:nvSpPr>
            <p:cNvPr id="97338" name="Rectangle 16"/>
            <p:cNvSpPr>
              <a:spLocks noChangeArrowheads="1"/>
            </p:cNvSpPr>
            <p:nvPr/>
          </p:nvSpPr>
          <p:spPr bwMode="auto">
            <a:xfrm rot="9000000">
              <a:off x="4704" y="2976"/>
              <a:ext cx="576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9" name="Oval 34"/>
            <p:cNvSpPr>
              <a:spLocks noChangeArrowheads="1"/>
            </p:cNvSpPr>
            <p:nvPr/>
          </p:nvSpPr>
          <p:spPr bwMode="auto">
            <a:xfrm>
              <a:off x="4974" y="297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302" name="Group 36"/>
          <p:cNvGrpSpPr>
            <a:grpSpLocks/>
          </p:cNvGrpSpPr>
          <p:nvPr/>
        </p:nvGrpSpPr>
        <p:grpSpPr bwMode="auto">
          <a:xfrm>
            <a:off x="1457325" y="5867400"/>
            <a:ext cx="914400" cy="76200"/>
            <a:chOff x="960" y="3696"/>
            <a:chExt cx="576" cy="48"/>
          </a:xfrm>
        </p:grpSpPr>
        <p:sp>
          <p:nvSpPr>
            <p:cNvPr id="97335" name="Rectangle 17"/>
            <p:cNvSpPr>
              <a:spLocks noChangeArrowheads="1"/>
            </p:cNvSpPr>
            <p:nvPr/>
          </p:nvSpPr>
          <p:spPr bwMode="auto">
            <a:xfrm>
              <a:off x="960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6" name="Rectangle 18"/>
            <p:cNvSpPr>
              <a:spLocks noChangeArrowheads="1"/>
            </p:cNvSpPr>
            <p:nvPr/>
          </p:nvSpPr>
          <p:spPr bwMode="auto">
            <a:xfrm>
              <a:off x="1488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7" name="Oval 35"/>
            <p:cNvSpPr>
              <a:spLocks noChangeArrowheads="1"/>
            </p:cNvSpPr>
            <p:nvPr/>
          </p:nvSpPr>
          <p:spPr bwMode="auto">
            <a:xfrm>
              <a:off x="1224" y="369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303" name="Group 37"/>
          <p:cNvGrpSpPr>
            <a:grpSpLocks/>
          </p:cNvGrpSpPr>
          <p:nvPr/>
        </p:nvGrpSpPr>
        <p:grpSpPr bwMode="auto">
          <a:xfrm rot="2700000">
            <a:off x="3086100" y="5867400"/>
            <a:ext cx="914400" cy="76200"/>
            <a:chOff x="960" y="3696"/>
            <a:chExt cx="576" cy="48"/>
          </a:xfrm>
        </p:grpSpPr>
        <p:sp>
          <p:nvSpPr>
            <p:cNvPr id="97332" name="Rectangle 38"/>
            <p:cNvSpPr>
              <a:spLocks noChangeArrowheads="1"/>
            </p:cNvSpPr>
            <p:nvPr/>
          </p:nvSpPr>
          <p:spPr bwMode="auto">
            <a:xfrm>
              <a:off x="960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3" name="Rectangle 39"/>
            <p:cNvSpPr>
              <a:spLocks noChangeArrowheads="1"/>
            </p:cNvSpPr>
            <p:nvPr/>
          </p:nvSpPr>
          <p:spPr bwMode="auto">
            <a:xfrm>
              <a:off x="1488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4" name="Oval 40"/>
            <p:cNvSpPr>
              <a:spLocks noChangeArrowheads="1"/>
            </p:cNvSpPr>
            <p:nvPr/>
          </p:nvSpPr>
          <p:spPr bwMode="auto">
            <a:xfrm>
              <a:off x="1224" y="369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304" name="Group 41"/>
          <p:cNvGrpSpPr>
            <a:grpSpLocks/>
          </p:cNvGrpSpPr>
          <p:nvPr/>
        </p:nvGrpSpPr>
        <p:grpSpPr bwMode="auto">
          <a:xfrm rot="5400000">
            <a:off x="4343400" y="5867400"/>
            <a:ext cx="914400" cy="76200"/>
            <a:chOff x="960" y="3696"/>
            <a:chExt cx="576" cy="48"/>
          </a:xfrm>
        </p:grpSpPr>
        <p:sp>
          <p:nvSpPr>
            <p:cNvPr id="97329" name="Rectangle 42"/>
            <p:cNvSpPr>
              <a:spLocks noChangeArrowheads="1"/>
            </p:cNvSpPr>
            <p:nvPr/>
          </p:nvSpPr>
          <p:spPr bwMode="auto">
            <a:xfrm>
              <a:off x="960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0" name="Rectangle 43"/>
            <p:cNvSpPr>
              <a:spLocks noChangeArrowheads="1"/>
            </p:cNvSpPr>
            <p:nvPr/>
          </p:nvSpPr>
          <p:spPr bwMode="auto">
            <a:xfrm>
              <a:off x="1488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31" name="Oval 44"/>
            <p:cNvSpPr>
              <a:spLocks noChangeArrowheads="1"/>
            </p:cNvSpPr>
            <p:nvPr/>
          </p:nvSpPr>
          <p:spPr bwMode="auto">
            <a:xfrm>
              <a:off x="1224" y="369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97305" name="Group 45"/>
          <p:cNvGrpSpPr>
            <a:grpSpLocks/>
          </p:cNvGrpSpPr>
          <p:nvPr/>
        </p:nvGrpSpPr>
        <p:grpSpPr bwMode="auto">
          <a:xfrm rot="8100000">
            <a:off x="5410200" y="5867400"/>
            <a:ext cx="914400" cy="76200"/>
            <a:chOff x="960" y="3696"/>
            <a:chExt cx="576" cy="48"/>
          </a:xfrm>
        </p:grpSpPr>
        <p:sp>
          <p:nvSpPr>
            <p:cNvPr id="97326" name="Rectangle 46"/>
            <p:cNvSpPr>
              <a:spLocks noChangeArrowheads="1"/>
            </p:cNvSpPr>
            <p:nvPr/>
          </p:nvSpPr>
          <p:spPr bwMode="auto">
            <a:xfrm>
              <a:off x="960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27" name="Rectangle 47"/>
            <p:cNvSpPr>
              <a:spLocks noChangeArrowheads="1"/>
            </p:cNvSpPr>
            <p:nvPr/>
          </p:nvSpPr>
          <p:spPr bwMode="auto">
            <a:xfrm>
              <a:off x="1488" y="3696"/>
              <a:ext cx="48" cy="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97328" name="Oval 48"/>
            <p:cNvSpPr>
              <a:spLocks noChangeArrowheads="1"/>
            </p:cNvSpPr>
            <p:nvPr/>
          </p:nvSpPr>
          <p:spPr bwMode="auto">
            <a:xfrm>
              <a:off x="1224" y="3696"/>
              <a:ext cx="48" cy="4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itchFamily="-112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7306" name="Oval 53"/>
          <p:cNvSpPr>
            <a:spLocks noChangeArrowheads="1"/>
          </p:cNvSpPr>
          <p:nvPr/>
        </p:nvSpPr>
        <p:spPr bwMode="auto">
          <a:xfrm>
            <a:off x="7620000" y="231933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07" name="Line 55"/>
          <p:cNvSpPr>
            <a:spLocks noChangeShapeType="1"/>
          </p:cNvSpPr>
          <p:nvPr/>
        </p:nvSpPr>
        <p:spPr bwMode="auto">
          <a:xfrm>
            <a:off x="7653338" y="1916113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Line 56"/>
          <p:cNvSpPr>
            <a:spLocks noChangeShapeType="1"/>
          </p:cNvSpPr>
          <p:nvPr/>
        </p:nvSpPr>
        <p:spPr bwMode="auto">
          <a:xfrm>
            <a:off x="7248525" y="2351088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Text Box 57"/>
          <p:cNvSpPr txBox="1">
            <a:spLocks noChangeArrowheads="1"/>
          </p:cNvSpPr>
          <p:nvPr/>
        </p:nvSpPr>
        <p:spPr bwMode="auto">
          <a:xfrm>
            <a:off x="7239000" y="1371600"/>
            <a:ext cx="10239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/>
              <a:t>= origin</a:t>
            </a:r>
            <a:endParaRPr lang="es-ES" altLang="en-US" sz="2000"/>
          </a:p>
        </p:txBody>
      </p:sp>
      <p:sp>
        <p:nvSpPr>
          <p:cNvPr id="97310" name="Text Box 58"/>
          <p:cNvSpPr txBox="1">
            <a:spLocks noChangeArrowheads="1"/>
          </p:cNvSpPr>
          <p:nvPr/>
        </p:nvSpPr>
        <p:spPr bwMode="auto">
          <a:xfrm>
            <a:off x="8077200" y="2163763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i="1">
                <a:latin typeface="Times New Roman" panose="02020603050405020304" pitchFamily="18" charset="0"/>
              </a:rPr>
              <a:t>x</a:t>
            </a:r>
            <a:endParaRPr lang="es-E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97311" name="Text Box 59"/>
          <p:cNvSpPr txBox="1">
            <a:spLocks noChangeArrowheads="1"/>
          </p:cNvSpPr>
          <p:nvPr/>
        </p:nvSpPr>
        <p:spPr bwMode="auto">
          <a:xfrm>
            <a:off x="7543800" y="2819400"/>
            <a:ext cx="296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 i="1">
                <a:latin typeface="Times New Roman" panose="02020603050405020304" pitchFamily="18" charset="0"/>
              </a:rPr>
              <a:t>y</a:t>
            </a:r>
            <a:endParaRPr lang="es-ES" altLang="en-US" sz="2000" i="1">
              <a:latin typeface="Times New Roman" panose="02020603050405020304" pitchFamily="18" charset="0"/>
            </a:endParaRPr>
          </a:p>
        </p:txBody>
      </p:sp>
      <p:sp>
        <p:nvSpPr>
          <p:cNvPr id="97312" name="Oval 60"/>
          <p:cNvSpPr>
            <a:spLocks noChangeArrowheads="1"/>
          </p:cNvSpPr>
          <p:nvPr/>
        </p:nvSpPr>
        <p:spPr bwMode="auto">
          <a:xfrm>
            <a:off x="7162800" y="15351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13" name="Rectangle 62"/>
          <p:cNvSpPr>
            <a:spLocks noChangeArrowheads="1"/>
          </p:cNvSpPr>
          <p:nvPr/>
        </p:nvSpPr>
        <p:spPr bwMode="auto">
          <a:xfrm>
            <a:off x="1219200" y="1828800"/>
            <a:ext cx="150336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14" name="Rectangle 65"/>
          <p:cNvSpPr>
            <a:spLocks noChangeArrowheads="1"/>
          </p:cNvSpPr>
          <p:nvPr/>
        </p:nvSpPr>
        <p:spPr bwMode="auto">
          <a:xfrm>
            <a:off x="4800600" y="18288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15" name="Rectangle 66"/>
          <p:cNvSpPr>
            <a:spLocks noChangeArrowheads="1"/>
          </p:cNvSpPr>
          <p:nvPr/>
        </p:nvSpPr>
        <p:spPr bwMode="auto">
          <a:xfrm>
            <a:off x="1219200" y="2971800"/>
            <a:ext cx="150336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16" name="Rectangle 67"/>
          <p:cNvSpPr>
            <a:spLocks noChangeArrowheads="1"/>
          </p:cNvSpPr>
          <p:nvPr/>
        </p:nvSpPr>
        <p:spPr bwMode="auto">
          <a:xfrm>
            <a:off x="1219200" y="4148138"/>
            <a:ext cx="7620000" cy="1044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17" name="Rectangle 68"/>
          <p:cNvSpPr>
            <a:spLocks noChangeArrowheads="1"/>
          </p:cNvSpPr>
          <p:nvPr/>
        </p:nvSpPr>
        <p:spPr bwMode="auto">
          <a:xfrm>
            <a:off x="1219200" y="5356225"/>
            <a:ext cx="52578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97318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5867400"/>
            <a:ext cx="12287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319" name="Text Box 70"/>
          <p:cNvSpPr txBox="1">
            <a:spLocks noChangeArrowheads="1"/>
          </p:cNvSpPr>
          <p:nvPr/>
        </p:nvSpPr>
        <p:spPr bwMode="auto">
          <a:xfrm>
            <a:off x="6781800" y="5486400"/>
            <a:ext cx="23050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/>
              <a:t>Note that here :</a:t>
            </a:r>
            <a:endParaRPr lang="es-ES" altLang="en-US"/>
          </a:p>
        </p:txBody>
      </p:sp>
      <p:sp>
        <p:nvSpPr>
          <p:cNvPr id="97320" name="Text Box 71"/>
          <p:cNvSpPr txBox="1">
            <a:spLocks noChangeArrowheads="1"/>
          </p:cNvSpPr>
          <p:nvPr/>
        </p:nvSpPr>
        <p:spPr bwMode="auto">
          <a:xfrm>
            <a:off x="3794125" y="3641725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/>
              <a:t>circle</a:t>
            </a:r>
            <a:endParaRPr lang="es-ES" altLang="en-US" sz="2000"/>
          </a:p>
        </p:txBody>
      </p:sp>
      <p:sp>
        <p:nvSpPr>
          <p:cNvPr id="97321" name="Text Box 72"/>
          <p:cNvSpPr txBox="1">
            <a:spLocks noChangeArrowheads="1"/>
          </p:cNvSpPr>
          <p:nvPr/>
        </p:nvSpPr>
        <p:spPr bwMode="auto">
          <a:xfrm>
            <a:off x="2133600" y="3641725"/>
            <a:ext cx="636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/>
              <a:t>disk</a:t>
            </a:r>
            <a:endParaRPr lang="es-ES" altLang="en-US" sz="2000"/>
          </a:p>
        </p:txBody>
      </p:sp>
      <p:sp>
        <p:nvSpPr>
          <p:cNvPr id="97322" name="Text Box 73"/>
          <p:cNvSpPr txBox="1">
            <a:spLocks noChangeArrowheads="1"/>
          </p:cNvSpPr>
          <p:nvPr/>
        </p:nvSpPr>
        <p:spPr bwMode="auto">
          <a:xfrm>
            <a:off x="1154113" y="4800600"/>
            <a:ext cx="268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/>
              <a:t>segments 1 pixel wide</a:t>
            </a:r>
            <a:endParaRPr lang="es-ES" altLang="en-US" sz="2000"/>
          </a:p>
        </p:txBody>
      </p:sp>
      <p:sp>
        <p:nvSpPr>
          <p:cNvPr id="97323" name="Text Box 74"/>
          <p:cNvSpPr txBox="1">
            <a:spLocks noChangeArrowheads="1"/>
          </p:cNvSpPr>
          <p:nvPr/>
        </p:nvSpPr>
        <p:spPr bwMode="auto">
          <a:xfrm>
            <a:off x="1165225" y="6057900"/>
            <a:ext cx="86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r>
              <a:rPr lang="ca-ES" altLang="en-US" sz="2000"/>
              <a:t>points</a:t>
            </a:r>
            <a:endParaRPr lang="es-ES" altLang="en-US" sz="2000"/>
          </a:p>
        </p:txBody>
      </p:sp>
      <p:sp>
        <p:nvSpPr>
          <p:cNvPr id="97324" name="Rectangle 75"/>
          <p:cNvSpPr>
            <a:spLocks noChangeArrowheads="1"/>
          </p:cNvSpPr>
          <p:nvPr/>
        </p:nvSpPr>
        <p:spPr bwMode="auto">
          <a:xfrm>
            <a:off x="2895600" y="1828800"/>
            <a:ext cx="1700213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7325" name="Rectangle 76"/>
          <p:cNvSpPr>
            <a:spLocks noChangeArrowheads="1"/>
          </p:cNvSpPr>
          <p:nvPr/>
        </p:nvSpPr>
        <p:spPr bwMode="auto">
          <a:xfrm>
            <a:off x="2892425" y="2971800"/>
            <a:ext cx="1703388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itchFamily="-112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structuring elements </a:t>
            </a:r>
            <a:r>
              <a:rPr lang="en-US" dirty="0" smtClean="0"/>
              <a:t>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18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Morphology using Generalized 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SE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matrix of 0’s and 1’s</a:t>
                </a:r>
              </a:p>
              <a:p>
                <a:endParaRPr lang="en-US" dirty="0"/>
              </a:p>
              <a:p>
                <a:r>
                  <a:rPr lang="en-US" dirty="0" smtClean="0"/>
                  <a:t> The center pixel is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𝑓𝑙𝑜𝑜𝑟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The neighborhood of the center pixel are all the pixels in SE that are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619510"/>
              </p:ext>
            </p:extLst>
          </p:nvPr>
        </p:nvGraphicFramePr>
        <p:xfrm>
          <a:off x="3603625" y="4673600"/>
          <a:ext cx="1215390" cy="123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/>
                <a:gridCol w="405130"/>
                <a:gridCol w="40513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0</a:t>
                      </a:r>
                      <a:endParaRPr lang="en-US" sz="2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1</a:t>
                      </a:r>
                      <a:endParaRPr lang="en-US" sz="21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362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Morphology using Generalized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For each pixel in the input image, examine the neighborhood as specified by the SE</a:t>
            </a:r>
          </a:p>
          <a:p>
            <a:endParaRPr lang="en-US" dirty="0"/>
          </a:p>
          <a:p>
            <a:r>
              <a:rPr lang="en-US" dirty="0" smtClean="0"/>
              <a:t> Erosion: If EVERY pixel in the neighborhood is on (i.e. 1), then output pixel is also 1</a:t>
            </a:r>
          </a:p>
          <a:p>
            <a:endParaRPr lang="en-US" dirty="0"/>
          </a:p>
          <a:p>
            <a:r>
              <a:rPr lang="en-US" dirty="0" smtClean="0"/>
              <a:t>Dilation: </a:t>
            </a:r>
            <a:r>
              <a:rPr lang="en-US" dirty="0"/>
              <a:t>If </a:t>
            </a:r>
            <a:r>
              <a:rPr lang="en-US" dirty="0" smtClean="0"/>
              <a:t>ANY pixel </a:t>
            </a:r>
            <a:r>
              <a:rPr lang="en-US" dirty="0"/>
              <a:t>in the neighborhood is on (i.e. 1), then output pixel is also 1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47750" y="5119985"/>
            <a:ext cx="70485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dirty="0">
                <a:solidFill>
                  <a:srgbClr val="0000FF"/>
                </a:solidFill>
                <a:ea typeface="MS PGothic" pitchFamily="34" charset="-128"/>
              </a:rPr>
              <a:t>Yet another </a:t>
            </a:r>
            <a:r>
              <a:rPr lang="en-US" sz="2400" b="1" dirty="0" smtClean="0">
                <a:solidFill>
                  <a:srgbClr val="0000FF"/>
                </a:solidFill>
                <a:ea typeface="MS PGothic" pitchFamily="34" charset="-128"/>
              </a:rPr>
              <a:t>look </a:t>
            </a:r>
            <a:r>
              <a:rPr lang="en-US" sz="2400" b="1" dirty="0">
                <a:solidFill>
                  <a:srgbClr val="0000FF"/>
                </a:solidFill>
                <a:ea typeface="MS PGothic" pitchFamily="34" charset="-128"/>
              </a:rPr>
              <a:t>at Duality Relationship between erosion and dilation</a:t>
            </a:r>
          </a:p>
        </p:txBody>
      </p:sp>
    </p:spTree>
    <p:extLst>
      <p:ext uri="{BB962C8B-B14F-4D97-AF65-F5344CB8AC3E}">
        <p14:creationId xmlns:p14="http://schemas.microsoft.com/office/powerpoint/2010/main" val="442238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Edge detection using Morphology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228" y="2311758"/>
            <a:ext cx="6985065" cy="3889740"/>
            <a:chOff x="897228" y="2311758"/>
            <a:chExt cx="6985065" cy="3889740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228" y="2311758"/>
              <a:ext cx="2992192" cy="268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Text Box 12"/>
            <p:cNvSpPr txBox="1">
              <a:spLocks noChangeArrowheads="1"/>
            </p:cNvSpPr>
            <p:nvPr/>
          </p:nvSpPr>
          <p:spPr bwMode="auto">
            <a:xfrm>
              <a:off x="1517024" y="5001169"/>
              <a:ext cx="17526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>
                  <a:latin typeface="+mj-lt"/>
                </a:rPr>
                <a:t>Original image</a:t>
              </a:r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0752" y="2311758"/>
              <a:ext cx="2991541" cy="268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12"/>
            <p:cNvSpPr txBox="1">
              <a:spLocks noChangeArrowheads="1"/>
            </p:cNvSpPr>
            <p:nvPr/>
          </p:nvSpPr>
          <p:spPr bwMode="auto">
            <a:xfrm>
              <a:off x="5510222" y="5001169"/>
              <a:ext cx="17526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dirty="0" smtClean="0">
                  <a:latin typeface="+mj-lt"/>
                </a:rPr>
                <a:t>Edge detection results</a:t>
              </a:r>
              <a:endParaRPr lang="en-US" altLang="en-US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58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Image Morphology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0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Goals of morphological </a:t>
            </a:r>
            <a:r>
              <a:rPr lang="en-US" altLang="en-US" dirty="0" smtClean="0"/>
              <a:t>operations</a:t>
            </a:r>
            <a:endParaRPr lang="en-US" alt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dirty="0" smtClean="0"/>
              <a:t>Simplifies image data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Preserves essential shape characteristics</a:t>
            </a:r>
          </a:p>
          <a:p>
            <a:pPr>
              <a:lnSpc>
                <a:spcPct val="200000"/>
              </a:lnSpc>
            </a:pPr>
            <a:r>
              <a:rPr lang="en-US" altLang="en-US" dirty="0" smtClean="0"/>
              <a:t>Eliminates noise</a:t>
            </a:r>
          </a:p>
          <a:p>
            <a:pPr>
              <a:lnSpc>
                <a:spcPct val="200000"/>
              </a:lnSpc>
            </a:pPr>
            <a:endParaRPr lang="en-US" altLang="en-US" sz="800" dirty="0" smtClean="0"/>
          </a:p>
          <a:p>
            <a:pPr>
              <a:lnSpc>
                <a:spcPct val="100000"/>
              </a:lnSpc>
            </a:pPr>
            <a:r>
              <a:rPr lang="en-US" altLang="en-US" dirty="0" smtClean="0"/>
              <a:t>Permits  the underlying shape to be identified and optimally reconstructed from their distorted, noisy forms</a:t>
            </a:r>
          </a:p>
        </p:txBody>
      </p:sp>
    </p:spTree>
    <p:extLst>
      <p:ext uri="{BB962C8B-B14F-4D97-AF65-F5344CB8AC3E}">
        <p14:creationId xmlns:p14="http://schemas.microsoft.com/office/powerpoint/2010/main" val="186239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Basic Concepts from Set </a:t>
            </a:r>
            <a:r>
              <a:rPr lang="en-GB" dirty="0" smtClean="0"/>
              <a:t>Theory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80" y="1690689"/>
            <a:ext cx="7779170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8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dirty="0" smtClean="0"/>
              <a:t>Preliminaries</a:t>
            </a:r>
          </a:p>
        </p:txBody>
      </p:sp>
      <p:sp>
        <p:nvSpPr>
          <p:cNvPr id="512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000" b="1" smtClean="0">
                <a:effectLst/>
              </a:rPr>
              <a:t>Reflection</a:t>
            </a:r>
            <a:endParaRPr lang="en-US" altLang="en-US" sz="2000" smtClean="0">
              <a:effectLst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effectLst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effectLst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effectLst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000" smtClean="0">
              <a:effectLst/>
            </a:endParaRPr>
          </a:p>
          <a:p>
            <a:pPr eaLnBrk="1" hangingPunct="1"/>
            <a:endParaRPr lang="en-US" altLang="en-US" sz="2000" b="1" smtClean="0">
              <a:effectLst/>
            </a:endParaRPr>
          </a:p>
          <a:p>
            <a:pPr eaLnBrk="1" hangingPunct="1"/>
            <a:r>
              <a:rPr lang="en-US" altLang="en-US" sz="2000" b="1" smtClean="0">
                <a:effectLst/>
              </a:rPr>
              <a:t>Translation</a:t>
            </a:r>
          </a:p>
        </p:txBody>
      </p:sp>
      <p:graphicFrame>
        <p:nvGraphicFramePr>
          <p:cNvPr id="552966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31888" y="4381500"/>
          <a:ext cx="7491412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3" imgW="3771900" imgH="685800" progId="Equation.DSMT4">
                  <p:embed/>
                </p:oleObj>
              </mc:Choice>
              <mc:Fallback>
                <p:oleObj name="Equation" r:id="rId3" imgW="37719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8" y="4381500"/>
                        <a:ext cx="7491412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705768" y="2095231"/>
            <a:ext cx="6138283" cy="988680"/>
            <a:chOff x="705768" y="2095231"/>
            <a:chExt cx="6138283" cy="988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705768" y="2095231"/>
                  <a:ext cx="6138283" cy="4241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100" dirty="0" smtClean="0"/>
                    <a:t>The reflection of a set </a:t>
                  </a:r>
                  <a14:m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sz="2100" dirty="0" smtClean="0"/>
                    <a:t> denoted as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a14:m>
                  <a:r>
                    <a:rPr lang="en-US" sz="2100" dirty="0" smtClean="0"/>
                    <a:t>, defined as</a:t>
                  </a:r>
                  <a:endParaRPr lang="en-US" sz="21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768" y="2095231"/>
                  <a:ext cx="6138283" cy="42415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92" t="-8696" r="-298" b="-275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582214" y="2749845"/>
                  <a:ext cx="3258905" cy="3340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1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1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2214" y="2749845"/>
                  <a:ext cx="3258905" cy="33406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311" t="-21818" r="-2434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91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797" y="1433111"/>
            <a:ext cx="6524406" cy="4858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465909" y="3677529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Translation</a:t>
            </a:r>
            <a:endParaRPr 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4095482" y="20992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Reflection</a:t>
            </a:r>
            <a:endParaRPr lang="en-US" b="1" dirty="0"/>
          </a:p>
        </p:txBody>
      </p:sp>
      <p:sp>
        <p:nvSpPr>
          <p:cNvPr id="551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200" smtClean="0"/>
              <a:t>Example: Reflection and Translation</a:t>
            </a:r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2890696" y="1462425"/>
            <a:ext cx="2409572" cy="317242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51943" name="Rectangle 7"/>
          <p:cNvSpPr>
            <a:spLocks noChangeArrowheads="1"/>
          </p:cNvSpPr>
          <p:nvPr/>
        </p:nvSpPr>
        <p:spPr bwMode="auto">
          <a:xfrm>
            <a:off x="5484877" y="3048639"/>
            <a:ext cx="2409572" cy="317243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357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519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519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1942" grpId="0" animBg="1"/>
      <p:bldP spid="5519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1572</Words>
  <Application>Microsoft Office PowerPoint</Application>
  <PresentationFormat>On-screen Show (4:3)</PresentationFormat>
  <Paragraphs>470</Paragraphs>
  <Slides>58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2" baseType="lpstr">
      <vt:lpstr>Arial</vt:lpstr>
      <vt:lpstr>Cambria Math</vt:lpstr>
      <vt:lpstr>CMSS12</vt:lpstr>
      <vt:lpstr>MS Mincho</vt:lpstr>
      <vt:lpstr>ＭＳ Ｐゴシック</vt:lpstr>
      <vt:lpstr>ＭＳ Ｐゴシック</vt:lpstr>
      <vt:lpstr>新細明體</vt:lpstr>
      <vt:lpstr>Symbol</vt:lpstr>
      <vt:lpstr>Tahoma</vt:lpstr>
      <vt:lpstr>Times New Roman</vt:lpstr>
      <vt:lpstr>Wingdings</vt:lpstr>
      <vt:lpstr>Office Theme</vt:lpstr>
      <vt:lpstr>Equation</vt:lpstr>
      <vt:lpstr>Worksheet</vt:lpstr>
      <vt:lpstr>CS654: Digital Image Analysis</vt:lpstr>
      <vt:lpstr>Recap of Lecture 30</vt:lpstr>
      <vt:lpstr>Outline of lecture 31</vt:lpstr>
      <vt:lpstr>Introduction</vt:lpstr>
      <vt:lpstr>Binary Morphology</vt:lpstr>
      <vt:lpstr>Goals of morphological operations</vt:lpstr>
      <vt:lpstr>Some Basic Concepts from Set Theory</vt:lpstr>
      <vt:lpstr>Preliminaries</vt:lpstr>
      <vt:lpstr>Example: Reflection and Translation</vt:lpstr>
      <vt:lpstr>Logical operations on Binary images</vt:lpstr>
      <vt:lpstr>Logical operations on Binary images</vt:lpstr>
      <vt:lpstr>Structure elements (SE)</vt:lpstr>
      <vt:lpstr>Libraries of Structuring Elements</vt:lpstr>
      <vt:lpstr>Notation</vt:lpstr>
      <vt:lpstr>Examples: Structuring Elements</vt:lpstr>
      <vt:lpstr>Dilation</vt:lpstr>
      <vt:lpstr>Mathematical formulation</vt:lpstr>
      <vt:lpstr>Minkowski’s Sum </vt:lpstr>
      <vt:lpstr>Another view of Dilation</vt:lpstr>
      <vt:lpstr>Dilation is not the Minkowski’s sum</vt:lpstr>
      <vt:lpstr>Dilation explained pixel by pixel</vt:lpstr>
      <vt:lpstr>Dilation explained by shape of A</vt:lpstr>
      <vt:lpstr>Properties of Dilation</vt:lpstr>
      <vt:lpstr>Dilation versus translation</vt:lpstr>
      <vt:lpstr>Dilation versus translation, illustrated</vt:lpstr>
      <vt:lpstr>Dilation using Union Formula</vt:lpstr>
      <vt:lpstr>Example of Dilation with various sizes of structuring elements</vt:lpstr>
      <vt:lpstr>Mathematical Properties of Dilation</vt:lpstr>
      <vt:lpstr>Illustration of Extensitivity of Dilation</vt:lpstr>
      <vt:lpstr>More Properties of Dilation</vt:lpstr>
      <vt:lpstr>Dilation (Summary)</vt:lpstr>
      <vt:lpstr>Erosion</vt:lpstr>
      <vt:lpstr>Notation for Erosion</vt:lpstr>
      <vt:lpstr>Minkowski’s substraction of sets</vt:lpstr>
      <vt:lpstr>Erosion with other structuring elements</vt:lpstr>
      <vt:lpstr>Erosion with other structuring elements</vt:lpstr>
      <vt:lpstr>Erosion explained pixel by pixel</vt:lpstr>
      <vt:lpstr>How It Works?</vt:lpstr>
      <vt:lpstr>Mathematical Definition of Erosion</vt:lpstr>
      <vt:lpstr>Erosion in terms of other operations:</vt:lpstr>
      <vt:lpstr>Reminder - this was A</vt:lpstr>
      <vt:lpstr>Erosion: intersection and negative translation</vt:lpstr>
      <vt:lpstr>Erosion formula and intuitive example</vt:lpstr>
      <vt:lpstr>PowerPoint Presentation</vt:lpstr>
      <vt:lpstr>Properties of Erosion</vt:lpstr>
      <vt:lpstr>Properties of Erosion</vt:lpstr>
      <vt:lpstr>Duality: erosion and dilation</vt:lpstr>
      <vt:lpstr>Erosion (Summary)</vt:lpstr>
      <vt:lpstr>Erosion</vt:lpstr>
      <vt:lpstr>Erosion as Dual of Dilation</vt:lpstr>
      <vt:lpstr>Duality Relationship between erosion and dilation</vt:lpstr>
      <vt:lpstr>Erosion example with dilation and negation</vt:lpstr>
      <vt:lpstr>Erosion</vt:lpstr>
      <vt:lpstr>Common structuring elements shapes</vt:lpstr>
      <vt:lpstr>Morphology using Generalized SE</vt:lpstr>
      <vt:lpstr>Morphology using Generalized SE</vt:lpstr>
      <vt:lpstr>Edge detection using Morphology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36</cp:revision>
  <dcterms:created xsi:type="dcterms:W3CDTF">2015-07-15T04:13:21Z</dcterms:created>
  <dcterms:modified xsi:type="dcterms:W3CDTF">2015-10-27T00:33:27Z</dcterms:modified>
</cp:coreProperties>
</file>