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072" y="1419957"/>
            <a:ext cx="8335851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420" y="4271739"/>
            <a:ext cx="8091154" cy="1655762"/>
          </a:xfrm>
        </p:spPr>
        <p:txBody>
          <a:bodyPr>
            <a:normAutofit/>
          </a:bodyPr>
          <a:lstStyle/>
          <a:p>
            <a:r>
              <a:rPr lang="en-GB" sz="3200" smtClean="0"/>
              <a:t>Lecture 32 </a:t>
            </a:r>
            <a:r>
              <a:rPr lang="en-GB" sz="3200" dirty="0" smtClean="0"/>
              <a:t>(2): Image Morphology: Algorithms and Applications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It is a </a:t>
            </a:r>
            <a:r>
              <a:rPr lang="en-GB" dirty="0"/>
              <a:t>morphological transformation involving </a:t>
            </a:r>
            <a:r>
              <a:rPr lang="en-GB" b="1" dirty="0">
                <a:solidFill>
                  <a:srgbClr val="0000FF"/>
                </a:solidFill>
              </a:rPr>
              <a:t>two images </a:t>
            </a:r>
            <a:r>
              <a:rPr lang="en-GB" dirty="0"/>
              <a:t>and </a:t>
            </a:r>
            <a:r>
              <a:rPr lang="en-GB" b="1" dirty="0">
                <a:solidFill>
                  <a:srgbClr val="C00000"/>
                </a:solidFill>
              </a:rPr>
              <a:t>a structuring </a:t>
            </a:r>
            <a:r>
              <a:rPr lang="en-GB" b="1" dirty="0" smtClean="0">
                <a:solidFill>
                  <a:srgbClr val="C00000"/>
                </a:solidFill>
              </a:rPr>
              <a:t>element</a:t>
            </a: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dirty="0"/>
              <a:t>One image, </a:t>
            </a:r>
            <a:r>
              <a:rPr lang="en-GB" b="1" dirty="0">
                <a:solidFill>
                  <a:srgbClr val="008000"/>
                </a:solidFill>
              </a:rPr>
              <a:t>the marker</a:t>
            </a:r>
            <a:r>
              <a:rPr lang="en-GB" dirty="0"/>
              <a:t>, is the starting point for the </a:t>
            </a:r>
            <a:r>
              <a:rPr lang="en-GB" dirty="0" smtClean="0"/>
              <a:t>transformation</a:t>
            </a: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 smtClean="0">
                <a:solidFill>
                  <a:srgbClr val="C00000"/>
                </a:solidFill>
              </a:rPr>
              <a:t>  </a:t>
            </a:r>
            <a:r>
              <a:rPr lang="en-GB" dirty="0"/>
              <a:t>The other image, </a:t>
            </a:r>
            <a:r>
              <a:rPr lang="en-GB" b="1" dirty="0">
                <a:solidFill>
                  <a:srgbClr val="FF0066"/>
                </a:solidFill>
              </a:rPr>
              <a:t>the mask</a:t>
            </a:r>
            <a:r>
              <a:rPr lang="en-GB" dirty="0"/>
              <a:t>, </a:t>
            </a:r>
            <a:r>
              <a:rPr lang="en-GB" dirty="0" smtClean="0"/>
              <a:t>constrains </a:t>
            </a:r>
            <a:r>
              <a:rPr lang="en-GB" dirty="0"/>
              <a:t>the transformation. </a:t>
            </a:r>
            <a:endParaRPr lang="en-GB" dirty="0" smtClean="0"/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/>
              <a:t>structuring element </a:t>
            </a:r>
            <a:r>
              <a:rPr lang="en-GB" dirty="0"/>
              <a:t>used </a:t>
            </a:r>
            <a:r>
              <a:rPr lang="en-GB" b="1" dirty="0">
                <a:solidFill>
                  <a:srgbClr val="0000FF"/>
                </a:solidFill>
              </a:rPr>
              <a:t>defines connectivity</a:t>
            </a:r>
            <a:r>
              <a:rPr lang="en-GB" dirty="0"/>
              <a:t>.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based on Dilation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Let,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>
                    <a:solidFill>
                      <a:srgbClr val="FF0066"/>
                    </a:solidFill>
                  </a:rPr>
                  <a:t>mask</a:t>
                </a:r>
                <a:r>
                  <a:rPr lang="en-US" dirty="0" smtClean="0">
                    <a:solidFill>
                      <a:srgbClr val="FF0066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marker</a:t>
                </a:r>
                <a:r>
                  <a:rPr lang="en-US" dirty="0" smtClean="0"/>
                  <a:t>,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denotes reconstruction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to be the marker image,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Create the structuring element: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</a:t>
                </a:r>
                <a:r>
                  <a:rPr lang="en-US" dirty="0" smtClean="0"/>
                  <a:t>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dirty="0" smtClean="0"/>
              </a:p>
              <a:p>
                <a:pPr marL="342900" lvl="1" indent="0">
                  <a:buNone/>
                </a:pPr>
                <a:r>
                  <a:rPr lang="en-US" dirty="0"/>
                  <a:t> </a:t>
                </a:r>
                <a:r>
                  <a:rPr lang="en-US" sz="2100" dirty="0" err="1"/>
                  <a:t>Untill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lvl="1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0" y="5322517"/>
                <a:ext cx="40831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b="1" dirty="0"/>
                  <a:t>Marker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sz="2000" b="1" dirty="0"/>
                  <a:t> must be a subset of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322517"/>
                <a:ext cx="408316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49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Reconstruction: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23" y="1604852"/>
            <a:ext cx="1986331" cy="1986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773" y="1604852"/>
            <a:ext cx="1950987" cy="1950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007" y="1588512"/>
            <a:ext cx="1958056" cy="196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73" y="4200431"/>
            <a:ext cx="1950987" cy="1950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773" y="4200431"/>
            <a:ext cx="1950987" cy="1950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190" y="4200431"/>
            <a:ext cx="1943918" cy="19509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0419" y="359118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 (mask)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4199" y="360315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Marker Image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7913" y="359118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iteration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0966" y="6206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 iteration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21143" y="6206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 iteration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7913" y="62066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29465" y="443720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Mask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Border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998645" cy="22618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75709" y="1506828"/>
            <a:ext cx="3258355" cy="396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7755" y="444321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Original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778977" y="4289323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Original </a:t>
            </a:r>
          </a:p>
          <a:p>
            <a:pPr algn="ctr"/>
            <a:r>
              <a:rPr lang="en-US" sz="2000" dirty="0" smtClean="0"/>
              <a:t>reconstructed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6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Border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8259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Removing </a:t>
            </a:r>
            <a:r>
              <a:rPr lang="en-GB" dirty="0"/>
              <a:t>objects that touch the border of an </a:t>
            </a:r>
            <a:r>
              <a:rPr lang="en-GB" dirty="0" smtClean="0"/>
              <a:t>image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Key </a:t>
            </a:r>
            <a:r>
              <a:rPr lang="en-GB" dirty="0"/>
              <a:t>task is to select the appropriate marker to achieve the desired </a:t>
            </a:r>
            <a:r>
              <a:rPr lang="en-GB" dirty="0" smtClean="0"/>
              <a:t>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0508" y="3543154"/>
                <a:ext cx="5042984" cy="720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𝑏𝑜𝑟𝑑𝑒𝑟</m:t>
                              </m:r>
                            </m:e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08" y="3543154"/>
                <a:ext cx="5042984" cy="7208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7655" y="4599785"/>
                <a:ext cx="763073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/>
                  <a:t> will contain object touching the border</a:t>
                </a:r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5" y="4599785"/>
                <a:ext cx="7630733" cy="415498"/>
              </a:xfrm>
              <a:prstGeom prst="rect">
                <a:avLst/>
              </a:prstGeom>
              <a:blipFill rotWithShape="0">
                <a:blip r:embed="rId3"/>
                <a:stretch>
                  <a:fillRect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7655" y="5351076"/>
                <a:ext cx="763073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100" dirty="0" smtClean="0"/>
                  <a:t> will </a:t>
                </a:r>
                <a:r>
                  <a:rPr lang="en-US" sz="2100" dirty="0"/>
                  <a:t>contain </a:t>
                </a:r>
                <a:r>
                  <a:rPr lang="en-US" sz="2100" dirty="0" smtClean="0"/>
                  <a:t>objects that do not touch </a:t>
                </a:r>
                <a:r>
                  <a:rPr lang="en-US" sz="2100" dirty="0"/>
                  <a:t>the border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5" y="5351076"/>
                <a:ext cx="7630733" cy="415498"/>
              </a:xfrm>
              <a:prstGeom prst="rect">
                <a:avLst/>
              </a:prstGeom>
              <a:blipFill rotWithShape="0">
                <a:blip r:embed="rId4"/>
                <a:stretch>
                  <a:fillRect t="-882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1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clearing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70" y="1690689"/>
            <a:ext cx="4285859" cy="19691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63" y="4338290"/>
            <a:ext cx="8657070" cy="1993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78164" y="381441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image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92943" y="63318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Marker image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68730" y="633185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Resultant 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92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Image segmentation and mathematical morphology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625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GB" dirty="0"/>
              <a:t>Any </a:t>
            </a:r>
            <a:r>
              <a:rPr lang="en-GB" dirty="0" err="1" smtClean="0"/>
              <a:t>gray</a:t>
            </a:r>
            <a:r>
              <a:rPr lang="en-GB" dirty="0" smtClean="0"/>
              <a:t>-scale </a:t>
            </a:r>
            <a:r>
              <a:rPr lang="en-GB" dirty="0"/>
              <a:t>image can be considered as a topographic </a:t>
            </a:r>
            <a:r>
              <a:rPr lang="en-GB" dirty="0" smtClean="0"/>
              <a:t>surface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The topography of an area could also mean the surface shape and features themselves.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20323" y="3631238"/>
            <a:ext cx="7309188" cy="3188475"/>
            <a:chOff x="1620323" y="3631238"/>
            <a:chExt cx="7309188" cy="3188475"/>
          </a:xfrm>
        </p:grpSpPr>
        <p:pic>
          <p:nvPicPr>
            <p:cNvPr id="4098" name="Picture 2" descr="http://cmm.ensmp.fr/~beucher/ima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323" y="363123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cmm.ensmp.fr/~beucher/ima2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770" y="363123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62896" y="6481159"/>
              <a:ext cx="6366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Image source: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Centre for Mathematical 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Morphology, MINES, France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Watershed Transformation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47925" cy="190924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lood </a:t>
            </a:r>
            <a:r>
              <a:rPr lang="en-GB" dirty="0"/>
              <a:t>this </a:t>
            </a:r>
            <a:r>
              <a:rPr lang="en-GB" dirty="0" smtClean="0"/>
              <a:t>topological surface </a:t>
            </a:r>
            <a:r>
              <a:rPr lang="en-GB" dirty="0"/>
              <a:t>from its minima 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Prevent </a:t>
            </a:r>
            <a:r>
              <a:rPr lang="en-GB" dirty="0"/>
              <a:t>the merging of the waters coming from different sources, </a:t>
            </a:r>
            <a:endParaRPr lang="en-GB" dirty="0" smtClean="0"/>
          </a:p>
          <a:p>
            <a:r>
              <a:rPr lang="en-GB" dirty="0" smtClean="0"/>
              <a:t>The image is partitioned </a:t>
            </a:r>
            <a:r>
              <a:rPr lang="en-GB" dirty="0"/>
              <a:t>into two different </a:t>
            </a:r>
            <a:r>
              <a:rPr lang="en-GB" dirty="0" smtClean="0"/>
              <a:t>sets</a:t>
            </a:r>
          </a:p>
          <a:p>
            <a:r>
              <a:rPr lang="en-GB" dirty="0" smtClean="0"/>
              <a:t> The</a:t>
            </a:r>
            <a:r>
              <a:rPr lang="en-GB" dirty="0"/>
              <a:t> catchment basins and </a:t>
            </a:r>
            <a:r>
              <a:rPr lang="en-GB" dirty="0" smtClean="0"/>
              <a:t>the watershed </a:t>
            </a:r>
            <a:r>
              <a:rPr lang="en-GB" dirty="0"/>
              <a:t>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97" y="39728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Opening</a:t>
            </a:r>
          </a:p>
          <a:p>
            <a:endParaRPr lang="en-US" dirty="0"/>
          </a:p>
          <a:p>
            <a:r>
              <a:rPr lang="en-US" dirty="0" smtClean="0"/>
              <a:t> Closing</a:t>
            </a:r>
          </a:p>
          <a:p>
            <a:endParaRPr lang="en-US" dirty="0"/>
          </a:p>
          <a:p>
            <a:r>
              <a:rPr lang="en-US" dirty="0" smtClean="0"/>
              <a:t> Hit-or-Miss Transform</a:t>
            </a:r>
          </a:p>
          <a:p>
            <a:endParaRPr lang="en-US" dirty="0"/>
          </a:p>
          <a:p>
            <a:r>
              <a:rPr lang="en-US" dirty="0" smtClean="0"/>
              <a:t> Thinning</a:t>
            </a:r>
          </a:p>
          <a:p>
            <a:endParaRPr lang="en-US" dirty="0"/>
          </a:p>
          <a:p>
            <a:r>
              <a:rPr lang="en-US" dirty="0" smtClean="0"/>
              <a:t> Thickening</a:t>
            </a:r>
          </a:p>
          <a:p>
            <a:endParaRPr lang="en-US" dirty="0"/>
          </a:p>
          <a:p>
            <a:r>
              <a:rPr lang="en-US" dirty="0" smtClean="0"/>
              <a:t> Convex Hull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32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Morphological Algorithms</a:t>
            </a:r>
          </a:p>
          <a:p>
            <a:endParaRPr lang="en-US" dirty="0"/>
          </a:p>
          <a:p>
            <a:r>
              <a:rPr lang="en-US" dirty="0" smtClean="0"/>
              <a:t> Morphological Reconstruction</a:t>
            </a:r>
          </a:p>
          <a:p>
            <a:endParaRPr lang="en-US" dirty="0"/>
          </a:p>
          <a:p>
            <a:r>
              <a:rPr lang="en-US" dirty="0" smtClean="0"/>
              <a:t> Segmentation (</a:t>
            </a:r>
            <a:r>
              <a:rPr lang="en-US" dirty="0" err="1" smtClean="0"/>
              <a:t>Watershadding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extraction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457200" y="1690689"/>
                <a:ext cx="8229600" cy="2199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IE" altLang="en-US" dirty="0" smtClean="0"/>
                  <a:t>Extracting the boundary (or outline) of an object is often extremely useful</a:t>
                </a:r>
              </a:p>
              <a:p>
                <a:pPr marL="0" indent="0">
                  <a:buFontTx/>
                  <a:buNone/>
                </a:pPr>
                <a:endParaRPr lang="en-IE" altLang="en-US" dirty="0" smtClean="0"/>
              </a:p>
              <a:p>
                <a:pPr marL="0" indent="0">
                  <a:buFontTx/>
                  <a:buNone/>
                </a:pPr>
                <a:r>
                  <a:rPr lang="en-IE" altLang="en-US" dirty="0" smtClean="0"/>
                  <a:t>The boundary can be given simply as</a:t>
                </a:r>
              </a:p>
              <a:p>
                <a:pPr marL="0" indent="0">
                  <a:buFontTx/>
                  <a:buNone/>
                </a:pPr>
                <a:endParaRPr lang="en-IE" altLang="en-US" dirty="0" smtClean="0"/>
              </a:p>
              <a:p>
                <a:pPr marL="0" indent="0">
                  <a:buFontTx/>
                  <a:buNone/>
                </a:pPr>
                <a:r>
                  <a:rPr lang="en-IE" altLang="en-US" i="1" dirty="0" smtClean="0">
                    <a:latin typeface="Times New Roman" panose="02020603050405020304" pitchFamily="18" charset="0"/>
                    <a:sym typeface="Webdings" panose="05030102010509060703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l-GR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ebdings" panose="05030102010509060703" pitchFamily="18" charset="2"/>
                      </a:rPr>
                      <m:t>𝛽</m:t>
                    </m:r>
                    <m:r>
                      <a:rPr lang="en-IE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ebdings" panose="05030102010509060703" pitchFamily="18" charset="2"/>
                      </a:rPr>
                      <m:t>(</m:t>
                    </m:r>
                    <m:r>
                      <a:rPr lang="en-IE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ebdings" panose="05030102010509060703" pitchFamily="18" charset="2"/>
                      </a:rPr>
                      <m:t>𝐴</m:t>
                    </m:r>
                    <m:r>
                      <a:rPr lang="en-IE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ebdings" panose="05030102010509060703" pitchFamily="18" charset="2"/>
                      </a:rPr>
                      <m:t>) = </m:t>
                    </m:r>
                    <m:r>
                      <a:rPr lang="en-IE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E" altLang="en-US" i="1" dirty="0" smtClean="0">
                        <a:latin typeface="Cambria Math" panose="02040503050406030204" pitchFamily="18" charset="0"/>
                      </a:rPr>
                      <m:t> – (</m:t>
                    </m:r>
                    <m:r>
                      <a:rPr lang="en-IE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E" altLang="en-US" sz="2400" i="1" dirty="0" smtClean="0">
                        <a:latin typeface="Cambria Math" panose="02040503050406030204" pitchFamily="18" charset="0"/>
                        <a:sym typeface="Webdings" panose="05030102010509060703" pitchFamily="18" charset="2"/>
                      </a:rPr>
                      <m:t></m:t>
                    </m:r>
                    <m:r>
                      <a:rPr lang="en-IE" altLang="en-US" i="1" dirty="0" smtClean="0">
                        <a:latin typeface="Cambria Math" panose="02040503050406030204" pitchFamily="18" charset="0"/>
                        <a:sym typeface="Webdings" panose="05030102010509060703" pitchFamily="18" charset="2"/>
                      </a:rPr>
                      <m:t>𝐵</m:t>
                    </m:r>
                    <m:r>
                      <a:rPr lang="en-IE" altLang="en-US" i="1" dirty="0" smtClean="0">
                        <a:latin typeface="Cambria Math" panose="02040503050406030204" pitchFamily="18" charset="0"/>
                        <a:sym typeface="Webdings" panose="05030102010509060703" pitchFamily="18" charset="2"/>
                      </a:rPr>
                      <m:t>)</m:t>
                    </m:r>
                  </m:oMath>
                </a14:m>
                <a:endParaRPr lang="en-US" altLang="en-US" i="1" dirty="0" smtClean="0">
                  <a:latin typeface="Times New Roman" panose="02020603050405020304" pitchFamily="18" charset="0"/>
                  <a:sym typeface="Webdings" panose="05030102010509060703" pitchFamily="18" charset="2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0689"/>
                <a:ext cx="8229600" cy="2199409"/>
              </a:xfrm>
              <a:prstGeom prst="rect">
                <a:avLst/>
              </a:prstGeom>
              <a:blipFill rotWithShape="0">
                <a:blip r:embed="rId2"/>
                <a:stretch>
                  <a:fillRect l="-889" t="-4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95368" y="3285898"/>
                <a:ext cx="378719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en-US" sz="21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ebdings" panose="05030102010509060703" pitchFamily="18" charset="2"/>
                      </a:rPr>
                      <m:t>𝛽</m:t>
                    </m:r>
                    <m:r>
                      <a:rPr lang="en-IE" altLang="en-US" sz="21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ebdings" panose="05030102010509060703" pitchFamily="18" charset="2"/>
                      </a:rPr>
                      <m:t>(</m:t>
                    </m:r>
                    <m:r>
                      <a:rPr lang="en-IE" altLang="en-US" sz="21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ebdings" panose="05030102010509060703" pitchFamily="18" charset="2"/>
                      </a:rPr>
                      <m:t>𝐴</m:t>
                    </m:r>
                    <m:r>
                      <a:rPr lang="en-IE" altLang="en-US" sz="21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ebdings" panose="05030102010509060703" pitchFamily="18" charset="2"/>
                      </a:rPr>
                      <m:t>) </m:t>
                    </m:r>
                  </m:oMath>
                </a14:m>
                <a:r>
                  <a:rPr lang="en-US" sz="2100" dirty="0" smtClean="0"/>
                  <a:t>= Boundary of a region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68" y="3285898"/>
                <a:ext cx="3787191" cy="415498"/>
              </a:xfrm>
              <a:prstGeom prst="rect">
                <a:avLst/>
              </a:prstGeom>
              <a:blipFill rotWithShape="0">
                <a:blip r:embed="rId3"/>
                <a:stretch>
                  <a:fillRect l="-966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925" y="3869315"/>
            <a:ext cx="4304149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extraction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690689"/>
            <a:ext cx="8058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/>
              <a:t>A simple image and the result of performing boundary extraction using a square 3*3 structuring element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06" y="2867026"/>
            <a:ext cx="4624387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Hole Filling (Region Filling)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59139"/>
          </a:xfrm>
        </p:spPr>
        <p:txBody>
          <a:bodyPr/>
          <a:lstStyle/>
          <a:p>
            <a:r>
              <a:rPr lang="en-US" dirty="0" smtClean="0"/>
              <a:t> A hole is de</a:t>
            </a:r>
            <a:r>
              <a:rPr lang="en-US" dirty="0"/>
              <a:t>fined as a background region </a:t>
            </a:r>
            <a:r>
              <a:rPr lang="en-US" dirty="0" smtClean="0"/>
              <a:t>surrounded by a connected border of foreground pixels.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62" b="33376"/>
          <a:stretch>
            <a:fillRect/>
          </a:stretch>
        </p:blipFill>
        <p:spPr bwMode="auto">
          <a:xfrm>
            <a:off x="628650" y="2945143"/>
            <a:ext cx="3005137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62894" y="3807732"/>
            <a:ext cx="6049242" cy="1512927"/>
            <a:chOff x="2162894" y="3807732"/>
            <a:chExt cx="6049242" cy="1512927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4651374" y="4581995"/>
              <a:ext cx="3560762" cy="7386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IE" altLang="en-US" sz="2100" dirty="0">
                  <a:solidFill>
                    <a:srgbClr val="0000FF"/>
                  </a:solidFill>
                </a:rPr>
                <a:t>Given a point inside here, can we fill the whole circle?</a:t>
              </a:r>
              <a:endParaRPr lang="en-US" altLang="en-US" sz="2100" dirty="0">
                <a:solidFill>
                  <a:srgbClr val="0000FF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H="1" flipV="1">
              <a:off x="2162894" y="3807732"/>
              <a:ext cx="2488479" cy="1124485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2945143"/>
                <a:ext cx="35374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 smtClean="0"/>
                  <a:t>Let,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100" dirty="0" smtClean="0"/>
                  <a:t> be a set whose elements are 8-connected boundaries, enclosing a hole</a:t>
                </a:r>
                <a:endParaRPr lang="en-US" sz="2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45143"/>
                <a:ext cx="3537456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069" t="-2643" b="-7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4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7655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 </a:t>
                </a:r>
                <a:r>
                  <a:rPr lang="en-GB" dirty="0"/>
                  <a:t>The key equation for region filling is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:r>
                  <a:rPr lang="en-GB" dirty="0" smtClean="0"/>
                  <a:t>an array of 0’s. </a:t>
                </a:r>
                <a:r>
                  <a:rPr lang="en-GB" b="1" dirty="0" smtClean="0">
                    <a:solidFill>
                      <a:srgbClr val="FF0066"/>
                    </a:solidFill>
                  </a:rPr>
                  <a:t>Exception: </a:t>
                </a:r>
                <a:r>
                  <a:rPr lang="en-GB" b="1" dirty="0" smtClean="0"/>
                  <a:t>the location of the given point is set to 1</a:t>
                </a: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a simple structuring element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dirty="0"/>
                  <a:t> is the complement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This equation is applied repeatedly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Finally the result is </a:t>
                </a:r>
                <a:r>
                  <a:rPr lang="en-GB" dirty="0" err="1"/>
                  <a:t>unioned</a:t>
                </a:r>
                <a:r>
                  <a:rPr lang="en-GB" dirty="0"/>
                  <a:t> with the original boundary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765529"/>
              </a:xfrm>
              <a:blipFill rotWithShape="0">
                <a:blip r:embed="rId3"/>
                <a:stretch>
                  <a:fillRect l="-773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Region Filling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53191" y="2297980"/>
          <a:ext cx="5198772" cy="56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2234880" imgH="241200" progId="Equation.3">
                  <p:embed/>
                </p:oleObj>
              </mc:Choice>
              <mc:Fallback>
                <p:oleObj name="Equation" r:id="rId4" imgW="223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91" y="2297980"/>
                        <a:ext cx="5198772" cy="561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7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filling: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55333"/>
            <a:ext cx="3292125" cy="5194242"/>
          </a:xfrm>
          <a:prstGeom prst="rect">
            <a:avLst/>
          </a:prstGeom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18677" y="1690689"/>
          <a:ext cx="5198772" cy="56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234880" imgH="241200" progId="Equation.3">
                  <p:embed/>
                </p:oleObj>
              </mc:Choice>
              <mc:Fallback>
                <p:oleObj name="Equation" r:id="rId4" imgW="223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677" y="1690689"/>
                        <a:ext cx="5198772" cy="561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4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of Connected Component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13578"/>
            <a:ext cx="3630125" cy="5011913"/>
          </a:xfrm>
          <a:prstGeom prst="rect">
            <a:avLst/>
          </a:prstGeom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421332" y="1690689"/>
          <a:ext cx="4503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2171520" imgH="228600" progId="Equation.3">
                  <p:embed/>
                </p:oleObj>
              </mc:Choice>
              <mc:Fallback>
                <p:oleObj name="Equation" r:id="rId4" imgW="2171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332" y="1690689"/>
                        <a:ext cx="45037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21332" y="2590801"/>
            <a:ext cx="4350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Identifiers are of similar meaning to the ones used for boundary extraction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21332" y="3837710"/>
                <a:ext cx="43503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 smtClean="0"/>
                  <a:t>Note the change in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32" y="3837710"/>
                <a:ext cx="4350328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1681"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3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399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MS PGothic</vt:lpstr>
      <vt:lpstr>Times New Roman</vt:lpstr>
      <vt:lpstr>Webdings</vt:lpstr>
      <vt:lpstr>Office Theme</vt:lpstr>
      <vt:lpstr>Equation</vt:lpstr>
      <vt:lpstr>CS654: Digital Image Analysis</vt:lpstr>
      <vt:lpstr>Recap of Lecture 32</vt:lpstr>
      <vt:lpstr>Outline of Lecture 32 (2)</vt:lpstr>
      <vt:lpstr>Boundary extraction</vt:lpstr>
      <vt:lpstr>Boundary extraction example</vt:lpstr>
      <vt:lpstr>Hole Filling (Region Filling)</vt:lpstr>
      <vt:lpstr>Morphological Region Filling</vt:lpstr>
      <vt:lpstr>Region filling: Example</vt:lpstr>
      <vt:lpstr>Extraction of Connected Component</vt:lpstr>
      <vt:lpstr>Morphological Reconstruction</vt:lpstr>
      <vt:lpstr>Reconstruction based on Dilation</vt:lpstr>
      <vt:lpstr>Morphological Reconstruction: Example</vt:lpstr>
      <vt:lpstr>Clearing Border Objects</vt:lpstr>
      <vt:lpstr>Clearing Border Objects</vt:lpstr>
      <vt:lpstr>Border clearing example</vt:lpstr>
      <vt:lpstr>Image segmentation and mathematical morphology</vt:lpstr>
      <vt:lpstr>Watershed Transformation principle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19</cp:revision>
  <dcterms:created xsi:type="dcterms:W3CDTF">2015-07-15T04:13:21Z</dcterms:created>
  <dcterms:modified xsi:type="dcterms:W3CDTF">2015-10-28T10:34:24Z</dcterms:modified>
</cp:coreProperties>
</file>