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7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3" r:id="rId13"/>
    <p:sldId id="269" r:id="rId14"/>
    <p:sldId id="274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1" r:id="rId26"/>
    <p:sldId id="286" r:id="rId27"/>
    <p:sldId id="273" r:id="rId28"/>
    <p:sldId id="288" r:id="rId29"/>
    <p:sldId id="289" r:id="rId30"/>
    <p:sldId id="287" r:id="rId31"/>
    <p:sldId id="290" r:id="rId32"/>
    <p:sldId id="293" r:id="rId33"/>
    <p:sldId id="296" r:id="rId34"/>
    <p:sldId id="295" r:id="rId35"/>
    <p:sldId id="305" r:id="rId36"/>
    <p:sldId id="303" r:id="rId37"/>
    <p:sldId id="304" r:id="rId38"/>
    <p:sldId id="306" r:id="rId39"/>
    <p:sldId id="307" r:id="rId40"/>
    <p:sldId id="308" r:id="rId41"/>
    <p:sldId id="313" r:id="rId42"/>
    <p:sldId id="32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6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524000"/>
            <a:ext cx="43434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524000"/>
            <a:ext cx="43434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524000"/>
            <a:ext cx="88392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4114800"/>
            <a:ext cx="88392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62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0" y="1524000"/>
            <a:ext cx="88392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09532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gif"/><Relationship Id="rId2" Type="http://schemas.openxmlformats.org/officeDocument/2006/relationships/image" Target="../media/image7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gif"/><Relationship Id="rId4" Type="http://schemas.openxmlformats.org/officeDocument/2006/relationships/image" Target="../media/image79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gif"/><Relationship Id="rId2" Type="http://schemas.openxmlformats.org/officeDocument/2006/relationships/image" Target="../media/image80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55" y="1726002"/>
            <a:ext cx="8863886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61136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32: Image Morphology: Open, Closing and Transforms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Opening Example Cont</a:t>
            </a:r>
          </a:p>
        </p:txBody>
      </p:sp>
      <p:pic>
        <p:nvPicPr>
          <p:cNvPr id="138244" name="Picture 4" descr="segment1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5698" r="8380" b="9390"/>
          <a:stretch/>
        </p:blipFill>
        <p:spPr>
          <a:xfrm>
            <a:off x="6145638" y="4417453"/>
            <a:ext cx="2500741" cy="1983347"/>
          </a:xfrm>
        </p:spPr>
      </p:pic>
      <p:sp>
        <p:nvSpPr>
          <p:cNvPr id="1382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8650" y="1425161"/>
            <a:ext cx="7755496" cy="23354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en-US" dirty="0" smtClean="0"/>
              <a:t>Erode original image.</a:t>
            </a:r>
          </a:p>
          <a:p>
            <a:pPr>
              <a:lnSpc>
                <a:spcPct val="150000"/>
              </a:lnSpc>
            </a:pPr>
            <a:r>
              <a:rPr lang="en-GB" altLang="en-US" dirty="0" smtClean="0"/>
              <a:t>Dilate eroded image.</a:t>
            </a:r>
          </a:p>
          <a:p>
            <a:pPr>
              <a:lnSpc>
                <a:spcPct val="150000"/>
              </a:lnSpc>
            </a:pPr>
            <a:r>
              <a:rPr lang="en-GB" altLang="en-US" dirty="0" smtClean="0"/>
              <a:t>Smooths object boundaries, eliminates noise (isolated pixels) and maintains object size.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6909336" y="3955788"/>
            <a:ext cx="9733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dirty="0">
                <a:latin typeface="+mj-lt"/>
              </a:rPr>
              <a:t>Dilate</a:t>
            </a:r>
          </a:p>
        </p:txBody>
      </p:sp>
      <p:pic>
        <p:nvPicPr>
          <p:cNvPr id="138247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0" t="6542" r="8297" b="9601"/>
          <a:stretch/>
        </p:blipFill>
        <p:spPr bwMode="auto">
          <a:xfrm>
            <a:off x="334850" y="4417453"/>
            <a:ext cx="2536839" cy="198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979541" y="3914803"/>
            <a:ext cx="1247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dirty="0">
                <a:latin typeface="+mj-lt"/>
              </a:rPr>
              <a:t>Original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42975" y="3914803"/>
            <a:ext cx="2531377" cy="2485997"/>
            <a:chOff x="3242975" y="3914803"/>
            <a:chExt cx="2531377" cy="2485997"/>
          </a:xfrm>
        </p:grpSpPr>
        <p:pic>
          <p:nvPicPr>
            <p:cNvPr id="138246" name="Picture 6" descr="segment11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68" t="7066" r="8911" b="10174"/>
            <a:stretch/>
          </p:blipFill>
          <p:spPr bwMode="auto">
            <a:xfrm>
              <a:off x="3242975" y="4417453"/>
              <a:ext cx="2531377" cy="1983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49" name="Text Box 9"/>
            <p:cNvSpPr txBox="1">
              <a:spLocks noChangeArrowheads="1"/>
            </p:cNvSpPr>
            <p:nvPr/>
          </p:nvSpPr>
          <p:spPr bwMode="auto">
            <a:xfrm>
              <a:off x="4005159" y="3914803"/>
              <a:ext cx="10070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GB" altLang="en-US" dirty="0">
                  <a:latin typeface="+mj-lt"/>
                </a:rPr>
                <a:t>Erode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2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 more example of Opening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en-US" b="1" dirty="0" smtClean="0"/>
              <a:t>Erosion</a:t>
            </a:r>
            <a:r>
              <a:rPr lang="en-US" altLang="en-US" dirty="0" smtClean="0"/>
              <a:t> can be used to </a:t>
            </a:r>
            <a:r>
              <a:rPr lang="en-US" altLang="en-US" b="1" dirty="0" smtClean="0">
                <a:solidFill>
                  <a:srgbClr val="0000FF"/>
                </a:solidFill>
              </a:rPr>
              <a:t>eliminate</a:t>
            </a:r>
            <a:r>
              <a:rPr lang="en-US" altLang="en-US" dirty="0" smtClean="0"/>
              <a:t> small clumps of undesirable foreground pixels, e.g. </a:t>
            </a:r>
            <a:r>
              <a:rPr lang="en-US" altLang="en-US" b="1" dirty="0" smtClean="0">
                <a:solidFill>
                  <a:srgbClr val="0000FF"/>
                </a:solidFill>
              </a:rPr>
              <a:t>“salt noise”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However, it affects </a:t>
            </a:r>
            <a:r>
              <a:rPr lang="en-US" altLang="en-US" b="1" dirty="0" smtClean="0">
                <a:solidFill>
                  <a:srgbClr val="C00000"/>
                </a:solidFill>
              </a:rPr>
              <a:t>all regions of foreground pixels </a:t>
            </a:r>
            <a:r>
              <a:rPr lang="en-US" altLang="en-US" dirty="0" smtClean="0"/>
              <a:t>indiscriminately</a:t>
            </a:r>
          </a:p>
          <a:p>
            <a:pPr marL="457200" indent="-457200">
              <a:buFont typeface="Times New Roman" panose="02020603050405020304" pitchFamily="18" charset="0"/>
              <a:buAutoNum type="arabicPeriod"/>
            </a:pPr>
            <a:r>
              <a:rPr lang="en-US" altLang="en-US" b="1" dirty="0" smtClean="0">
                <a:solidFill>
                  <a:srgbClr val="FF0066"/>
                </a:solidFill>
              </a:rPr>
              <a:t>Opening </a:t>
            </a:r>
            <a:r>
              <a:rPr lang="en-US" altLang="en-US" dirty="0" smtClean="0"/>
              <a:t>gets around this by </a:t>
            </a:r>
            <a:r>
              <a:rPr lang="en-US" altLang="en-US" b="1" dirty="0" smtClean="0">
                <a:solidFill>
                  <a:srgbClr val="FF0066"/>
                </a:solidFill>
              </a:rPr>
              <a:t>performing both </a:t>
            </a:r>
            <a:r>
              <a:rPr lang="en-US" altLang="en-US" dirty="0" smtClean="0"/>
              <a:t>an erosion and a dilation on the image</a:t>
            </a:r>
          </a:p>
        </p:txBody>
      </p:sp>
      <p:pic>
        <p:nvPicPr>
          <p:cNvPr id="139268" name="Picture 4" descr="openb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4114800"/>
            <a:ext cx="6011862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269" name="Group 5"/>
          <p:cNvGrpSpPr>
            <a:grpSpLocks/>
          </p:cNvGrpSpPr>
          <p:nvPr/>
        </p:nvGrpSpPr>
        <p:grpSpPr bwMode="auto">
          <a:xfrm>
            <a:off x="541338" y="4805363"/>
            <a:ext cx="857250" cy="909637"/>
            <a:chOff x="240" y="2256"/>
            <a:chExt cx="540" cy="573"/>
          </a:xfrm>
        </p:grpSpPr>
        <p:sp>
          <p:nvSpPr>
            <p:cNvPr id="139271" name="Rectangle 6"/>
            <p:cNvSpPr>
              <a:spLocks noChangeArrowheads="1"/>
            </p:cNvSpPr>
            <p:nvPr/>
          </p:nvSpPr>
          <p:spPr bwMode="auto">
            <a:xfrm>
              <a:off x="60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72" name="Rectangle 7"/>
            <p:cNvSpPr>
              <a:spLocks noChangeArrowheads="1"/>
            </p:cNvSpPr>
            <p:nvPr/>
          </p:nvSpPr>
          <p:spPr bwMode="auto">
            <a:xfrm>
              <a:off x="42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73" name="Rectangle 8"/>
            <p:cNvSpPr>
              <a:spLocks noChangeArrowheads="1"/>
            </p:cNvSpPr>
            <p:nvPr/>
          </p:nvSpPr>
          <p:spPr bwMode="auto">
            <a:xfrm>
              <a:off x="24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74" name="Rectangle 9"/>
            <p:cNvSpPr>
              <a:spLocks noChangeArrowheads="1"/>
            </p:cNvSpPr>
            <p:nvPr/>
          </p:nvSpPr>
          <p:spPr bwMode="auto">
            <a:xfrm>
              <a:off x="60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75" name="Rectangle 10"/>
            <p:cNvSpPr>
              <a:spLocks noChangeArrowheads="1"/>
            </p:cNvSpPr>
            <p:nvPr/>
          </p:nvSpPr>
          <p:spPr bwMode="auto">
            <a:xfrm>
              <a:off x="42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76" name="Rectangle 11"/>
            <p:cNvSpPr>
              <a:spLocks noChangeArrowheads="1"/>
            </p:cNvSpPr>
            <p:nvPr/>
          </p:nvSpPr>
          <p:spPr bwMode="auto">
            <a:xfrm>
              <a:off x="24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77" name="Rectangle 12"/>
            <p:cNvSpPr>
              <a:spLocks noChangeArrowheads="1"/>
            </p:cNvSpPr>
            <p:nvPr/>
          </p:nvSpPr>
          <p:spPr bwMode="auto">
            <a:xfrm>
              <a:off x="60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78" name="Rectangle 13"/>
            <p:cNvSpPr>
              <a:spLocks noChangeArrowheads="1"/>
            </p:cNvSpPr>
            <p:nvPr/>
          </p:nvSpPr>
          <p:spPr bwMode="auto">
            <a:xfrm>
              <a:off x="42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79" name="Rectangle 14"/>
            <p:cNvSpPr>
              <a:spLocks noChangeArrowheads="1"/>
            </p:cNvSpPr>
            <p:nvPr/>
          </p:nvSpPr>
          <p:spPr bwMode="auto">
            <a:xfrm>
              <a:off x="24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39280" name="Line 15"/>
            <p:cNvSpPr>
              <a:spLocks noChangeShapeType="1"/>
            </p:cNvSpPr>
            <p:nvPr/>
          </p:nvSpPr>
          <p:spPr bwMode="auto">
            <a:xfrm>
              <a:off x="240" y="2256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1" name="Line 16"/>
            <p:cNvSpPr>
              <a:spLocks noChangeShapeType="1"/>
            </p:cNvSpPr>
            <p:nvPr/>
          </p:nvSpPr>
          <p:spPr bwMode="auto">
            <a:xfrm>
              <a:off x="240" y="2447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2" name="Line 17"/>
            <p:cNvSpPr>
              <a:spLocks noChangeShapeType="1"/>
            </p:cNvSpPr>
            <p:nvPr/>
          </p:nvSpPr>
          <p:spPr bwMode="auto">
            <a:xfrm>
              <a:off x="240" y="2638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3" name="Line 18"/>
            <p:cNvSpPr>
              <a:spLocks noChangeShapeType="1"/>
            </p:cNvSpPr>
            <p:nvPr/>
          </p:nvSpPr>
          <p:spPr bwMode="auto">
            <a:xfrm>
              <a:off x="240" y="2829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4" name="Line 19"/>
            <p:cNvSpPr>
              <a:spLocks noChangeShapeType="1"/>
            </p:cNvSpPr>
            <p:nvPr/>
          </p:nvSpPr>
          <p:spPr bwMode="auto">
            <a:xfrm>
              <a:off x="240" y="2256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5" name="Line 20"/>
            <p:cNvSpPr>
              <a:spLocks noChangeShapeType="1"/>
            </p:cNvSpPr>
            <p:nvPr/>
          </p:nvSpPr>
          <p:spPr bwMode="auto">
            <a:xfrm>
              <a:off x="420" y="2256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6" name="Line 21"/>
            <p:cNvSpPr>
              <a:spLocks noChangeShapeType="1"/>
            </p:cNvSpPr>
            <p:nvPr/>
          </p:nvSpPr>
          <p:spPr bwMode="auto">
            <a:xfrm>
              <a:off x="600" y="2256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7" name="Line 22"/>
            <p:cNvSpPr>
              <a:spLocks noChangeShapeType="1"/>
            </p:cNvSpPr>
            <p:nvPr/>
          </p:nvSpPr>
          <p:spPr bwMode="auto">
            <a:xfrm>
              <a:off x="780" y="2256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8" name="Line 23"/>
            <p:cNvSpPr>
              <a:spLocks noChangeShapeType="1"/>
            </p:cNvSpPr>
            <p:nvPr/>
          </p:nvSpPr>
          <p:spPr bwMode="auto">
            <a:xfrm>
              <a:off x="600" y="2447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89" name="Line 24"/>
            <p:cNvSpPr>
              <a:spLocks noChangeShapeType="1"/>
            </p:cNvSpPr>
            <p:nvPr/>
          </p:nvSpPr>
          <p:spPr bwMode="auto">
            <a:xfrm>
              <a:off x="420" y="2447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0" name="Line 25"/>
            <p:cNvSpPr>
              <a:spLocks noChangeShapeType="1"/>
            </p:cNvSpPr>
            <p:nvPr/>
          </p:nvSpPr>
          <p:spPr bwMode="auto">
            <a:xfrm>
              <a:off x="420" y="2447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1" name="Line 26"/>
            <p:cNvSpPr>
              <a:spLocks noChangeShapeType="1"/>
            </p:cNvSpPr>
            <p:nvPr/>
          </p:nvSpPr>
          <p:spPr bwMode="auto">
            <a:xfrm>
              <a:off x="420" y="263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2" name="Line 27"/>
            <p:cNvSpPr>
              <a:spLocks noChangeShapeType="1"/>
            </p:cNvSpPr>
            <p:nvPr/>
          </p:nvSpPr>
          <p:spPr bwMode="auto">
            <a:xfrm>
              <a:off x="420" y="2447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3" name="Line 28"/>
            <p:cNvSpPr>
              <a:spLocks noChangeShapeType="1"/>
            </p:cNvSpPr>
            <p:nvPr/>
          </p:nvSpPr>
          <p:spPr bwMode="auto">
            <a:xfrm flipV="1">
              <a:off x="420" y="2447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4" name="Line 29"/>
            <p:cNvSpPr>
              <a:spLocks noChangeShapeType="1"/>
            </p:cNvSpPr>
            <p:nvPr/>
          </p:nvSpPr>
          <p:spPr bwMode="auto">
            <a:xfrm>
              <a:off x="600" y="263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5" name="Line 30"/>
            <p:cNvSpPr>
              <a:spLocks noChangeShapeType="1"/>
            </p:cNvSpPr>
            <p:nvPr/>
          </p:nvSpPr>
          <p:spPr bwMode="auto">
            <a:xfrm>
              <a:off x="600" y="2447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6" name="Line 31"/>
            <p:cNvSpPr>
              <a:spLocks noChangeShapeType="1"/>
            </p:cNvSpPr>
            <p:nvPr/>
          </p:nvSpPr>
          <p:spPr bwMode="auto">
            <a:xfrm>
              <a:off x="600" y="2638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297" name="Line 32"/>
            <p:cNvSpPr>
              <a:spLocks noChangeShapeType="1"/>
            </p:cNvSpPr>
            <p:nvPr/>
          </p:nvSpPr>
          <p:spPr bwMode="auto">
            <a:xfrm>
              <a:off x="420" y="2638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270" name="Oval 33"/>
          <p:cNvSpPr>
            <a:spLocks noChangeArrowheads="1"/>
          </p:cNvSpPr>
          <p:nvPr/>
        </p:nvSpPr>
        <p:spPr bwMode="auto">
          <a:xfrm>
            <a:off x="1684338" y="503396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10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881063"/>
            <a:ext cx="66579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6" name="Picture 6" descr="origi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19338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7" name="Picture 7" descr="quadrat3x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5245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18" name="Picture 8" descr="tancament 3x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319338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90563" y="2324100"/>
            <a:ext cx="3200400" cy="346075"/>
            <a:chOff x="939" y="1623"/>
            <a:chExt cx="2016" cy="218"/>
          </a:xfrm>
        </p:grpSpPr>
        <p:grpSp>
          <p:nvGrpSpPr>
            <p:cNvPr id="142311" name="Group 13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322" name="Rectangle 1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3" name="Rectangle 1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4" name="Rectangle 1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5" name="Rectangle 1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6" name="Rectangle 1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7" name="Rectangle 1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8" name="Rectangle 2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9" name="Rectangle 2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30" name="Rectangle 2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312" name="Group 23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313" name="Rectangle 2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14" name="Rectangle 2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15" name="Rectangle 2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16" name="Rectangle 2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17" name="Rectangle 2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18" name="Rectangle 2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19" name="Rectangle 3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0" name="Rectangle 3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21" name="Rectangle 3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804863" y="2324100"/>
            <a:ext cx="3200400" cy="346075"/>
            <a:chOff x="939" y="1623"/>
            <a:chExt cx="2016" cy="218"/>
          </a:xfrm>
        </p:grpSpPr>
        <p:grpSp>
          <p:nvGrpSpPr>
            <p:cNvPr id="142291" name="Group 34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302" name="Rectangle 3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3" name="Rectangle 3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4" name="Rectangle 3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5" name="Rectangle 3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6" name="Rectangle 3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7" name="Rectangle 4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8" name="Rectangle 4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9" name="Rectangle 4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10" name="Rectangle 4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292" name="Group 44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293" name="Rectangle 4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94" name="Rectangle 4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95" name="Rectangle 4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96" name="Rectangle 4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97" name="Rectangle 4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98" name="Rectangle 5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99" name="Rectangle 5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0" name="Rectangle 5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301" name="Rectangle 5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914400" y="2324100"/>
            <a:ext cx="3200400" cy="346075"/>
            <a:chOff x="939" y="1623"/>
            <a:chExt cx="2016" cy="218"/>
          </a:xfrm>
        </p:grpSpPr>
        <p:grpSp>
          <p:nvGrpSpPr>
            <p:cNvPr id="142271" name="Group 55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282" name="Rectangle 5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3" name="Rectangle 5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4" name="Rectangle 5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5" name="Rectangle 5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6" name="Rectangle 6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7" name="Rectangle 6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8" name="Rectangle 6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9" name="Rectangle 6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90" name="Rectangle 6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272" name="Group 65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273" name="Rectangle 6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74" name="Rectangle 6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75" name="Rectangle 6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76" name="Rectangle 6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77" name="Rectangle 7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78" name="Rectangle 7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79" name="Rectangle 7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0" name="Rectangle 7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81" name="Rectangle 7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1033463" y="2325688"/>
            <a:ext cx="3200400" cy="346075"/>
            <a:chOff x="939" y="1623"/>
            <a:chExt cx="2016" cy="218"/>
          </a:xfrm>
        </p:grpSpPr>
        <p:grpSp>
          <p:nvGrpSpPr>
            <p:cNvPr id="142251" name="Group 76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262" name="Rectangle 7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3" name="Rectangle 7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4" name="Rectangle 7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5" name="Rectangle 8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6" name="Rectangle 8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7" name="Rectangle 8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8" name="Rectangle 8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9" name="Rectangle 8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70" name="Rectangle 8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252" name="Group 86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253" name="Rectangle 8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54" name="Rectangle 8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55" name="Rectangle 8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56" name="Rectangle 9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57" name="Rectangle 9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58" name="Rectangle 9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59" name="Rectangle 9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0" name="Rectangle 9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61" name="Rectangle 9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1143000" y="2324100"/>
            <a:ext cx="3200400" cy="346075"/>
            <a:chOff x="939" y="1623"/>
            <a:chExt cx="2016" cy="218"/>
          </a:xfrm>
        </p:grpSpPr>
        <p:grpSp>
          <p:nvGrpSpPr>
            <p:cNvPr id="142231" name="Group 97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242" name="Rectangle 9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3" name="Rectangle 9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4" name="Rectangle 10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5" name="Rectangle 10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6" name="Rectangle 10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7" name="Rectangle 10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8" name="Rectangle 10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9" name="Rectangle 10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50" name="Rectangle 10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232" name="Group 107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233" name="Rectangle 10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34" name="Rectangle 10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35" name="Rectangle 11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36" name="Rectangle 11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37" name="Rectangle 11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38" name="Rectangle 11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39" name="Rectangle 11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0" name="Rectangle 11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41" name="Rectangle 11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" name="Group 117"/>
          <p:cNvGrpSpPr>
            <a:grpSpLocks/>
          </p:cNvGrpSpPr>
          <p:nvPr/>
        </p:nvGrpSpPr>
        <p:grpSpPr bwMode="auto">
          <a:xfrm>
            <a:off x="1262063" y="2324100"/>
            <a:ext cx="3200400" cy="346075"/>
            <a:chOff x="939" y="1623"/>
            <a:chExt cx="2016" cy="218"/>
          </a:xfrm>
        </p:grpSpPr>
        <p:grpSp>
          <p:nvGrpSpPr>
            <p:cNvPr id="142211" name="Group 118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222" name="Rectangle 11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3" name="Rectangle 12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4" name="Rectangle 12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5" name="Rectangle 12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6" name="Rectangle 12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7" name="Rectangle 12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8" name="Rectangle 12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9" name="Rectangle 12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30" name="Rectangle 12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212" name="Group 128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213" name="Rectangle 12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14" name="Rectangle 13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15" name="Rectangle 13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16" name="Rectangle 13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17" name="Rectangle 13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18" name="Rectangle 13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19" name="Rectangle 13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0" name="Rectangle 13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21" name="Rectangle 13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0" name="Group 138"/>
          <p:cNvGrpSpPr>
            <a:grpSpLocks/>
          </p:cNvGrpSpPr>
          <p:nvPr/>
        </p:nvGrpSpPr>
        <p:grpSpPr bwMode="auto">
          <a:xfrm>
            <a:off x="1371600" y="2209800"/>
            <a:ext cx="3200400" cy="346075"/>
            <a:chOff x="939" y="1623"/>
            <a:chExt cx="2016" cy="218"/>
          </a:xfrm>
        </p:grpSpPr>
        <p:grpSp>
          <p:nvGrpSpPr>
            <p:cNvPr id="142191" name="Group 139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202" name="Rectangle 14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3" name="Rectangle 14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4" name="Rectangle 14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5" name="Rectangle 14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6" name="Rectangle 14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7" name="Rectangle 14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8" name="Rectangle 14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9" name="Rectangle 14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10" name="Rectangle 14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192" name="Group 149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193" name="Rectangle 15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94" name="Rectangle 15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95" name="Rectangle 15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96" name="Rectangle 15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97" name="Rectangle 15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98" name="Rectangle 15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99" name="Rectangle 15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0" name="Rectangle 15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201" name="Rectangle 15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3" name="Group 159"/>
          <p:cNvGrpSpPr>
            <a:grpSpLocks/>
          </p:cNvGrpSpPr>
          <p:nvPr/>
        </p:nvGrpSpPr>
        <p:grpSpPr bwMode="auto">
          <a:xfrm>
            <a:off x="1490663" y="2209800"/>
            <a:ext cx="3200400" cy="346075"/>
            <a:chOff x="939" y="1623"/>
            <a:chExt cx="2016" cy="218"/>
          </a:xfrm>
        </p:grpSpPr>
        <p:grpSp>
          <p:nvGrpSpPr>
            <p:cNvPr id="142171" name="Group 160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182" name="Rectangle 16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3" name="Rectangle 16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4" name="Rectangle 16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5" name="Rectangle 16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6" name="Rectangle 16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7" name="Rectangle 16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8" name="Rectangle 16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9" name="Rectangle 16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90" name="Rectangle 16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172" name="Group 170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173" name="Rectangle 17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74" name="Rectangle 17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75" name="Rectangle 17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76" name="Rectangle 17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77" name="Rectangle 17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78" name="Rectangle 17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79" name="Rectangle 17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0" name="Rectangle 17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81" name="Rectangle 17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6" name="Group 180"/>
          <p:cNvGrpSpPr>
            <a:grpSpLocks/>
          </p:cNvGrpSpPr>
          <p:nvPr/>
        </p:nvGrpSpPr>
        <p:grpSpPr bwMode="auto">
          <a:xfrm>
            <a:off x="1604963" y="2209800"/>
            <a:ext cx="3200400" cy="346075"/>
            <a:chOff x="939" y="1623"/>
            <a:chExt cx="2016" cy="218"/>
          </a:xfrm>
        </p:grpSpPr>
        <p:grpSp>
          <p:nvGrpSpPr>
            <p:cNvPr id="142151" name="Group 181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162" name="Rectangle 18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3" name="Rectangle 18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4" name="Rectangle 18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5" name="Rectangle 18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6" name="Rectangle 18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7" name="Rectangle 18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8" name="Rectangle 18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9" name="Rectangle 18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70" name="Rectangle 19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152" name="Group 191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153" name="Rectangle 19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54" name="Rectangle 19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55" name="Rectangle 19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56" name="Rectangle 19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57" name="Rectangle 19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58" name="Rectangle 19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59" name="Rectangle 19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0" name="Rectangle 19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61" name="Rectangle 20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9" name="Group 201"/>
          <p:cNvGrpSpPr>
            <a:grpSpLocks/>
          </p:cNvGrpSpPr>
          <p:nvPr/>
        </p:nvGrpSpPr>
        <p:grpSpPr bwMode="auto">
          <a:xfrm>
            <a:off x="1719263" y="2209800"/>
            <a:ext cx="3200400" cy="346075"/>
            <a:chOff x="939" y="1623"/>
            <a:chExt cx="2016" cy="218"/>
          </a:xfrm>
        </p:grpSpPr>
        <p:grpSp>
          <p:nvGrpSpPr>
            <p:cNvPr id="142131" name="Group 202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142" name="Rectangle 20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3" name="Rectangle 20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4" name="Rectangle 20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5" name="Rectangle 20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6" name="Rectangle 20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7" name="Rectangle 20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8" name="Rectangle 20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9" name="Rectangle 21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50" name="Rectangle 21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132" name="Group 212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133" name="Rectangle 21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34" name="Rectangle 21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35" name="Rectangle 21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36" name="Rectangle 21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37" name="Rectangle 21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38" name="Rectangle 21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39" name="Rectangle 21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0" name="Rectangle 22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41" name="Rectangle 22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387" name="Group 222"/>
          <p:cNvGrpSpPr>
            <a:grpSpLocks/>
          </p:cNvGrpSpPr>
          <p:nvPr/>
        </p:nvGrpSpPr>
        <p:grpSpPr bwMode="auto">
          <a:xfrm>
            <a:off x="1833563" y="2209800"/>
            <a:ext cx="3200400" cy="346075"/>
            <a:chOff x="939" y="1623"/>
            <a:chExt cx="2016" cy="218"/>
          </a:xfrm>
        </p:grpSpPr>
        <p:grpSp>
          <p:nvGrpSpPr>
            <p:cNvPr id="142111" name="Group 223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122" name="Rectangle 22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3" name="Rectangle 22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4" name="Rectangle 22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5" name="Rectangle 22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6" name="Rectangle 22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7" name="Rectangle 22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8" name="Rectangle 23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9" name="Rectangle 23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30" name="Rectangle 23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112" name="Group 233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113" name="Rectangle 23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14" name="Rectangle 23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15" name="Rectangle 23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16" name="Rectangle 23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17" name="Rectangle 23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18" name="Rectangle 23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19" name="Rectangle 24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0" name="Rectangle 24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21" name="Rectangle 24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408" name="Group 243"/>
          <p:cNvGrpSpPr>
            <a:grpSpLocks/>
          </p:cNvGrpSpPr>
          <p:nvPr/>
        </p:nvGrpSpPr>
        <p:grpSpPr bwMode="auto">
          <a:xfrm>
            <a:off x="1947863" y="2209800"/>
            <a:ext cx="3200400" cy="346075"/>
            <a:chOff x="939" y="1623"/>
            <a:chExt cx="2016" cy="218"/>
          </a:xfrm>
        </p:grpSpPr>
        <p:grpSp>
          <p:nvGrpSpPr>
            <p:cNvPr id="142091" name="Group 244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102" name="Rectangle 24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3" name="Rectangle 24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4" name="Rectangle 24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5" name="Rectangle 24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6" name="Rectangle 24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7" name="Rectangle 25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8" name="Rectangle 25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9" name="Rectangle 25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10" name="Rectangle 25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092" name="Group 254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093" name="Rectangle 25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94" name="Rectangle 25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95" name="Rectangle 25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96" name="Rectangle 25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97" name="Rectangle 25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98" name="Rectangle 26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99" name="Rectangle 26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0" name="Rectangle 26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101" name="Rectangle 26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18" name="Group 264"/>
          <p:cNvGrpSpPr>
            <a:grpSpLocks/>
          </p:cNvGrpSpPr>
          <p:nvPr/>
        </p:nvGrpSpPr>
        <p:grpSpPr bwMode="auto">
          <a:xfrm>
            <a:off x="2062163" y="2209800"/>
            <a:ext cx="3200400" cy="346075"/>
            <a:chOff x="939" y="1623"/>
            <a:chExt cx="2016" cy="218"/>
          </a:xfrm>
        </p:grpSpPr>
        <p:grpSp>
          <p:nvGrpSpPr>
            <p:cNvPr id="142071" name="Group 265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082" name="Rectangle 26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3" name="Rectangle 26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4" name="Rectangle 26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5" name="Rectangle 26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6" name="Rectangle 27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7" name="Rectangle 27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8" name="Rectangle 27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9" name="Rectangle 27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90" name="Rectangle 27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072" name="Group 275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073" name="Rectangle 27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74" name="Rectangle 27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75" name="Rectangle 27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76" name="Rectangle 27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77" name="Rectangle 28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78" name="Rectangle 28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79" name="Rectangle 28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0" name="Rectangle 28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81" name="Rectangle 28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21" name="Group 285"/>
          <p:cNvGrpSpPr>
            <a:grpSpLocks/>
          </p:cNvGrpSpPr>
          <p:nvPr/>
        </p:nvGrpSpPr>
        <p:grpSpPr bwMode="auto">
          <a:xfrm>
            <a:off x="2176463" y="2209800"/>
            <a:ext cx="3200400" cy="346075"/>
            <a:chOff x="939" y="1623"/>
            <a:chExt cx="2016" cy="218"/>
          </a:xfrm>
        </p:grpSpPr>
        <p:grpSp>
          <p:nvGrpSpPr>
            <p:cNvPr id="142051" name="Group 286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062" name="Rectangle 28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3" name="Rectangle 28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4" name="Rectangle 28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5" name="Rectangle 29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6" name="Rectangle 29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7" name="Rectangle 29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8" name="Rectangle 29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9" name="Rectangle 29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70" name="Rectangle 29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052" name="Group 296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053" name="Rectangle 29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54" name="Rectangle 29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55" name="Rectangle 29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56" name="Rectangle 30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57" name="Rectangle 30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58" name="Rectangle 30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59" name="Rectangle 30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0" name="Rectangle 30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61" name="Rectangle 30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24" name="Group 306"/>
          <p:cNvGrpSpPr>
            <a:grpSpLocks/>
          </p:cNvGrpSpPr>
          <p:nvPr/>
        </p:nvGrpSpPr>
        <p:grpSpPr bwMode="auto">
          <a:xfrm>
            <a:off x="2286000" y="2214563"/>
            <a:ext cx="3200400" cy="346075"/>
            <a:chOff x="939" y="1623"/>
            <a:chExt cx="2016" cy="218"/>
          </a:xfrm>
        </p:grpSpPr>
        <p:grpSp>
          <p:nvGrpSpPr>
            <p:cNvPr id="142031" name="Group 307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042" name="Rectangle 30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3" name="Rectangle 30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4" name="Rectangle 31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5" name="Rectangle 31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6" name="Rectangle 31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7" name="Rectangle 31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8" name="Rectangle 31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9" name="Rectangle 31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50" name="Rectangle 31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032" name="Group 317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033" name="Rectangle 31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34" name="Rectangle 31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35" name="Rectangle 32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36" name="Rectangle 32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37" name="Rectangle 32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38" name="Rectangle 32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39" name="Rectangle 32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0" name="Rectangle 32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41" name="Rectangle 32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28" name="Group 327"/>
          <p:cNvGrpSpPr>
            <a:grpSpLocks/>
          </p:cNvGrpSpPr>
          <p:nvPr/>
        </p:nvGrpSpPr>
        <p:grpSpPr bwMode="auto">
          <a:xfrm>
            <a:off x="2405063" y="2209800"/>
            <a:ext cx="3200400" cy="346075"/>
            <a:chOff x="939" y="1623"/>
            <a:chExt cx="2016" cy="218"/>
          </a:xfrm>
        </p:grpSpPr>
        <p:grpSp>
          <p:nvGrpSpPr>
            <p:cNvPr id="142011" name="Group 328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022" name="Rectangle 32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3" name="Rectangle 33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4" name="Rectangle 33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5" name="Rectangle 33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6" name="Rectangle 33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7" name="Rectangle 33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8" name="Rectangle 33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9" name="Rectangle 33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30" name="Rectangle 33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2012" name="Group 338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2013" name="Rectangle 33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14" name="Rectangle 34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15" name="Rectangle 34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16" name="Rectangle 34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17" name="Rectangle 34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18" name="Rectangle 34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19" name="Rectangle 34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0" name="Rectangle 34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21" name="Rectangle 34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31" name="Group 348"/>
          <p:cNvGrpSpPr>
            <a:grpSpLocks/>
          </p:cNvGrpSpPr>
          <p:nvPr/>
        </p:nvGrpSpPr>
        <p:grpSpPr bwMode="auto">
          <a:xfrm>
            <a:off x="2519363" y="2324100"/>
            <a:ext cx="3200400" cy="346075"/>
            <a:chOff x="939" y="1623"/>
            <a:chExt cx="2016" cy="218"/>
          </a:xfrm>
        </p:grpSpPr>
        <p:grpSp>
          <p:nvGrpSpPr>
            <p:cNvPr id="141991" name="Group 349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2002" name="Rectangle 35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3" name="Rectangle 35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4" name="Rectangle 35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5" name="Rectangle 35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6" name="Rectangle 35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7" name="Rectangle 35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8" name="Rectangle 35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9" name="Rectangle 35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10" name="Rectangle 35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992" name="Group 359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993" name="Rectangle 36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94" name="Rectangle 36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95" name="Rectangle 36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96" name="Rectangle 36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97" name="Rectangle 36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98" name="Rectangle 36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99" name="Rectangle 36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0" name="Rectangle 36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001" name="Rectangle 36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34" name="Group 369"/>
          <p:cNvGrpSpPr>
            <a:grpSpLocks/>
          </p:cNvGrpSpPr>
          <p:nvPr/>
        </p:nvGrpSpPr>
        <p:grpSpPr bwMode="auto">
          <a:xfrm>
            <a:off x="2633663" y="2324100"/>
            <a:ext cx="3200400" cy="346075"/>
            <a:chOff x="939" y="1623"/>
            <a:chExt cx="2016" cy="218"/>
          </a:xfrm>
        </p:grpSpPr>
        <p:grpSp>
          <p:nvGrpSpPr>
            <p:cNvPr id="141971" name="Group 370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982" name="Rectangle 37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3" name="Rectangle 37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4" name="Rectangle 37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5" name="Rectangle 37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6" name="Rectangle 37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7" name="Rectangle 37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8" name="Rectangle 37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9" name="Rectangle 37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90" name="Rectangle 37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972" name="Group 380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973" name="Rectangle 38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74" name="Rectangle 38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75" name="Rectangle 38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76" name="Rectangle 38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77" name="Rectangle 38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78" name="Rectangle 38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79" name="Rectangle 38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0" name="Rectangle 38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81" name="Rectangle 38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37" name="Group 390"/>
          <p:cNvGrpSpPr>
            <a:grpSpLocks/>
          </p:cNvGrpSpPr>
          <p:nvPr/>
        </p:nvGrpSpPr>
        <p:grpSpPr bwMode="auto">
          <a:xfrm>
            <a:off x="2747963" y="2325688"/>
            <a:ext cx="3200400" cy="346075"/>
            <a:chOff x="939" y="1623"/>
            <a:chExt cx="2016" cy="218"/>
          </a:xfrm>
        </p:grpSpPr>
        <p:grpSp>
          <p:nvGrpSpPr>
            <p:cNvPr id="141951" name="Group 391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962" name="Rectangle 39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3" name="Rectangle 39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4" name="Rectangle 39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5" name="Rectangle 39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6" name="Rectangle 39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7" name="Rectangle 39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8" name="Rectangle 39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9" name="Rectangle 39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70" name="Rectangle 40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952" name="Group 401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953" name="Rectangle 40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54" name="Rectangle 40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55" name="Rectangle 40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56" name="Rectangle 40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57" name="Rectangle 40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58" name="Rectangle 40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59" name="Rectangle 40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0" name="Rectangle 40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61" name="Rectangle 41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40" name="Group 411"/>
          <p:cNvGrpSpPr>
            <a:grpSpLocks/>
          </p:cNvGrpSpPr>
          <p:nvPr/>
        </p:nvGrpSpPr>
        <p:grpSpPr bwMode="auto">
          <a:xfrm>
            <a:off x="2867025" y="2324100"/>
            <a:ext cx="3200400" cy="346075"/>
            <a:chOff x="939" y="1623"/>
            <a:chExt cx="2016" cy="218"/>
          </a:xfrm>
        </p:grpSpPr>
        <p:grpSp>
          <p:nvGrpSpPr>
            <p:cNvPr id="141931" name="Group 412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942" name="Rectangle 41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3" name="Rectangle 41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4" name="Rectangle 41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5" name="Rectangle 41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6" name="Rectangle 41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7" name="Rectangle 41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8" name="Rectangle 41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9" name="Rectangle 42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50" name="Rectangle 42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932" name="Group 422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933" name="Rectangle 42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34" name="Rectangle 42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35" name="Rectangle 42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36" name="Rectangle 42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37" name="Rectangle 42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38" name="Rectangle 42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39" name="Rectangle 42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0" name="Rectangle 43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41" name="Rectangle 43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43" name="Group 432"/>
          <p:cNvGrpSpPr>
            <a:grpSpLocks/>
          </p:cNvGrpSpPr>
          <p:nvPr/>
        </p:nvGrpSpPr>
        <p:grpSpPr bwMode="auto">
          <a:xfrm>
            <a:off x="2971800" y="2324100"/>
            <a:ext cx="3200400" cy="346075"/>
            <a:chOff x="939" y="1623"/>
            <a:chExt cx="2016" cy="218"/>
          </a:xfrm>
        </p:grpSpPr>
        <p:grpSp>
          <p:nvGrpSpPr>
            <p:cNvPr id="141911" name="Group 433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922" name="Rectangle 43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3" name="Rectangle 43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4" name="Rectangle 43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5" name="Rectangle 43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6" name="Rectangle 43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7" name="Rectangle 43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8" name="Rectangle 44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9" name="Rectangle 44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30" name="Rectangle 44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912" name="Group 443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913" name="Rectangle 44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14" name="Rectangle 44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15" name="Rectangle 44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16" name="Rectangle 44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17" name="Rectangle 44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18" name="Rectangle 44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19" name="Rectangle 45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0" name="Rectangle 45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21" name="Rectangle 45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246" name="Group 453"/>
          <p:cNvGrpSpPr>
            <a:grpSpLocks/>
          </p:cNvGrpSpPr>
          <p:nvPr/>
        </p:nvGrpSpPr>
        <p:grpSpPr bwMode="auto">
          <a:xfrm>
            <a:off x="690563" y="2438400"/>
            <a:ext cx="3200400" cy="346075"/>
            <a:chOff x="939" y="1623"/>
            <a:chExt cx="2016" cy="218"/>
          </a:xfrm>
        </p:grpSpPr>
        <p:grpSp>
          <p:nvGrpSpPr>
            <p:cNvPr id="141891" name="Group 454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902" name="Rectangle 45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3" name="Rectangle 45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4" name="Rectangle 45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5" name="Rectangle 45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6" name="Rectangle 45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7" name="Rectangle 46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8" name="Rectangle 46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9" name="Rectangle 46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10" name="Rectangle 46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892" name="Group 464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893" name="Rectangle 46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94" name="Rectangle 46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95" name="Rectangle 46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96" name="Rectangle 46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97" name="Rectangle 46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98" name="Rectangle 47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99" name="Rectangle 47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0" name="Rectangle 47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901" name="Rectangle 47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428" name="Group 474"/>
          <p:cNvGrpSpPr>
            <a:grpSpLocks/>
          </p:cNvGrpSpPr>
          <p:nvPr/>
        </p:nvGrpSpPr>
        <p:grpSpPr bwMode="auto">
          <a:xfrm>
            <a:off x="1262063" y="2438400"/>
            <a:ext cx="3200400" cy="346075"/>
            <a:chOff x="939" y="1623"/>
            <a:chExt cx="2016" cy="218"/>
          </a:xfrm>
        </p:grpSpPr>
        <p:grpSp>
          <p:nvGrpSpPr>
            <p:cNvPr id="141871" name="Group 475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882" name="Rectangle 47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3" name="Rectangle 47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4" name="Rectangle 47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5" name="Rectangle 47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6" name="Rectangle 48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7" name="Rectangle 48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8" name="Rectangle 48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9" name="Rectangle 48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90" name="Rectangle 48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872" name="Group 485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873" name="Rectangle 48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74" name="Rectangle 48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75" name="Rectangle 48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76" name="Rectangle 48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77" name="Rectangle 49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78" name="Rectangle 49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79" name="Rectangle 49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0" name="Rectangle 49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81" name="Rectangle 49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467" name="Group 495"/>
          <p:cNvGrpSpPr>
            <a:grpSpLocks/>
          </p:cNvGrpSpPr>
          <p:nvPr/>
        </p:nvGrpSpPr>
        <p:grpSpPr bwMode="auto">
          <a:xfrm>
            <a:off x="2633663" y="2438400"/>
            <a:ext cx="3200400" cy="346075"/>
            <a:chOff x="939" y="1623"/>
            <a:chExt cx="2016" cy="218"/>
          </a:xfrm>
        </p:grpSpPr>
        <p:grpSp>
          <p:nvGrpSpPr>
            <p:cNvPr id="141851" name="Group 496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862" name="Rectangle 49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3" name="Rectangle 49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4" name="Rectangle 49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5" name="Rectangle 50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6" name="Rectangle 50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7" name="Rectangle 50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8" name="Rectangle 50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9" name="Rectangle 50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70" name="Rectangle 50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852" name="Group 506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853" name="Rectangle 50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54" name="Rectangle 50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55" name="Rectangle 50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56" name="Rectangle 51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57" name="Rectangle 51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58" name="Rectangle 51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59" name="Rectangle 51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0" name="Rectangle 51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61" name="Rectangle 51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488" name="Group 516"/>
          <p:cNvGrpSpPr>
            <a:grpSpLocks/>
          </p:cNvGrpSpPr>
          <p:nvPr/>
        </p:nvGrpSpPr>
        <p:grpSpPr bwMode="auto">
          <a:xfrm>
            <a:off x="2743200" y="2433638"/>
            <a:ext cx="3200400" cy="346075"/>
            <a:chOff x="939" y="1623"/>
            <a:chExt cx="2016" cy="218"/>
          </a:xfrm>
        </p:grpSpPr>
        <p:grpSp>
          <p:nvGrpSpPr>
            <p:cNvPr id="141831" name="Group 517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842" name="Rectangle 51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3" name="Rectangle 51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4" name="Rectangle 52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5" name="Rectangle 52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6" name="Rectangle 52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7" name="Rectangle 52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8" name="Rectangle 52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9" name="Rectangle 52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50" name="Rectangle 52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832" name="Group 527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833" name="Rectangle 52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34" name="Rectangle 52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35" name="Rectangle 53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36" name="Rectangle 53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37" name="Rectangle 53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38" name="Rectangle 53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39" name="Rectangle 53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0" name="Rectangle 53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41" name="Rectangle 53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527" name="Group 537"/>
          <p:cNvGrpSpPr>
            <a:grpSpLocks/>
          </p:cNvGrpSpPr>
          <p:nvPr/>
        </p:nvGrpSpPr>
        <p:grpSpPr bwMode="auto">
          <a:xfrm>
            <a:off x="2857500" y="2433638"/>
            <a:ext cx="3200400" cy="346075"/>
            <a:chOff x="939" y="1623"/>
            <a:chExt cx="2016" cy="218"/>
          </a:xfrm>
        </p:grpSpPr>
        <p:grpSp>
          <p:nvGrpSpPr>
            <p:cNvPr id="141811" name="Group 538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822" name="Rectangle 53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3" name="Rectangle 54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4" name="Rectangle 54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5" name="Rectangle 54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6" name="Rectangle 54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7" name="Rectangle 54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8" name="Rectangle 54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9" name="Rectangle 54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30" name="Rectangle 54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812" name="Group 548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813" name="Rectangle 54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14" name="Rectangle 55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15" name="Rectangle 55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16" name="Rectangle 55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17" name="Rectangle 55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18" name="Rectangle 55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19" name="Rectangle 55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0" name="Rectangle 55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21" name="Rectangle 55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548" name="Group 558"/>
          <p:cNvGrpSpPr>
            <a:grpSpLocks/>
          </p:cNvGrpSpPr>
          <p:nvPr/>
        </p:nvGrpSpPr>
        <p:grpSpPr bwMode="auto">
          <a:xfrm>
            <a:off x="2971800" y="2438400"/>
            <a:ext cx="3200400" cy="346075"/>
            <a:chOff x="939" y="1623"/>
            <a:chExt cx="2016" cy="218"/>
          </a:xfrm>
        </p:grpSpPr>
        <p:grpSp>
          <p:nvGrpSpPr>
            <p:cNvPr id="141791" name="Group 559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802" name="Rectangle 56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3" name="Rectangle 56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4" name="Rectangle 56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5" name="Rectangle 56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6" name="Rectangle 56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7" name="Rectangle 56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8" name="Rectangle 56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9" name="Rectangle 56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10" name="Rectangle 56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792" name="Group 569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793" name="Rectangle 57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94" name="Rectangle 57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95" name="Rectangle 57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96" name="Rectangle 57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97" name="Rectangle 57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98" name="Rectangle 57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99" name="Rectangle 57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0" name="Rectangle 57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801" name="Rectangle 57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587" name="Group 579"/>
          <p:cNvGrpSpPr>
            <a:grpSpLocks/>
          </p:cNvGrpSpPr>
          <p:nvPr/>
        </p:nvGrpSpPr>
        <p:grpSpPr bwMode="auto">
          <a:xfrm>
            <a:off x="690563" y="2552700"/>
            <a:ext cx="3200400" cy="346075"/>
            <a:chOff x="939" y="1623"/>
            <a:chExt cx="2016" cy="218"/>
          </a:xfrm>
        </p:grpSpPr>
        <p:grpSp>
          <p:nvGrpSpPr>
            <p:cNvPr id="141771" name="Group 580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782" name="Rectangle 58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3" name="Rectangle 58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4" name="Rectangle 58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5" name="Rectangle 58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6" name="Rectangle 58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7" name="Rectangle 58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8" name="Rectangle 58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9" name="Rectangle 58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90" name="Rectangle 58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772" name="Group 590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773" name="Rectangle 59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74" name="Rectangle 59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75" name="Rectangle 59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76" name="Rectangle 59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77" name="Rectangle 59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78" name="Rectangle 59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79" name="Rectangle 59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0" name="Rectangle 59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81" name="Rectangle 59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608" name="Group 600"/>
          <p:cNvGrpSpPr>
            <a:grpSpLocks/>
          </p:cNvGrpSpPr>
          <p:nvPr/>
        </p:nvGrpSpPr>
        <p:grpSpPr bwMode="auto">
          <a:xfrm>
            <a:off x="2633663" y="2552700"/>
            <a:ext cx="3200400" cy="346075"/>
            <a:chOff x="939" y="1623"/>
            <a:chExt cx="2016" cy="218"/>
          </a:xfrm>
        </p:grpSpPr>
        <p:grpSp>
          <p:nvGrpSpPr>
            <p:cNvPr id="141751" name="Group 601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762" name="Rectangle 60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3" name="Rectangle 60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4" name="Rectangle 60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5" name="Rectangle 60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6" name="Rectangle 60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7" name="Rectangle 60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8" name="Rectangle 60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9" name="Rectangle 60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70" name="Rectangle 61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752" name="Group 611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753" name="Rectangle 61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54" name="Rectangle 61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55" name="Rectangle 61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56" name="Rectangle 61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57" name="Rectangle 61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58" name="Rectangle 61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59" name="Rectangle 61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0" name="Rectangle 61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61" name="Rectangle 62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647" name="Group 621"/>
          <p:cNvGrpSpPr>
            <a:grpSpLocks/>
          </p:cNvGrpSpPr>
          <p:nvPr/>
        </p:nvGrpSpPr>
        <p:grpSpPr bwMode="auto">
          <a:xfrm>
            <a:off x="2747963" y="2552700"/>
            <a:ext cx="3200400" cy="346075"/>
            <a:chOff x="939" y="1623"/>
            <a:chExt cx="2016" cy="218"/>
          </a:xfrm>
        </p:grpSpPr>
        <p:grpSp>
          <p:nvGrpSpPr>
            <p:cNvPr id="141731" name="Group 622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742" name="Rectangle 62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3" name="Rectangle 62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4" name="Rectangle 62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5" name="Rectangle 62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6" name="Rectangle 62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7" name="Rectangle 62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8" name="Rectangle 62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9" name="Rectangle 63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50" name="Rectangle 63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732" name="Group 632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733" name="Rectangle 63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34" name="Rectangle 63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35" name="Rectangle 63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36" name="Rectangle 63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37" name="Rectangle 63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38" name="Rectangle 63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39" name="Rectangle 63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0" name="Rectangle 64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41" name="Rectangle 64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668" name="Group 642"/>
          <p:cNvGrpSpPr>
            <a:grpSpLocks/>
          </p:cNvGrpSpPr>
          <p:nvPr/>
        </p:nvGrpSpPr>
        <p:grpSpPr bwMode="auto">
          <a:xfrm>
            <a:off x="2862263" y="2552700"/>
            <a:ext cx="3200400" cy="346075"/>
            <a:chOff x="939" y="1623"/>
            <a:chExt cx="2016" cy="218"/>
          </a:xfrm>
        </p:grpSpPr>
        <p:grpSp>
          <p:nvGrpSpPr>
            <p:cNvPr id="141711" name="Group 643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722" name="Rectangle 64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3" name="Rectangle 64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4" name="Rectangle 64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5" name="Rectangle 64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6" name="Rectangle 64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7" name="Rectangle 64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8" name="Rectangle 65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9" name="Rectangle 65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30" name="Rectangle 65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712" name="Group 653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713" name="Rectangle 65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14" name="Rectangle 65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15" name="Rectangle 65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16" name="Rectangle 65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17" name="Rectangle 65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18" name="Rectangle 65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19" name="Rectangle 66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0" name="Rectangle 66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21" name="Rectangle 66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707" name="Group 663"/>
          <p:cNvGrpSpPr>
            <a:grpSpLocks/>
          </p:cNvGrpSpPr>
          <p:nvPr/>
        </p:nvGrpSpPr>
        <p:grpSpPr bwMode="auto">
          <a:xfrm>
            <a:off x="2971800" y="2547938"/>
            <a:ext cx="3200400" cy="346075"/>
            <a:chOff x="939" y="1623"/>
            <a:chExt cx="2016" cy="218"/>
          </a:xfrm>
        </p:grpSpPr>
        <p:grpSp>
          <p:nvGrpSpPr>
            <p:cNvPr id="141691" name="Group 664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702" name="Rectangle 66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3" name="Rectangle 66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4" name="Rectangle 66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5" name="Rectangle 66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6" name="Rectangle 66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7" name="Rectangle 67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8" name="Rectangle 67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9" name="Rectangle 67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10" name="Rectangle 67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692" name="Group 674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693" name="Rectangle 67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94" name="Rectangle 67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95" name="Rectangle 67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96" name="Rectangle 67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97" name="Rectangle 67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98" name="Rectangle 68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99" name="Rectangle 68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0" name="Rectangle 68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701" name="Rectangle 68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728" name="Group 684"/>
          <p:cNvGrpSpPr>
            <a:grpSpLocks/>
          </p:cNvGrpSpPr>
          <p:nvPr/>
        </p:nvGrpSpPr>
        <p:grpSpPr bwMode="auto">
          <a:xfrm>
            <a:off x="685800" y="2662238"/>
            <a:ext cx="3200400" cy="346075"/>
            <a:chOff x="939" y="1623"/>
            <a:chExt cx="2016" cy="218"/>
          </a:xfrm>
        </p:grpSpPr>
        <p:grpSp>
          <p:nvGrpSpPr>
            <p:cNvPr id="141671" name="Group 685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682" name="Rectangle 68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3" name="Rectangle 68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4" name="Rectangle 68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5" name="Rectangle 68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6" name="Rectangle 69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7" name="Rectangle 69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8" name="Rectangle 69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9" name="Rectangle 69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90" name="Rectangle 69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672" name="Group 695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673" name="Rectangle 69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74" name="Rectangle 69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75" name="Rectangle 69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76" name="Rectangle 69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77" name="Rectangle 70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78" name="Rectangle 70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79" name="Rectangle 70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0" name="Rectangle 70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81" name="Rectangle 70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767" name="Group 705"/>
          <p:cNvGrpSpPr>
            <a:grpSpLocks/>
          </p:cNvGrpSpPr>
          <p:nvPr/>
        </p:nvGrpSpPr>
        <p:grpSpPr bwMode="auto">
          <a:xfrm>
            <a:off x="2633663" y="2668588"/>
            <a:ext cx="3200400" cy="346075"/>
            <a:chOff x="939" y="1623"/>
            <a:chExt cx="2016" cy="218"/>
          </a:xfrm>
        </p:grpSpPr>
        <p:grpSp>
          <p:nvGrpSpPr>
            <p:cNvPr id="141651" name="Group 706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662" name="Rectangle 70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3" name="Rectangle 70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4" name="Rectangle 70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5" name="Rectangle 71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6" name="Rectangle 71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7" name="Rectangle 71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8" name="Rectangle 71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9" name="Rectangle 71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70" name="Rectangle 71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652" name="Group 716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653" name="Rectangle 71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54" name="Rectangle 71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55" name="Rectangle 71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56" name="Rectangle 72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57" name="Rectangle 72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58" name="Rectangle 72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59" name="Rectangle 72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0" name="Rectangle 72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61" name="Rectangle 72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788" name="Group 726"/>
          <p:cNvGrpSpPr>
            <a:grpSpLocks/>
          </p:cNvGrpSpPr>
          <p:nvPr/>
        </p:nvGrpSpPr>
        <p:grpSpPr bwMode="auto">
          <a:xfrm>
            <a:off x="2752725" y="2667000"/>
            <a:ext cx="3200400" cy="346075"/>
            <a:chOff x="939" y="1623"/>
            <a:chExt cx="2016" cy="218"/>
          </a:xfrm>
        </p:grpSpPr>
        <p:grpSp>
          <p:nvGrpSpPr>
            <p:cNvPr id="141631" name="Group 727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642" name="Rectangle 72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3" name="Rectangle 72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4" name="Rectangle 73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5" name="Rectangle 73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6" name="Rectangle 73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7" name="Rectangle 73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8" name="Rectangle 73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9" name="Rectangle 73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50" name="Rectangle 73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632" name="Group 737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633" name="Rectangle 73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34" name="Rectangle 73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35" name="Rectangle 74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36" name="Rectangle 74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37" name="Rectangle 74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38" name="Rectangle 74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39" name="Rectangle 74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0" name="Rectangle 74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41" name="Rectangle 74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827" name="Group 747"/>
          <p:cNvGrpSpPr>
            <a:grpSpLocks/>
          </p:cNvGrpSpPr>
          <p:nvPr/>
        </p:nvGrpSpPr>
        <p:grpSpPr bwMode="auto">
          <a:xfrm>
            <a:off x="2862263" y="2667000"/>
            <a:ext cx="3200400" cy="346075"/>
            <a:chOff x="939" y="1623"/>
            <a:chExt cx="2016" cy="218"/>
          </a:xfrm>
        </p:grpSpPr>
        <p:grpSp>
          <p:nvGrpSpPr>
            <p:cNvPr id="141611" name="Group 748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622" name="Rectangle 74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3" name="Rectangle 75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4" name="Rectangle 75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5" name="Rectangle 75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6" name="Rectangle 75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7" name="Rectangle 75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8" name="Rectangle 75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9" name="Rectangle 75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30" name="Rectangle 75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612" name="Group 758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613" name="Rectangle 75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14" name="Rectangle 76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15" name="Rectangle 76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16" name="Rectangle 76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17" name="Rectangle 76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18" name="Rectangle 76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19" name="Rectangle 76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0" name="Rectangle 76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21" name="Rectangle 76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848" name="Group 768"/>
          <p:cNvGrpSpPr>
            <a:grpSpLocks/>
          </p:cNvGrpSpPr>
          <p:nvPr/>
        </p:nvGrpSpPr>
        <p:grpSpPr bwMode="auto">
          <a:xfrm>
            <a:off x="2971800" y="2667000"/>
            <a:ext cx="3200400" cy="346075"/>
            <a:chOff x="939" y="1623"/>
            <a:chExt cx="2016" cy="218"/>
          </a:xfrm>
        </p:grpSpPr>
        <p:grpSp>
          <p:nvGrpSpPr>
            <p:cNvPr id="141591" name="Group 769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602" name="Rectangle 77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3" name="Rectangle 77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4" name="Rectangle 77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5" name="Rectangle 77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6" name="Rectangle 77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7" name="Rectangle 77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8" name="Rectangle 77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9" name="Rectangle 77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10" name="Rectangle 77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592" name="Group 779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593" name="Rectangle 78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94" name="Rectangle 78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95" name="Rectangle 78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96" name="Rectangle 78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97" name="Rectangle 78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98" name="Rectangle 78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99" name="Rectangle 78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0" name="Rectangle 78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601" name="Rectangle 78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887" name="Group 789"/>
          <p:cNvGrpSpPr>
            <a:grpSpLocks/>
          </p:cNvGrpSpPr>
          <p:nvPr/>
        </p:nvGrpSpPr>
        <p:grpSpPr bwMode="auto">
          <a:xfrm>
            <a:off x="690563" y="2776538"/>
            <a:ext cx="3200400" cy="346075"/>
            <a:chOff x="939" y="1623"/>
            <a:chExt cx="2016" cy="218"/>
          </a:xfrm>
        </p:grpSpPr>
        <p:grpSp>
          <p:nvGrpSpPr>
            <p:cNvPr id="141571" name="Group 790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582" name="Rectangle 79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3" name="Rectangle 79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4" name="Rectangle 79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5" name="Rectangle 79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6" name="Rectangle 79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7" name="Rectangle 79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8" name="Rectangle 79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9" name="Rectangle 79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90" name="Rectangle 79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572" name="Group 800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573" name="Rectangle 80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74" name="Rectangle 80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75" name="Rectangle 80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76" name="Rectangle 80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77" name="Rectangle 80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78" name="Rectangle 80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79" name="Rectangle 80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0" name="Rectangle 80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81" name="Rectangle 80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908" name="Group 810"/>
          <p:cNvGrpSpPr>
            <a:grpSpLocks/>
          </p:cNvGrpSpPr>
          <p:nvPr/>
        </p:nvGrpSpPr>
        <p:grpSpPr bwMode="auto">
          <a:xfrm>
            <a:off x="2747963" y="2781300"/>
            <a:ext cx="3200400" cy="346075"/>
            <a:chOff x="939" y="1623"/>
            <a:chExt cx="2016" cy="218"/>
          </a:xfrm>
        </p:grpSpPr>
        <p:grpSp>
          <p:nvGrpSpPr>
            <p:cNvPr id="141551" name="Group 811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562" name="Rectangle 81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3" name="Rectangle 81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4" name="Rectangle 81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5" name="Rectangle 81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6" name="Rectangle 81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7" name="Rectangle 81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8" name="Rectangle 81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9" name="Rectangle 81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70" name="Rectangle 82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552" name="Group 821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553" name="Rectangle 82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54" name="Rectangle 82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55" name="Rectangle 82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56" name="Rectangle 82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57" name="Rectangle 82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58" name="Rectangle 82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59" name="Rectangle 82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0" name="Rectangle 82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61" name="Rectangle 83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947" name="Group 831"/>
          <p:cNvGrpSpPr>
            <a:grpSpLocks/>
          </p:cNvGrpSpPr>
          <p:nvPr/>
        </p:nvGrpSpPr>
        <p:grpSpPr bwMode="auto">
          <a:xfrm>
            <a:off x="2857500" y="2781300"/>
            <a:ext cx="3200400" cy="346075"/>
            <a:chOff x="939" y="1623"/>
            <a:chExt cx="2016" cy="218"/>
          </a:xfrm>
        </p:grpSpPr>
        <p:grpSp>
          <p:nvGrpSpPr>
            <p:cNvPr id="141531" name="Group 832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542" name="Rectangle 83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3" name="Rectangle 83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4" name="Rectangle 83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5" name="Rectangle 83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6" name="Rectangle 83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7" name="Rectangle 83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8" name="Rectangle 83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9" name="Rectangle 84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50" name="Rectangle 84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532" name="Group 842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533" name="Rectangle 84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34" name="Rectangle 84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35" name="Rectangle 84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36" name="Rectangle 84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37" name="Rectangle 84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38" name="Rectangle 84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39" name="Rectangle 84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0" name="Rectangle 85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41" name="Rectangle 85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0968" name="Group 852"/>
          <p:cNvGrpSpPr>
            <a:grpSpLocks/>
          </p:cNvGrpSpPr>
          <p:nvPr/>
        </p:nvGrpSpPr>
        <p:grpSpPr bwMode="auto">
          <a:xfrm>
            <a:off x="2971800" y="2781300"/>
            <a:ext cx="3200400" cy="346075"/>
            <a:chOff x="939" y="1623"/>
            <a:chExt cx="2016" cy="218"/>
          </a:xfrm>
        </p:grpSpPr>
        <p:grpSp>
          <p:nvGrpSpPr>
            <p:cNvPr id="141511" name="Group 853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522" name="Rectangle 85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3" name="Rectangle 85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4" name="Rectangle 85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5" name="Rectangle 85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6" name="Rectangle 85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7" name="Rectangle 85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8" name="Rectangle 86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9" name="Rectangle 86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30" name="Rectangle 86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512" name="Group 863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513" name="Rectangle 86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14" name="Rectangle 86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15" name="Rectangle 86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16" name="Rectangle 86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17" name="Rectangle 86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18" name="Rectangle 86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19" name="Rectangle 87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0" name="Rectangle 87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21" name="Rectangle 87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1007" name="Group 873"/>
          <p:cNvGrpSpPr>
            <a:grpSpLocks/>
          </p:cNvGrpSpPr>
          <p:nvPr/>
        </p:nvGrpSpPr>
        <p:grpSpPr bwMode="auto">
          <a:xfrm>
            <a:off x="690563" y="2890838"/>
            <a:ext cx="3200400" cy="346075"/>
            <a:chOff x="939" y="1623"/>
            <a:chExt cx="2016" cy="218"/>
          </a:xfrm>
        </p:grpSpPr>
        <p:grpSp>
          <p:nvGrpSpPr>
            <p:cNvPr id="141491" name="Group 874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502" name="Rectangle 87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3" name="Rectangle 87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4" name="Rectangle 87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5" name="Rectangle 87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6" name="Rectangle 87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7" name="Rectangle 88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8" name="Rectangle 88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9" name="Rectangle 88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10" name="Rectangle 88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492" name="Group 884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493" name="Rectangle 88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94" name="Rectangle 88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95" name="Rectangle 88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96" name="Rectangle 88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97" name="Rectangle 88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98" name="Rectangle 89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99" name="Rectangle 89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0" name="Rectangle 89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501" name="Rectangle 89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1028" name="Group 894"/>
          <p:cNvGrpSpPr>
            <a:grpSpLocks/>
          </p:cNvGrpSpPr>
          <p:nvPr/>
        </p:nvGrpSpPr>
        <p:grpSpPr bwMode="auto">
          <a:xfrm>
            <a:off x="804863" y="2900363"/>
            <a:ext cx="3200400" cy="346075"/>
            <a:chOff x="939" y="1623"/>
            <a:chExt cx="2016" cy="218"/>
          </a:xfrm>
        </p:grpSpPr>
        <p:grpSp>
          <p:nvGrpSpPr>
            <p:cNvPr id="141471" name="Group 895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482" name="Rectangle 89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3" name="Rectangle 89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4" name="Rectangle 89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5" name="Rectangle 89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6" name="Rectangle 90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7" name="Rectangle 90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8" name="Rectangle 90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9" name="Rectangle 90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90" name="Rectangle 90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472" name="Group 905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473" name="Rectangle 90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74" name="Rectangle 90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75" name="Rectangle 90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76" name="Rectangle 90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77" name="Rectangle 91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78" name="Rectangle 91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79" name="Rectangle 91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0" name="Rectangle 91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81" name="Rectangle 91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1067" name="Group 915"/>
          <p:cNvGrpSpPr>
            <a:grpSpLocks/>
          </p:cNvGrpSpPr>
          <p:nvPr/>
        </p:nvGrpSpPr>
        <p:grpSpPr bwMode="auto">
          <a:xfrm>
            <a:off x="919163" y="2895600"/>
            <a:ext cx="3200400" cy="346075"/>
            <a:chOff x="939" y="1623"/>
            <a:chExt cx="2016" cy="218"/>
          </a:xfrm>
        </p:grpSpPr>
        <p:grpSp>
          <p:nvGrpSpPr>
            <p:cNvPr id="141451" name="Group 916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462" name="Rectangle 91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3" name="Rectangle 91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4" name="Rectangle 91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5" name="Rectangle 92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6" name="Rectangle 92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7" name="Rectangle 92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8" name="Rectangle 92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9" name="Rectangle 92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70" name="Rectangle 92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452" name="Group 926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453" name="Rectangle 92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54" name="Rectangle 92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55" name="Rectangle 92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56" name="Rectangle 93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57" name="Rectangle 93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58" name="Rectangle 93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59" name="Rectangle 93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0" name="Rectangle 93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61" name="Rectangle 93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1088" name="Group 936"/>
          <p:cNvGrpSpPr>
            <a:grpSpLocks/>
          </p:cNvGrpSpPr>
          <p:nvPr/>
        </p:nvGrpSpPr>
        <p:grpSpPr bwMode="auto">
          <a:xfrm>
            <a:off x="1028700" y="2895600"/>
            <a:ext cx="3200400" cy="346075"/>
            <a:chOff x="939" y="1623"/>
            <a:chExt cx="2016" cy="218"/>
          </a:xfrm>
        </p:grpSpPr>
        <p:grpSp>
          <p:nvGrpSpPr>
            <p:cNvPr id="141431" name="Group 937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442" name="Rectangle 93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3" name="Rectangle 93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4" name="Rectangle 94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5" name="Rectangle 94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6" name="Rectangle 94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7" name="Rectangle 94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8" name="Rectangle 94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9" name="Rectangle 94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50" name="Rectangle 94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432" name="Group 947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433" name="Rectangle 94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34" name="Rectangle 94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35" name="Rectangle 95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36" name="Rectangle 95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37" name="Rectangle 95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38" name="Rectangle 95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39" name="Rectangle 95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0" name="Rectangle 95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41" name="Rectangle 95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1127" name="Group 957"/>
          <p:cNvGrpSpPr>
            <a:grpSpLocks/>
          </p:cNvGrpSpPr>
          <p:nvPr/>
        </p:nvGrpSpPr>
        <p:grpSpPr bwMode="auto">
          <a:xfrm>
            <a:off x="2747963" y="2895600"/>
            <a:ext cx="3200400" cy="346075"/>
            <a:chOff x="939" y="1623"/>
            <a:chExt cx="2016" cy="218"/>
          </a:xfrm>
        </p:grpSpPr>
        <p:grpSp>
          <p:nvGrpSpPr>
            <p:cNvPr id="141411" name="Group 958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422" name="Rectangle 95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3" name="Rectangle 96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4" name="Rectangle 96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5" name="Rectangle 96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6" name="Rectangle 96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7" name="Rectangle 96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8" name="Rectangle 96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9" name="Rectangle 96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30" name="Rectangle 96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412" name="Group 968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413" name="Rectangle 96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14" name="Rectangle 97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15" name="Rectangle 97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16" name="Rectangle 97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17" name="Rectangle 97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18" name="Rectangle 97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19" name="Rectangle 97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0" name="Rectangle 97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21" name="Rectangle 97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1148" name="Group 978"/>
          <p:cNvGrpSpPr>
            <a:grpSpLocks/>
          </p:cNvGrpSpPr>
          <p:nvPr/>
        </p:nvGrpSpPr>
        <p:grpSpPr bwMode="auto">
          <a:xfrm>
            <a:off x="2862263" y="2895600"/>
            <a:ext cx="3200400" cy="346075"/>
            <a:chOff x="939" y="1623"/>
            <a:chExt cx="2016" cy="218"/>
          </a:xfrm>
        </p:grpSpPr>
        <p:grpSp>
          <p:nvGrpSpPr>
            <p:cNvPr id="141391" name="Group 979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402" name="Rectangle 98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3" name="Rectangle 98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4" name="Rectangle 98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5" name="Rectangle 98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6" name="Rectangle 98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7" name="Rectangle 98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8" name="Rectangle 98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9" name="Rectangle 98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10" name="Rectangle 98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392" name="Group 989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393" name="Rectangle 99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94" name="Rectangle 99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95" name="Rectangle 99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96" name="Rectangle 99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97" name="Rectangle 99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98" name="Rectangle 99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99" name="Rectangle 99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0" name="Rectangle 99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401" name="Rectangle 99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1187" name="Group 999"/>
          <p:cNvGrpSpPr>
            <a:grpSpLocks/>
          </p:cNvGrpSpPr>
          <p:nvPr/>
        </p:nvGrpSpPr>
        <p:grpSpPr bwMode="auto">
          <a:xfrm>
            <a:off x="2971800" y="2895600"/>
            <a:ext cx="3200400" cy="346075"/>
            <a:chOff x="939" y="1623"/>
            <a:chExt cx="2016" cy="218"/>
          </a:xfrm>
        </p:grpSpPr>
        <p:grpSp>
          <p:nvGrpSpPr>
            <p:cNvPr id="141371" name="Group 1000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1382" name="Rectangle 100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3" name="Rectangle 100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4" name="Rectangle 100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5" name="Rectangle 100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6" name="Rectangle 100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7" name="Rectangle 100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8" name="Rectangle 100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9" name="Rectangle 100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90" name="Rectangle 100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41372" name="Group 1010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41373" name="Rectangle 101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74" name="Rectangle 101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75" name="Rectangle 101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76" name="Rectangle 101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77" name="Rectangle 101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78" name="Rectangle 101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79" name="Rectangle 101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0" name="Rectangle 101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381" name="Rectangle 101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141368" name="Text Box 1022"/>
          <p:cNvSpPr txBox="1">
            <a:spLocks noChangeArrowheads="1"/>
          </p:cNvSpPr>
          <p:nvPr/>
        </p:nvSpPr>
        <p:spPr bwMode="auto">
          <a:xfrm>
            <a:off x="3489325" y="5060950"/>
            <a:ext cx="42148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sz="2000">
                <a:solidFill>
                  <a:srgbClr val="FF0000"/>
                </a:solidFill>
              </a:rPr>
              <a:t>Supresses </a:t>
            </a:r>
            <a:r>
              <a:rPr lang="ca-ES" altLang="en-US" sz="2000"/>
              <a:t>:</a:t>
            </a:r>
          </a:p>
          <a:p>
            <a:pPr lvl="1" eaLnBrk="1" hangingPunct="1">
              <a:buFontTx/>
              <a:buChar char="•"/>
            </a:pPr>
            <a:r>
              <a:rPr lang="ca-ES" altLang="en-US" sz="2000"/>
              <a:t> small lakes (holes)</a:t>
            </a:r>
          </a:p>
          <a:p>
            <a:pPr lvl="1" eaLnBrk="1" hangingPunct="1">
              <a:buFontTx/>
              <a:buChar char="•"/>
            </a:pPr>
            <a:r>
              <a:rPr lang="ca-ES" altLang="en-US" sz="2000"/>
              <a:t> channels (narrow separations)</a:t>
            </a:r>
          </a:p>
          <a:p>
            <a:pPr lvl="1" eaLnBrk="1" hangingPunct="1">
              <a:buFontTx/>
              <a:buChar char="•"/>
            </a:pPr>
            <a:r>
              <a:rPr lang="ca-ES" altLang="en-US" sz="2000"/>
              <a:t> narrow bays</a:t>
            </a:r>
            <a:endParaRPr lang="es-ES" altLang="en-US" sz="2000"/>
          </a:p>
        </p:txBody>
      </p:sp>
      <p:sp>
        <p:nvSpPr>
          <p:cNvPr id="141369" name="Text Box 1024"/>
          <p:cNvSpPr txBox="1">
            <a:spLocks noChangeArrowheads="1"/>
          </p:cNvSpPr>
          <p:nvPr/>
        </p:nvSpPr>
        <p:spPr bwMode="auto">
          <a:xfrm>
            <a:off x="2318409" y="1639888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dirty="0"/>
              <a:t>also</a:t>
            </a:r>
            <a:endParaRPr lang="es-ES" altLang="en-US" dirty="0"/>
          </a:p>
        </p:txBody>
      </p:sp>
      <p:pic>
        <p:nvPicPr>
          <p:cNvPr id="141370" name="Picture 10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34" y="1574801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3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4" descr="quadrat5x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32" y="48006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39" name="Picture 5" descr="creu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16" y="48006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341" name="Picture 7" descr="DifTancamentcreu3x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914525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345" name="TextBox 10"/>
          <p:cNvSpPr txBox="1">
            <a:spLocks noChangeArrowheads="1"/>
          </p:cNvSpPr>
          <p:nvPr/>
        </p:nvSpPr>
        <p:spPr bwMode="auto">
          <a:xfrm>
            <a:off x="3896932" y="5867400"/>
            <a:ext cx="1371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400"/>
              <a:t>With bigger rectangle like this</a:t>
            </a:r>
          </a:p>
        </p:txBody>
      </p:sp>
      <p:sp>
        <p:nvSpPr>
          <p:cNvPr id="142346" name="TextBox 11"/>
          <p:cNvSpPr txBox="1">
            <a:spLocks noChangeArrowheads="1"/>
          </p:cNvSpPr>
          <p:nvPr/>
        </p:nvSpPr>
        <p:spPr bwMode="auto">
          <a:xfrm>
            <a:off x="6909516" y="5943600"/>
            <a:ext cx="137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400"/>
              <a:t>With smaller cross like this</a:t>
            </a:r>
          </a:p>
        </p:txBody>
      </p:sp>
      <p:pic>
        <p:nvPicPr>
          <p:cNvPr id="11" name="Picture 6" descr="origin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9431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2948" y="1943100"/>
            <a:ext cx="2627604" cy="262760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with other structuring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Close 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2949" y="1906588"/>
            <a:ext cx="8255907" cy="4114800"/>
          </a:xfrm>
        </p:spPr>
        <p:txBody>
          <a:bodyPr/>
          <a:lstStyle/>
          <a:p>
            <a:r>
              <a:rPr lang="en-US" altLang="en-US" dirty="0" smtClean="0"/>
              <a:t>Dilation followed by erosion</a:t>
            </a:r>
          </a:p>
          <a:p>
            <a:r>
              <a:rPr lang="en-US" altLang="en-US" dirty="0" smtClean="0"/>
              <a:t>Serves to close up </a:t>
            </a:r>
            <a:r>
              <a:rPr lang="en-US" altLang="en-US" dirty="0" smtClean="0">
                <a:solidFill>
                  <a:srgbClr val="FF5050"/>
                </a:solidFill>
              </a:rPr>
              <a:t>cracks in objects</a:t>
            </a:r>
            <a:r>
              <a:rPr lang="en-US" altLang="en-US" dirty="0" smtClean="0"/>
              <a:t> and holes due to pepper noise</a:t>
            </a:r>
          </a:p>
          <a:p>
            <a:r>
              <a:rPr lang="en-US" altLang="en-US" dirty="0" smtClean="0"/>
              <a:t>Does not significantly change object size</a:t>
            </a: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784475" y="5181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11" y="3809320"/>
            <a:ext cx="3048000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583" y="3809319"/>
            <a:ext cx="3049302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3893911" y="5181600"/>
            <a:ext cx="997403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1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More examples of Closing</a:t>
            </a:r>
          </a:p>
        </p:txBody>
      </p:sp>
      <p:pic>
        <p:nvPicPr>
          <p:cNvPr id="154629" name="Picture 5" descr="segment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14" y="2693881"/>
            <a:ext cx="5326696" cy="3991080"/>
          </a:xfrm>
          <a:noFill/>
        </p:spPr>
      </p:pic>
      <p:sp>
        <p:nvSpPr>
          <p:cNvPr id="15462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457" y="2130425"/>
            <a:ext cx="3810000" cy="4114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en-US" dirty="0" smtClean="0"/>
              <a:t>What combination of erosion and dilation gives:</a:t>
            </a:r>
          </a:p>
          <a:p>
            <a:pPr lvl="1">
              <a:lnSpc>
                <a:spcPct val="150000"/>
              </a:lnSpc>
            </a:pPr>
            <a:r>
              <a:rPr lang="en-GB" altLang="en-US" sz="2100" dirty="0" smtClean="0"/>
              <a:t>cleaned binary image</a:t>
            </a:r>
          </a:p>
          <a:p>
            <a:pPr lvl="1">
              <a:lnSpc>
                <a:spcPct val="150000"/>
              </a:lnSpc>
            </a:pPr>
            <a:r>
              <a:rPr lang="en-GB" altLang="en-US" sz="2100" dirty="0" smtClean="0"/>
              <a:t>object is the same size as in original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6040941" y="2463048"/>
            <a:ext cx="1345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b="1" dirty="0">
                <a:solidFill>
                  <a:srgbClr val="C00000"/>
                </a:solidFill>
                <a:latin typeface="+mj-lt"/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31529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 More examples of Closing </a:t>
            </a:r>
            <a:r>
              <a:rPr lang="en-GB" altLang="en-US" dirty="0" err="1" smtClean="0"/>
              <a:t>cont</a:t>
            </a:r>
            <a:endParaRPr lang="en-GB" altLang="en-US" dirty="0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8649" y="1613240"/>
            <a:ext cx="8283121" cy="1981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altLang="en-US" dirty="0" smtClean="0"/>
              <a:t>Dilate original image.</a:t>
            </a:r>
          </a:p>
          <a:p>
            <a:pPr>
              <a:lnSpc>
                <a:spcPct val="150000"/>
              </a:lnSpc>
            </a:pPr>
            <a:r>
              <a:rPr lang="en-GB" altLang="en-US" dirty="0" smtClean="0"/>
              <a:t>Erode dilated image.</a:t>
            </a:r>
          </a:p>
          <a:p>
            <a:pPr>
              <a:lnSpc>
                <a:spcPct val="150000"/>
              </a:lnSpc>
            </a:pPr>
            <a:r>
              <a:rPr lang="en-GB" altLang="en-US" dirty="0" smtClean="0"/>
              <a:t>Smooths object boundaries, eliminates noise (holes) and maintains object size.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8649" y="4134226"/>
            <a:ext cx="7991475" cy="2363638"/>
            <a:chOff x="628649" y="4134226"/>
            <a:chExt cx="7991475" cy="2363638"/>
          </a:xfrm>
        </p:grpSpPr>
        <p:pic>
          <p:nvPicPr>
            <p:cNvPr id="155655" name="Picture 7" descr="segment14"/>
            <p:cNvPicPr>
              <a:picLocks noGrp="1" noChangeAspect="1" noChangeArrowheads="1"/>
            </p:cNvPicPr>
            <p:nvPr>
              <p:ph sz="half" idx="4294967295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978524" y="4516664"/>
              <a:ext cx="2641600" cy="1981200"/>
            </a:xfrm>
          </p:spPr>
        </p:pic>
        <p:sp>
          <p:nvSpPr>
            <p:cNvPr id="155652" name="Text Box 4"/>
            <p:cNvSpPr txBox="1">
              <a:spLocks noChangeArrowheads="1"/>
            </p:cNvSpPr>
            <p:nvPr/>
          </p:nvSpPr>
          <p:spPr bwMode="auto">
            <a:xfrm>
              <a:off x="6795820" y="4134226"/>
              <a:ext cx="10070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GB" altLang="en-US">
                  <a:latin typeface="+mj-lt"/>
                </a:rPr>
                <a:t>Erode</a:t>
              </a:r>
            </a:p>
          </p:txBody>
        </p:sp>
        <p:sp>
          <p:nvSpPr>
            <p:cNvPr id="155653" name="Text Box 5"/>
            <p:cNvSpPr txBox="1">
              <a:spLocks noChangeArrowheads="1"/>
            </p:cNvSpPr>
            <p:nvPr/>
          </p:nvSpPr>
          <p:spPr bwMode="auto">
            <a:xfrm>
              <a:off x="4150415" y="4134226"/>
              <a:ext cx="9733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GB" altLang="en-US">
                  <a:latin typeface="+mj-lt"/>
                </a:rPr>
                <a:t>Dilate</a:t>
              </a:r>
            </a:p>
          </p:txBody>
        </p:sp>
        <p:pic>
          <p:nvPicPr>
            <p:cNvPr id="155654" name="Picture 6" descr="segment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649" y="4516664"/>
              <a:ext cx="26416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5656" name="Picture 8" descr="segment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49" y="4516664"/>
              <a:ext cx="264160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657" name="Text Box 9"/>
            <p:cNvSpPr txBox="1">
              <a:spLocks noChangeArrowheads="1"/>
            </p:cNvSpPr>
            <p:nvPr/>
          </p:nvSpPr>
          <p:spPr bwMode="auto">
            <a:xfrm>
              <a:off x="1325721" y="4134226"/>
              <a:ext cx="124745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GB" altLang="en-US">
                  <a:latin typeface="+mj-lt"/>
                </a:rPr>
                <a:t>Original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3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9100"/>
            <a:ext cx="7772400" cy="1143000"/>
          </a:xfrm>
        </p:spPr>
        <p:txBody>
          <a:bodyPr/>
          <a:lstStyle/>
          <a:p>
            <a:r>
              <a:rPr lang="en-US" altLang="en-US" smtClean="0"/>
              <a:t>Closing as dual to Opening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499038"/>
            <a:ext cx="7772400" cy="417221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Closing, like its dual operator opening, is derived from the fundamental operations of erosion and dilation.</a:t>
            </a:r>
          </a:p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Normally applied to binary images</a:t>
            </a:r>
          </a:p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Tends to enlarge the boundaries of foreground regions</a:t>
            </a:r>
          </a:p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Less destructive of the original boundary shape</a:t>
            </a:r>
          </a:p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The exact operation is determined by a structuring element.</a:t>
            </a: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5015247" y="1562100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6677" name="Group 5"/>
          <p:cNvGrpSpPr>
            <a:grpSpLocks/>
          </p:cNvGrpSpPr>
          <p:nvPr/>
        </p:nvGrpSpPr>
        <p:grpSpPr bwMode="auto">
          <a:xfrm>
            <a:off x="3948447" y="1562100"/>
            <a:ext cx="457200" cy="457200"/>
            <a:chOff x="960" y="2112"/>
            <a:chExt cx="288" cy="288"/>
          </a:xfrm>
        </p:grpSpPr>
        <p:sp>
          <p:nvSpPr>
            <p:cNvPr id="156683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684" name="Line 7"/>
            <p:cNvSpPr>
              <a:spLocks noChangeShapeType="1"/>
            </p:cNvSpPr>
            <p:nvPr/>
          </p:nvSpPr>
          <p:spPr bwMode="auto">
            <a:xfrm>
              <a:off x="1008" y="22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6678" name="Group 8"/>
          <p:cNvGrpSpPr>
            <a:grpSpLocks/>
          </p:cNvGrpSpPr>
          <p:nvPr/>
        </p:nvGrpSpPr>
        <p:grpSpPr bwMode="auto">
          <a:xfrm>
            <a:off x="3186447" y="1562100"/>
            <a:ext cx="457200" cy="457200"/>
            <a:chOff x="1728" y="3744"/>
            <a:chExt cx="288" cy="288"/>
          </a:xfrm>
        </p:grpSpPr>
        <p:sp>
          <p:nvSpPr>
            <p:cNvPr id="156680" name="Oval 9"/>
            <p:cNvSpPr>
              <a:spLocks noChangeArrowheads="1"/>
            </p:cNvSpPr>
            <p:nvPr/>
          </p:nvSpPr>
          <p:spPr bwMode="auto">
            <a:xfrm>
              <a:off x="1728" y="374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6681" name="Line 10"/>
            <p:cNvSpPr>
              <a:spLocks noChangeShapeType="1"/>
            </p:cNvSpPr>
            <p:nvPr/>
          </p:nvSpPr>
          <p:spPr bwMode="auto">
            <a:xfrm>
              <a:off x="1776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2" name="Line 11"/>
            <p:cNvSpPr>
              <a:spLocks noChangeShapeType="1"/>
            </p:cNvSpPr>
            <p:nvPr/>
          </p:nvSpPr>
          <p:spPr bwMode="auto">
            <a:xfrm rot="5400000">
              <a:off x="1776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679" name="Line 12"/>
          <p:cNvSpPr>
            <a:spLocks noChangeShapeType="1"/>
          </p:cNvSpPr>
          <p:nvPr/>
        </p:nvSpPr>
        <p:spPr bwMode="auto">
          <a:xfrm>
            <a:off x="4558047" y="17907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One more example of Closing</a:t>
            </a:r>
          </a:p>
        </p:txBody>
      </p:sp>
      <p:pic>
        <p:nvPicPr>
          <p:cNvPr id="158723" name="Picture 3" descr="closeb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601186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541338" y="3048000"/>
            <a:ext cx="857250" cy="909638"/>
            <a:chOff x="240" y="2256"/>
            <a:chExt cx="540" cy="573"/>
          </a:xfrm>
        </p:grpSpPr>
        <p:sp>
          <p:nvSpPr>
            <p:cNvPr id="158726" name="Rectangle 5"/>
            <p:cNvSpPr>
              <a:spLocks noChangeArrowheads="1"/>
            </p:cNvSpPr>
            <p:nvPr/>
          </p:nvSpPr>
          <p:spPr bwMode="auto">
            <a:xfrm>
              <a:off x="60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27" name="Rectangle 6"/>
            <p:cNvSpPr>
              <a:spLocks noChangeArrowheads="1"/>
            </p:cNvSpPr>
            <p:nvPr/>
          </p:nvSpPr>
          <p:spPr bwMode="auto">
            <a:xfrm>
              <a:off x="42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28" name="Rectangle 7"/>
            <p:cNvSpPr>
              <a:spLocks noChangeArrowheads="1"/>
            </p:cNvSpPr>
            <p:nvPr/>
          </p:nvSpPr>
          <p:spPr bwMode="auto">
            <a:xfrm>
              <a:off x="24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29" name="Rectangle 8"/>
            <p:cNvSpPr>
              <a:spLocks noChangeArrowheads="1"/>
            </p:cNvSpPr>
            <p:nvPr/>
          </p:nvSpPr>
          <p:spPr bwMode="auto">
            <a:xfrm>
              <a:off x="60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30" name="Rectangle 9"/>
            <p:cNvSpPr>
              <a:spLocks noChangeArrowheads="1"/>
            </p:cNvSpPr>
            <p:nvPr/>
          </p:nvSpPr>
          <p:spPr bwMode="auto">
            <a:xfrm>
              <a:off x="42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31" name="Rectangle 10"/>
            <p:cNvSpPr>
              <a:spLocks noChangeArrowheads="1"/>
            </p:cNvSpPr>
            <p:nvPr/>
          </p:nvSpPr>
          <p:spPr bwMode="auto">
            <a:xfrm>
              <a:off x="24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32" name="Rectangle 11"/>
            <p:cNvSpPr>
              <a:spLocks noChangeArrowheads="1"/>
            </p:cNvSpPr>
            <p:nvPr/>
          </p:nvSpPr>
          <p:spPr bwMode="auto">
            <a:xfrm>
              <a:off x="60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33" name="Rectangle 12"/>
            <p:cNvSpPr>
              <a:spLocks noChangeArrowheads="1"/>
            </p:cNvSpPr>
            <p:nvPr/>
          </p:nvSpPr>
          <p:spPr bwMode="auto">
            <a:xfrm>
              <a:off x="42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34" name="Rectangle 13"/>
            <p:cNvSpPr>
              <a:spLocks noChangeArrowheads="1"/>
            </p:cNvSpPr>
            <p:nvPr/>
          </p:nvSpPr>
          <p:spPr bwMode="auto">
            <a:xfrm>
              <a:off x="24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58735" name="Line 14"/>
            <p:cNvSpPr>
              <a:spLocks noChangeShapeType="1"/>
            </p:cNvSpPr>
            <p:nvPr/>
          </p:nvSpPr>
          <p:spPr bwMode="auto">
            <a:xfrm>
              <a:off x="240" y="2256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36" name="Line 15"/>
            <p:cNvSpPr>
              <a:spLocks noChangeShapeType="1"/>
            </p:cNvSpPr>
            <p:nvPr/>
          </p:nvSpPr>
          <p:spPr bwMode="auto">
            <a:xfrm>
              <a:off x="240" y="2447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37" name="Line 16"/>
            <p:cNvSpPr>
              <a:spLocks noChangeShapeType="1"/>
            </p:cNvSpPr>
            <p:nvPr/>
          </p:nvSpPr>
          <p:spPr bwMode="auto">
            <a:xfrm>
              <a:off x="240" y="2638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38" name="Line 17"/>
            <p:cNvSpPr>
              <a:spLocks noChangeShapeType="1"/>
            </p:cNvSpPr>
            <p:nvPr/>
          </p:nvSpPr>
          <p:spPr bwMode="auto">
            <a:xfrm>
              <a:off x="240" y="2829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39" name="Line 18"/>
            <p:cNvSpPr>
              <a:spLocks noChangeShapeType="1"/>
            </p:cNvSpPr>
            <p:nvPr/>
          </p:nvSpPr>
          <p:spPr bwMode="auto">
            <a:xfrm>
              <a:off x="240" y="2256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0" name="Line 19"/>
            <p:cNvSpPr>
              <a:spLocks noChangeShapeType="1"/>
            </p:cNvSpPr>
            <p:nvPr/>
          </p:nvSpPr>
          <p:spPr bwMode="auto">
            <a:xfrm>
              <a:off x="420" y="2256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1" name="Line 20"/>
            <p:cNvSpPr>
              <a:spLocks noChangeShapeType="1"/>
            </p:cNvSpPr>
            <p:nvPr/>
          </p:nvSpPr>
          <p:spPr bwMode="auto">
            <a:xfrm>
              <a:off x="600" y="2256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2" name="Line 21"/>
            <p:cNvSpPr>
              <a:spLocks noChangeShapeType="1"/>
            </p:cNvSpPr>
            <p:nvPr/>
          </p:nvSpPr>
          <p:spPr bwMode="auto">
            <a:xfrm>
              <a:off x="780" y="2256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3" name="Line 22"/>
            <p:cNvSpPr>
              <a:spLocks noChangeShapeType="1"/>
            </p:cNvSpPr>
            <p:nvPr/>
          </p:nvSpPr>
          <p:spPr bwMode="auto">
            <a:xfrm>
              <a:off x="600" y="2447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4" name="Line 23"/>
            <p:cNvSpPr>
              <a:spLocks noChangeShapeType="1"/>
            </p:cNvSpPr>
            <p:nvPr/>
          </p:nvSpPr>
          <p:spPr bwMode="auto">
            <a:xfrm>
              <a:off x="420" y="2447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5" name="Line 24"/>
            <p:cNvSpPr>
              <a:spLocks noChangeShapeType="1"/>
            </p:cNvSpPr>
            <p:nvPr/>
          </p:nvSpPr>
          <p:spPr bwMode="auto">
            <a:xfrm>
              <a:off x="420" y="2447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6" name="Line 25"/>
            <p:cNvSpPr>
              <a:spLocks noChangeShapeType="1"/>
            </p:cNvSpPr>
            <p:nvPr/>
          </p:nvSpPr>
          <p:spPr bwMode="auto">
            <a:xfrm>
              <a:off x="420" y="263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7" name="Line 26"/>
            <p:cNvSpPr>
              <a:spLocks noChangeShapeType="1"/>
            </p:cNvSpPr>
            <p:nvPr/>
          </p:nvSpPr>
          <p:spPr bwMode="auto">
            <a:xfrm>
              <a:off x="420" y="2447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8" name="Line 27"/>
            <p:cNvSpPr>
              <a:spLocks noChangeShapeType="1"/>
            </p:cNvSpPr>
            <p:nvPr/>
          </p:nvSpPr>
          <p:spPr bwMode="auto">
            <a:xfrm flipV="1">
              <a:off x="420" y="2447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49" name="Line 28"/>
            <p:cNvSpPr>
              <a:spLocks noChangeShapeType="1"/>
            </p:cNvSpPr>
            <p:nvPr/>
          </p:nvSpPr>
          <p:spPr bwMode="auto">
            <a:xfrm>
              <a:off x="600" y="263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50" name="Line 29"/>
            <p:cNvSpPr>
              <a:spLocks noChangeShapeType="1"/>
            </p:cNvSpPr>
            <p:nvPr/>
          </p:nvSpPr>
          <p:spPr bwMode="auto">
            <a:xfrm>
              <a:off x="600" y="2447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51" name="Line 30"/>
            <p:cNvSpPr>
              <a:spLocks noChangeShapeType="1"/>
            </p:cNvSpPr>
            <p:nvPr/>
          </p:nvSpPr>
          <p:spPr bwMode="auto">
            <a:xfrm>
              <a:off x="600" y="2638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752" name="Line 31"/>
            <p:cNvSpPr>
              <a:spLocks noChangeShapeType="1"/>
            </p:cNvSpPr>
            <p:nvPr/>
          </p:nvSpPr>
          <p:spPr bwMode="auto">
            <a:xfrm>
              <a:off x="420" y="2638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725" name="Oval 32"/>
          <p:cNvSpPr>
            <a:spLocks noChangeArrowheads="1"/>
          </p:cNvSpPr>
          <p:nvPr/>
        </p:nvSpPr>
        <p:spPr bwMode="auto">
          <a:xfrm>
            <a:off x="1684338" y="3276600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78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Mathematical Definitions of Opening and Closing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133600"/>
            <a:ext cx="8839200" cy="44196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Opening and closing are iteratively applied dilation and erosion</a:t>
            </a:r>
          </a:p>
          <a:p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 smtClean="0"/>
              <a:t>Opening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	</a:t>
            </a: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 smtClean="0"/>
              <a:t>Closing</a:t>
            </a:r>
          </a:p>
          <a:p>
            <a:endParaRPr lang="en-US" altLang="en-US" b="1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70438" y="3507581"/>
            <a:ext cx="3049633" cy="716161"/>
            <a:chOff x="2123" y="2192"/>
            <a:chExt cx="1724" cy="401"/>
          </a:xfrm>
        </p:grpSpPr>
        <p:sp>
          <p:nvSpPr>
            <p:cNvPr id="20489" name="Rectangle 5"/>
            <p:cNvSpPr>
              <a:spLocks noChangeArrowheads="1"/>
            </p:cNvSpPr>
            <p:nvPr/>
          </p:nvSpPr>
          <p:spPr bwMode="auto">
            <a:xfrm>
              <a:off x="2123" y="2192"/>
              <a:ext cx="1724" cy="4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048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76507"/>
                </p:ext>
              </p:extLst>
            </p:nvPr>
          </p:nvGraphicFramePr>
          <p:xfrm>
            <a:off x="2304" y="2304"/>
            <a:ext cx="140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3" imgW="1803240" imgH="266400" progId="Equation.3">
                    <p:embed/>
                  </p:oleObj>
                </mc:Choice>
                <mc:Fallback>
                  <p:oleObj name="Equation" r:id="rId3" imgW="18032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04"/>
                          <a:ext cx="140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70438" y="5224462"/>
            <a:ext cx="3616325" cy="711200"/>
            <a:chOff x="2016" y="3072"/>
            <a:chExt cx="2278" cy="448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016" y="3072"/>
              <a:ext cx="2278" cy="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048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8768772"/>
                </p:ext>
              </p:extLst>
            </p:nvPr>
          </p:nvGraphicFramePr>
          <p:xfrm>
            <a:off x="2337" y="3180"/>
            <a:ext cx="1729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5" imgW="1803240" imgH="266400" progId="Equation.3">
                    <p:embed/>
                  </p:oleObj>
                </mc:Choice>
                <mc:Fallback>
                  <p:oleObj name="Equation" r:id="rId5" imgW="18032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3180"/>
                          <a:ext cx="1729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9316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Image morphology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Set operation on images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Dilation – translation, union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Erosion – translation, intersection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Structuring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 of Opening and Closing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447800" y="3276600"/>
            <a:ext cx="5610225" cy="3186113"/>
            <a:chOff x="1086" y="2002"/>
            <a:chExt cx="3534" cy="2007"/>
          </a:xfrm>
        </p:grpSpPr>
        <p:graphicFrame>
          <p:nvGraphicFramePr>
            <p:cNvPr id="21507" name="Object 4"/>
            <p:cNvGraphicFramePr>
              <a:graphicFrameLocks noChangeAspect="1"/>
            </p:cNvGraphicFramePr>
            <p:nvPr/>
          </p:nvGraphicFramePr>
          <p:xfrm>
            <a:off x="3142" y="3825"/>
            <a:ext cx="16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0" name="Equation" r:id="rId3" imgW="266400" imgH="291960" progId="Equation.3">
                    <p:embed/>
                  </p:oleObj>
                </mc:Choice>
                <mc:Fallback>
                  <p:oleObj name="Equation" r:id="rId3" imgW="26640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2" y="3825"/>
                          <a:ext cx="16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6" name="Group 5"/>
            <p:cNvGrpSpPr>
              <a:grpSpLocks/>
            </p:cNvGrpSpPr>
            <p:nvPr/>
          </p:nvGrpSpPr>
          <p:grpSpPr bwMode="auto">
            <a:xfrm>
              <a:off x="1640" y="2223"/>
              <a:ext cx="2664" cy="1664"/>
              <a:chOff x="1621" y="2028"/>
              <a:chExt cx="2613" cy="1728"/>
            </a:xfrm>
          </p:grpSpPr>
          <p:sp>
            <p:nvSpPr>
              <p:cNvPr id="21529" name="Rectangle 6"/>
              <p:cNvSpPr>
                <a:spLocks noChangeArrowheads="1"/>
              </p:cNvSpPr>
              <p:nvPr/>
            </p:nvSpPr>
            <p:spPr bwMode="auto">
              <a:xfrm>
                <a:off x="1775" y="2134"/>
                <a:ext cx="2324" cy="149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0" name="Oval 7"/>
              <p:cNvSpPr>
                <a:spLocks noChangeArrowheads="1"/>
              </p:cNvSpPr>
              <p:nvPr/>
            </p:nvSpPr>
            <p:spPr bwMode="auto">
              <a:xfrm>
                <a:off x="1621" y="2032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1" name="Oval 8"/>
              <p:cNvSpPr>
                <a:spLocks noChangeArrowheads="1"/>
              </p:cNvSpPr>
              <p:nvPr/>
            </p:nvSpPr>
            <p:spPr bwMode="auto">
              <a:xfrm>
                <a:off x="1645" y="3464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2" name="Oval 9"/>
              <p:cNvSpPr>
                <a:spLocks noChangeArrowheads="1"/>
              </p:cNvSpPr>
              <p:nvPr/>
            </p:nvSpPr>
            <p:spPr bwMode="auto">
              <a:xfrm>
                <a:off x="3942" y="2028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3" name="Oval 10"/>
              <p:cNvSpPr>
                <a:spLocks noChangeArrowheads="1"/>
              </p:cNvSpPr>
              <p:nvPr/>
            </p:nvSpPr>
            <p:spPr bwMode="auto">
              <a:xfrm>
                <a:off x="1774" y="2135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4" name="Oval 11"/>
              <p:cNvSpPr>
                <a:spLocks noChangeArrowheads="1"/>
              </p:cNvSpPr>
              <p:nvPr/>
            </p:nvSpPr>
            <p:spPr bwMode="auto">
              <a:xfrm>
                <a:off x="3929" y="3444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5" name="Oval 12"/>
              <p:cNvSpPr>
                <a:spLocks noChangeArrowheads="1"/>
              </p:cNvSpPr>
              <p:nvPr/>
            </p:nvSpPr>
            <p:spPr bwMode="auto">
              <a:xfrm>
                <a:off x="1778" y="3330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6" name="Oval 13"/>
              <p:cNvSpPr>
                <a:spLocks noChangeArrowheads="1"/>
              </p:cNvSpPr>
              <p:nvPr/>
            </p:nvSpPr>
            <p:spPr bwMode="auto">
              <a:xfrm>
                <a:off x="3809" y="3333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37" name="Oval 14"/>
              <p:cNvSpPr>
                <a:spLocks noChangeArrowheads="1"/>
              </p:cNvSpPr>
              <p:nvPr/>
            </p:nvSpPr>
            <p:spPr bwMode="auto">
              <a:xfrm>
                <a:off x="3808" y="2135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17" name="Rectangle 15"/>
            <p:cNvSpPr>
              <a:spLocks noChangeArrowheads="1"/>
            </p:cNvSpPr>
            <p:nvPr/>
          </p:nvSpPr>
          <p:spPr bwMode="auto">
            <a:xfrm>
              <a:off x="1792" y="2321"/>
              <a:ext cx="2377" cy="143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8" name="Rectangle 16"/>
            <p:cNvSpPr>
              <a:spLocks noChangeArrowheads="1"/>
            </p:cNvSpPr>
            <p:nvPr/>
          </p:nvSpPr>
          <p:spPr bwMode="auto">
            <a:xfrm>
              <a:off x="1926" y="2470"/>
              <a:ext cx="2108" cy="114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9" name="Oval 17"/>
            <p:cNvSpPr>
              <a:spLocks noChangeArrowheads="1"/>
            </p:cNvSpPr>
            <p:nvPr/>
          </p:nvSpPr>
          <p:spPr bwMode="auto">
            <a:xfrm>
              <a:off x="1795" y="2330"/>
              <a:ext cx="292" cy="2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0" name="Oval 18"/>
            <p:cNvSpPr>
              <a:spLocks noChangeArrowheads="1"/>
            </p:cNvSpPr>
            <p:nvPr/>
          </p:nvSpPr>
          <p:spPr bwMode="auto">
            <a:xfrm>
              <a:off x="3874" y="2322"/>
              <a:ext cx="292" cy="2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1" name="Oval 19"/>
            <p:cNvSpPr>
              <a:spLocks noChangeArrowheads="1"/>
            </p:cNvSpPr>
            <p:nvPr/>
          </p:nvSpPr>
          <p:spPr bwMode="auto">
            <a:xfrm>
              <a:off x="2542" y="3464"/>
              <a:ext cx="292" cy="292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2" name="Oval 20"/>
            <p:cNvSpPr>
              <a:spLocks noChangeArrowheads="1"/>
            </p:cNvSpPr>
            <p:nvPr/>
          </p:nvSpPr>
          <p:spPr bwMode="auto">
            <a:xfrm>
              <a:off x="3383" y="3053"/>
              <a:ext cx="292" cy="292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3" name="Line 21"/>
            <p:cNvSpPr>
              <a:spLocks noChangeShapeType="1"/>
            </p:cNvSpPr>
            <p:nvPr/>
          </p:nvSpPr>
          <p:spPr bwMode="auto">
            <a:xfrm flipH="1" flipV="1">
              <a:off x="2814" y="3698"/>
              <a:ext cx="264" cy="21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2"/>
            <p:cNvSpPr>
              <a:spLocks noChangeShapeType="1"/>
            </p:cNvSpPr>
            <p:nvPr/>
          </p:nvSpPr>
          <p:spPr bwMode="auto">
            <a:xfrm flipH="1">
              <a:off x="4041" y="3131"/>
              <a:ext cx="302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08" name="Object 23"/>
            <p:cNvGraphicFramePr>
              <a:graphicFrameLocks noChangeAspect="1"/>
            </p:cNvGraphicFramePr>
            <p:nvPr/>
          </p:nvGraphicFramePr>
          <p:xfrm>
            <a:off x="4301" y="2955"/>
            <a:ext cx="31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1" name="Equation" r:id="rId5" imgW="507960" imgH="228600" progId="Equation.3">
                    <p:embed/>
                  </p:oleObj>
                </mc:Choice>
                <mc:Fallback>
                  <p:oleObj name="Equation" r:id="rId5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1" y="2955"/>
                          <a:ext cx="31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24"/>
            <p:cNvGraphicFramePr>
              <a:graphicFrameLocks noChangeAspect="1"/>
            </p:cNvGraphicFramePr>
            <p:nvPr/>
          </p:nvGraphicFramePr>
          <p:xfrm>
            <a:off x="4472" y="2058"/>
            <a:ext cx="11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2" y="2058"/>
                          <a:ext cx="11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5" name="Line 25"/>
            <p:cNvSpPr>
              <a:spLocks noChangeShapeType="1"/>
            </p:cNvSpPr>
            <p:nvPr/>
          </p:nvSpPr>
          <p:spPr bwMode="auto">
            <a:xfrm flipH="1">
              <a:off x="4177" y="2153"/>
              <a:ext cx="252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1510" name="Object 26"/>
            <p:cNvGraphicFramePr>
              <a:graphicFrameLocks noChangeAspect="1"/>
            </p:cNvGraphicFramePr>
            <p:nvPr/>
          </p:nvGraphicFramePr>
          <p:xfrm>
            <a:off x="1086" y="2002"/>
            <a:ext cx="113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3" name="Equation" r:id="rId9" imgW="1803240" imgH="266400" progId="Equation.3">
                    <p:embed/>
                  </p:oleObj>
                </mc:Choice>
                <mc:Fallback>
                  <p:oleObj name="Equation" r:id="rId9" imgW="18032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2002"/>
                          <a:ext cx="113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Line 27"/>
            <p:cNvSpPr>
              <a:spLocks noChangeShapeType="1"/>
            </p:cNvSpPr>
            <p:nvPr/>
          </p:nvSpPr>
          <p:spPr bwMode="auto">
            <a:xfrm>
              <a:off x="1663" y="2203"/>
              <a:ext cx="181" cy="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Oval 28"/>
            <p:cNvSpPr>
              <a:spLocks noChangeArrowheads="1"/>
            </p:cNvSpPr>
            <p:nvPr/>
          </p:nvSpPr>
          <p:spPr bwMode="auto">
            <a:xfrm>
              <a:off x="3875" y="3467"/>
              <a:ext cx="292" cy="2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28" name="Oval 29"/>
            <p:cNvSpPr>
              <a:spLocks noChangeArrowheads="1"/>
            </p:cNvSpPr>
            <p:nvPr/>
          </p:nvSpPr>
          <p:spPr bwMode="auto">
            <a:xfrm>
              <a:off x="1795" y="3463"/>
              <a:ext cx="292" cy="2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676400" y="2133600"/>
            <a:ext cx="2438400" cy="762000"/>
            <a:chOff x="1200" y="1440"/>
            <a:chExt cx="1536" cy="480"/>
          </a:xfrm>
        </p:grpSpPr>
        <p:sp>
          <p:nvSpPr>
            <p:cNvPr id="21515" name="Rectangle 31"/>
            <p:cNvSpPr>
              <a:spLocks noChangeArrowheads="1"/>
            </p:cNvSpPr>
            <p:nvPr/>
          </p:nvSpPr>
          <p:spPr bwMode="auto">
            <a:xfrm>
              <a:off x="1200" y="1440"/>
              <a:ext cx="153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1506" name="Object 32"/>
            <p:cNvGraphicFramePr>
              <a:graphicFrameLocks noChangeAspect="1"/>
            </p:cNvGraphicFramePr>
            <p:nvPr/>
          </p:nvGraphicFramePr>
          <p:xfrm>
            <a:off x="1488" y="1536"/>
            <a:ext cx="105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4" name="Equation" r:id="rId11" imgW="1676160" imgH="469800" progId="Equation.3">
                    <p:embed/>
                  </p:oleObj>
                </mc:Choice>
                <mc:Fallback>
                  <p:oleObj name="Equation" r:id="rId11" imgW="1676160" imgH="469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36"/>
                          <a:ext cx="105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4" name="Text Box 33"/>
          <p:cNvSpPr txBox="1">
            <a:spLocks noChangeArrowheads="1"/>
          </p:cNvSpPr>
          <p:nvPr/>
        </p:nvSpPr>
        <p:spPr bwMode="auto">
          <a:xfrm>
            <a:off x="6248400" y="1447800"/>
            <a:ext cx="1981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Difference is only in corners</a:t>
            </a:r>
          </a:p>
        </p:txBody>
      </p:sp>
    </p:spTree>
    <p:extLst>
      <p:ext uri="{BB962C8B-B14F-4D97-AF65-F5344CB8AC3E}">
        <p14:creationId xmlns:p14="http://schemas.microsoft.com/office/powerpoint/2010/main" val="265676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Opening and Closing are idempotent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3486" y="192960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Their </a:t>
            </a:r>
            <a:r>
              <a:rPr lang="en-US" altLang="en-US" b="1" dirty="0" smtClean="0">
                <a:solidFill>
                  <a:srgbClr val="0000FF"/>
                </a:solidFill>
              </a:rPr>
              <a:t>reapplication has not further effects </a:t>
            </a:r>
            <a:r>
              <a:rPr lang="en-US" altLang="en-US" dirty="0" smtClean="0"/>
              <a:t>to the previously transformed result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31356" y="3160485"/>
            <a:ext cx="3048000" cy="762000"/>
            <a:chOff x="1296" y="2496"/>
            <a:chExt cx="1632" cy="384"/>
          </a:xfrm>
        </p:grpSpPr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1296" y="2496"/>
              <a:ext cx="16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2531" name="Object 6"/>
            <p:cNvGraphicFramePr>
              <a:graphicFrameLocks noChangeAspect="1"/>
            </p:cNvGraphicFramePr>
            <p:nvPr/>
          </p:nvGraphicFramePr>
          <p:xfrm>
            <a:off x="1536" y="2592"/>
            <a:ext cx="11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Equation" r:id="rId3" imgW="1752480" imgH="266400" progId="Equation.3">
                    <p:embed/>
                  </p:oleObj>
                </mc:Choice>
                <mc:Fallback>
                  <p:oleObj name="Equation" r:id="rId3" imgW="175248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592"/>
                          <a:ext cx="11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231356" y="4369139"/>
            <a:ext cx="3048000" cy="762000"/>
            <a:chOff x="2064" y="2928"/>
            <a:chExt cx="1920" cy="480"/>
          </a:xfrm>
        </p:grpSpPr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064" y="2928"/>
              <a:ext cx="192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2530" name="Object 9"/>
            <p:cNvGraphicFramePr>
              <a:graphicFrameLocks noChangeAspect="1"/>
            </p:cNvGraphicFramePr>
            <p:nvPr/>
          </p:nvGraphicFramePr>
          <p:xfrm>
            <a:off x="2360" y="3048"/>
            <a:ext cx="127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Equation" r:id="rId5" imgW="1714320" imgH="266400" progId="Equation.3">
                    <p:embed/>
                  </p:oleObj>
                </mc:Choice>
                <mc:Fallback>
                  <p:oleObj name="Equation" r:id="rId5" imgW="17143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3048"/>
                          <a:ext cx="127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9248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Properties of Opening and Closing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2132013"/>
            <a:ext cx="7513638" cy="39354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Translation invariance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Antiextensivity</a:t>
            </a:r>
            <a:r>
              <a:rPr lang="en-US" altLang="en-US" dirty="0" smtClean="0"/>
              <a:t> of opening 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 smtClean="0"/>
              <a:t>		</a:t>
            </a:r>
          </a:p>
          <a:p>
            <a:pPr>
              <a:lnSpc>
                <a:spcPct val="90000"/>
              </a:lnSpc>
            </a:pPr>
            <a:r>
              <a:rPr lang="en-US" altLang="en-US" dirty="0" err="1" smtClean="0"/>
              <a:t>Extensivity</a:t>
            </a:r>
            <a:r>
              <a:rPr lang="en-US" altLang="en-US" dirty="0" smtClean="0"/>
              <a:t> of closing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Duality	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94957" y="2703284"/>
            <a:ext cx="2667000" cy="533400"/>
            <a:chOff x="1296" y="1680"/>
            <a:chExt cx="2112" cy="336"/>
          </a:xfrm>
        </p:grpSpPr>
        <p:sp>
          <p:nvSpPr>
            <p:cNvPr id="23570" name="Rectangle 5"/>
            <p:cNvSpPr>
              <a:spLocks noChangeArrowheads="1"/>
            </p:cNvSpPr>
            <p:nvPr/>
          </p:nvSpPr>
          <p:spPr bwMode="auto">
            <a:xfrm>
              <a:off x="1296" y="1680"/>
              <a:ext cx="211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1803" y="1728"/>
            <a:ext cx="122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" name="Equation" r:id="rId3" imgW="1498320" imgH="291960" progId="Equation.3">
                    <p:embed/>
                  </p:oleObj>
                </mc:Choice>
                <mc:Fallback>
                  <p:oleObj name="Equation" r:id="rId3" imgW="149832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1728"/>
                          <a:ext cx="1224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210300" y="2710314"/>
            <a:ext cx="2438400" cy="533400"/>
            <a:chOff x="1296" y="2448"/>
            <a:chExt cx="2112" cy="336"/>
          </a:xfrm>
        </p:grpSpPr>
        <p:sp>
          <p:nvSpPr>
            <p:cNvPr id="23569" name="Rectangle 8"/>
            <p:cNvSpPr>
              <a:spLocks noChangeArrowheads="1"/>
            </p:cNvSpPr>
            <p:nvPr/>
          </p:nvSpPr>
          <p:spPr bwMode="auto">
            <a:xfrm>
              <a:off x="1296" y="2448"/>
              <a:ext cx="211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3557" name="Object 9"/>
            <p:cNvGraphicFramePr>
              <a:graphicFrameLocks noChangeAspect="1"/>
            </p:cNvGraphicFramePr>
            <p:nvPr/>
          </p:nvGraphicFramePr>
          <p:xfrm>
            <a:off x="1793" y="2496"/>
            <a:ext cx="124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" name="Equation" r:id="rId5" imgW="1523880" imgH="291960" progId="Equation.3">
                    <p:embed/>
                  </p:oleObj>
                </mc:Choice>
                <mc:Fallback>
                  <p:oleObj name="Equation" r:id="rId5" imgW="15238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2496"/>
                          <a:ext cx="124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372100" y="3887791"/>
            <a:ext cx="2057400" cy="533400"/>
            <a:chOff x="4368" y="2736"/>
            <a:chExt cx="1008" cy="336"/>
          </a:xfrm>
        </p:grpSpPr>
        <p:sp>
          <p:nvSpPr>
            <p:cNvPr id="23568" name="Rectangle 11"/>
            <p:cNvSpPr>
              <a:spLocks noChangeArrowheads="1"/>
            </p:cNvSpPr>
            <p:nvPr/>
          </p:nvSpPr>
          <p:spPr bwMode="auto">
            <a:xfrm>
              <a:off x="4368" y="2736"/>
              <a:ext cx="100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355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2220211"/>
                </p:ext>
              </p:extLst>
            </p:nvPr>
          </p:nvGraphicFramePr>
          <p:xfrm>
            <a:off x="4567" y="2823"/>
            <a:ext cx="65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" name="Equation" r:id="rId7" imgW="939600" imgH="253800" progId="Equation.3">
                    <p:embed/>
                  </p:oleObj>
                </mc:Choice>
                <mc:Fallback>
                  <p:oleObj name="Equation" r:id="rId7" imgW="939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" y="2823"/>
                          <a:ext cx="65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600700" y="4940302"/>
            <a:ext cx="1600200" cy="533400"/>
            <a:chOff x="1728" y="3408"/>
            <a:chExt cx="1008" cy="336"/>
          </a:xfrm>
        </p:grpSpPr>
        <p:sp>
          <p:nvSpPr>
            <p:cNvPr id="23567" name="Rectangle 14"/>
            <p:cNvSpPr>
              <a:spLocks noChangeArrowheads="1"/>
            </p:cNvSpPr>
            <p:nvPr/>
          </p:nvSpPr>
          <p:spPr bwMode="auto">
            <a:xfrm>
              <a:off x="1728" y="3408"/>
              <a:ext cx="100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355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005897"/>
                </p:ext>
              </p:extLst>
            </p:nvPr>
          </p:nvGraphicFramePr>
          <p:xfrm>
            <a:off x="1823" y="3456"/>
            <a:ext cx="9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1" name="Equation" r:id="rId9" imgW="952200" imgH="253800" progId="Equation.3">
                    <p:embed/>
                  </p:oleObj>
                </mc:Choice>
                <mc:Fallback>
                  <p:oleObj name="Equation" r:id="rId9" imgW="952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3456"/>
                          <a:ext cx="9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933360" y="5967186"/>
            <a:ext cx="2743200" cy="533400"/>
            <a:chOff x="1296" y="3456"/>
            <a:chExt cx="1776" cy="336"/>
          </a:xfrm>
        </p:grpSpPr>
        <p:sp>
          <p:nvSpPr>
            <p:cNvPr id="23566" name="Rectangle 17"/>
            <p:cNvSpPr>
              <a:spLocks noChangeArrowheads="1"/>
            </p:cNvSpPr>
            <p:nvPr/>
          </p:nvSpPr>
          <p:spPr bwMode="auto">
            <a:xfrm>
              <a:off x="1296" y="3456"/>
              <a:ext cx="1776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23554" name="Object 18"/>
            <p:cNvGraphicFramePr>
              <a:graphicFrameLocks noChangeAspect="1"/>
            </p:cNvGraphicFramePr>
            <p:nvPr/>
          </p:nvGraphicFramePr>
          <p:xfrm>
            <a:off x="1455" y="3497"/>
            <a:ext cx="142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2" name="Equation" r:id="rId11" imgW="1549080" imgH="304560" progId="Equation.3">
                    <p:embed/>
                  </p:oleObj>
                </mc:Choice>
                <mc:Fallback>
                  <p:oleObj name="Equation" r:id="rId11" imgW="15490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3497"/>
                          <a:ext cx="142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2042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23" name="Picture 3" descr="Picasso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351588" cy="439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47" name="Text Box 4"/>
          <p:cNvSpPr txBox="1">
            <a:spLocks noChangeArrowheads="1"/>
          </p:cNvSpPr>
          <p:nvPr/>
        </p:nvSpPr>
        <p:spPr bwMode="auto">
          <a:xfrm>
            <a:off x="3211513" y="5913438"/>
            <a:ext cx="3468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rgbClr val="FF3300"/>
                </a:solidFill>
                <a:latin typeface="CMSS12" pitchFamily="18" charset="0"/>
              </a:rPr>
              <a:t>Pablo Picasso, </a:t>
            </a:r>
            <a:r>
              <a:rPr lang="en-US" altLang="en-US" sz="1600" b="1" i="1">
                <a:solidFill>
                  <a:srgbClr val="FF3300"/>
                </a:solidFill>
                <a:latin typeface="CMSS12" pitchFamily="18" charset="0"/>
              </a:rPr>
              <a:t>Pass with the Cape</a:t>
            </a:r>
            <a:r>
              <a:rPr lang="en-US" altLang="en-US" sz="1600" b="1">
                <a:solidFill>
                  <a:srgbClr val="FF3300"/>
                </a:solidFill>
                <a:latin typeface="CMSS12" pitchFamily="18" charset="0"/>
              </a:rPr>
              <a:t>, 1960</a:t>
            </a:r>
            <a:endParaRPr lang="en-US" altLang="en-US" sz="1600">
              <a:solidFill>
                <a:srgbClr val="FF3300"/>
              </a:solidFill>
              <a:latin typeface="CMSS12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1981200"/>
            <a:ext cx="6886575" cy="4400550"/>
            <a:chOff x="1141" y="911"/>
            <a:chExt cx="4338" cy="2772"/>
          </a:xfrm>
        </p:grpSpPr>
        <p:pic>
          <p:nvPicPr>
            <p:cNvPr id="159760" name="Picture 6" descr="result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" y="911"/>
              <a:ext cx="3997" cy="27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61" name="Oval 7"/>
            <p:cNvSpPr>
              <a:spLocks noChangeArrowheads="1"/>
            </p:cNvSpPr>
            <p:nvPr/>
          </p:nvSpPr>
          <p:spPr bwMode="auto">
            <a:xfrm>
              <a:off x="5383" y="220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295400" y="1981200"/>
            <a:ext cx="6964363" cy="4397375"/>
            <a:chOff x="1143" y="911"/>
            <a:chExt cx="4387" cy="2770"/>
          </a:xfrm>
        </p:grpSpPr>
        <p:sp>
          <p:nvSpPr>
            <p:cNvPr id="159758" name="Oval 9"/>
            <p:cNvSpPr>
              <a:spLocks noChangeArrowheads="1"/>
            </p:cNvSpPr>
            <p:nvPr/>
          </p:nvSpPr>
          <p:spPr bwMode="auto">
            <a:xfrm>
              <a:off x="5338" y="2154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59759" name="Picture 10" descr="result_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" y="911"/>
              <a:ext cx="3995" cy="27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295400" y="1981200"/>
            <a:ext cx="7037388" cy="4395788"/>
            <a:chOff x="1141" y="912"/>
            <a:chExt cx="4433" cy="2769"/>
          </a:xfrm>
        </p:grpSpPr>
        <p:sp>
          <p:nvSpPr>
            <p:cNvPr id="159756" name="Oval 12"/>
            <p:cNvSpPr>
              <a:spLocks noChangeArrowheads="1"/>
            </p:cNvSpPr>
            <p:nvPr/>
          </p:nvSpPr>
          <p:spPr bwMode="auto">
            <a:xfrm>
              <a:off x="5283" y="2112"/>
              <a:ext cx="291" cy="29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59757" name="Picture 13" descr="result_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" y="912"/>
              <a:ext cx="4001" cy="27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752" name="Group 15"/>
          <p:cNvGrpSpPr>
            <a:grpSpLocks/>
          </p:cNvGrpSpPr>
          <p:nvPr/>
        </p:nvGrpSpPr>
        <p:grpSpPr bwMode="auto">
          <a:xfrm>
            <a:off x="7570789" y="2535238"/>
            <a:ext cx="1428751" cy="1928813"/>
            <a:chOff x="5085" y="1350"/>
            <a:chExt cx="900" cy="1215"/>
          </a:xfrm>
        </p:grpSpPr>
        <p:sp>
          <p:nvSpPr>
            <p:cNvPr id="159754" name="Text Box 16"/>
            <p:cNvSpPr txBox="1">
              <a:spLocks noChangeArrowheads="1"/>
            </p:cNvSpPr>
            <p:nvPr/>
          </p:nvSpPr>
          <p:spPr bwMode="auto">
            <a:xfrm>
              <a:off x="5085" y="1350"/>
              <a:ext cx="9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j-lt"/>
                </a:rPr>
                <a:t>Structuring</a:t>
              </a:r>
            </a:p>
            <a:p>
              <a:pPr algn="ctr"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j-lt"/>
                </a:rPr>
                <a:t>Element</a:t>
              </a:r>
            </a:p>
          </p:txBody>
        </p:sp>
        <p:sp>
          <p:nvSpPr>
            <p:cNvPr id="159755" name="Rectangle 17"/>
            <p:cNvSpPr>
              <a:spLocks noChangeArrowheads="1"/>
            </p:cNvSpPr>
            <p:nvPr/>
          </p:nvSpPr>
          <p:spPr bwMode="auto">
            <a:xfrm>
              <a:off x="5187" y="1769"/>
              <a:ext cx="532" cy="7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37938" name="Rectangle 18"/>
          <p:cNvSpPr>
            <a:spLocks noChangeArrowheads="1"/>
          </p:cNvSpPr>
          <p:nvPr/>
        </p:nvSpPr>
        <p:spPr bwMode="auto">
          <a:xfrm>
            <a:off x="537028" y="46038"/>
            <a:ext cx="91440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sz="3300">
                <a:latin typeface="+mj-lt"/>
                <a:ea typeface="+mj-ea"/>
                <a:cs typeface="+mj-cs"/>
              </a:rPr>
              <a:t>Example of Openings with various sizes of structuring elements</a:t>
            </a:r>
          </a:p>
        </p:txBody>
      </p:sp>
    </p:spTree>
    <p:extLst>
      <p:ext uri="{BB962C8B-B14F-4D97-AF65-F5344CB8AC3E}">
        <p14:creationId xmlns:p14="http://schemas.microsoft.com/office/powerpoint/2010/main" val="38292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72" name="Group 4"/>
          <p:cNvGrpSpPr>
            <a:grpSpLocks/>
          </p:cNvGrpSpPr>
          <p:nvPr/>
        </p:nvGrpSpPr>
        <p:grpSpPr bwMode="auto">
          <a:xfrm>
            <a:off x="6905636" y="2416176"/>
            <a:ext cx="1428752" cy="1971676"/>
            <a:chOff x="5002" y="1323"/>
            <a:chExt cx="900" cy="1242"/>
          </a:xfrm>
        </p:grpSpPr>
        <p:sp>
          <p:nvSpPr>
            <p:cNvPr id="160783" name="Text Box 5"/>
            <p:cNvSpPr txBox="1">
              <a:spLocks noChangeArrowheads="1"/>
            </p:cNvSpPr>
            <p:nvPr/>
          </p:nvSpPr>
          <p:spPr bwMode="auto">
            <a:xfrm>
              <a:off x="5002" y="1323"/>
              <a:ext cx="90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j-lt"/>
                </a:rPr>
                <a:t>Structuring</a:t>
              </a:r>
            </a:p>
            <a:p>
              <a:pPr algn="ctr"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j-lt"/>
                </a:rPr>
                <a:t>Element</a:t>
              </a:r>
            </a:p>
          </p:txBody>
        </p:sp>
        <p:sp>
          <p:nvSpPr>
            <p:cNvPr id="160784" name="Rectangle 6"/>
            <p:cNvSpPr>
              <a:spLocks noChangeArrowheads="1"/>
            </p:cNvSpPr>
            <p:nvPr/>
          </p:nvSpPr>
          <p:spPr bwMode="auto">
            <a:xfrm>
              <a:off x="5187" y="1769"/>
              <a:ext cx="532" cy="7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600200" y="2133600"/>
            <a:ext cx="6096000" cy="3962400"/>
            <a:chOff x="816" y="1392"/>
            <a:chExt cx="3984" cy="2435"/>
          </a:xfrm>
        </p:grpSpPr>
        <p:pic>
          <p:nvPicPr>
            <p:cNvPr id="160781" name="Picture 8" descr="pcd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392"/>
              <a:ext cx="3456" cy="2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782" name="Oval 9"/>
            <p:cNvSpPr>
              <a:spLocks noChangeArrowheads="1"/>
            </p:cNvSpPr>
            <p:nvPr/>
          </p:nvSpPr>
          <p:spPr bwMode="auto">
            <a:xfrm>
              <a:off x="4656" y="235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371600" y="2209800"/>
            <a:ext cx="6400800" cy="3733800"/>
            <a:chOff x="768" y="1440"/>
            <a:chExt cx="4080" cy="2367"/>
          </a:xfrm>
        </p:grpSpPr>
        <p:pic>
          <p:nvPicPr>
            <p:cNvPr id="160779" name="Picture 11" descr="pcd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440"/>
              <a:ext cx="3360" cy="2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780" name="Oval 12"/>
            <p:cNvSpPr>
              <a:spLocks noChangeArrowheads="1"/>
            </p:cNvSpPr>
            <p:nvPr/>
          </p:nvSpPr>
          <p:spPr bwMode="auto">
            <a:xfrm>
              <a:off x="4608" y="2304"/>
              <a:ext cx="240" cy="2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62000" y="2057400"/>
            <a:ext cx="7086600" cy="4114800"/>
            <a:chOff x="816" y="1392"/>
            <a:chExt cx="4080" cy="2367"/>
          </a:xfrm>
        </p:grpSpPr>
        <p:pic>
          <p:nvPicPr>
            <p:cNvPr id="160777" name="Picture 14" descr="pcd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392"/>
              <a:ext cx="3360" cy="2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778" name="Oval 15"/>
            <p:cNvSpPr>
              <a:spLocks noChangeArrowheads="1"/>
            </p:cNvSpPr>
            <p:nvPr/>
          </p:nvSpPr>
          <p:spPr bwMode="auto">
            <a:xfrm>
              <a:off x="4608" y="2256"/>
              <a:ext cx="288" cy="33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38960" name="Rectangle 16"/>
          <p:cNvSpPr>
            <a:spLocks noChangeArrowheads="1"/>
          </p:cNvSpPr>
          <p:nvPr/>
        </p:nvSpPr>
        <p:spPr bwMode="auto">
          <a:xfrm>
            <a:off x="349623" y="152400"/>
            <a:ext cx="8620205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sz="3300" dirty="0">
                <a:latin typeface="+mj-lt"/>
                <a:ea typeface="+mj-ea"/>
                <a:cs typeface="+mj-cs"/>
              </a:rPr>
              <a:t>Example of Closings with various sizes of structuring elements</a:t>
            </a:r>
          </a:p>
        </p:txBody>
      </p:sp>
    </p:spTree>
    <p:extLst>
      <p:ext uri="{BB962C8B-B14F-4D97-AF65-F5344CB8AC3E}">
        <p14:creationId xmlns:p14="http://schemas.microsoft.com/office/powerpoint/2010/main" val="317707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99"/>
          <a:stretch>
            <a:fillRect/>
          </a:stretch>
        </p:blipFill>
        <p:spPr bwMode="auto">
          <a:xfrm>
            <a:off x="4895850" y="1609727"/>
            <a:ext cx="2438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1"/>
          <a:stretch>
            <a:fillRect/>
          </a:stretch>
        </p:blipFill>
        <p:spPr bwMode="auto">
          <a:xfrm>
            <a:off x="1800225" y="2124076"/>
            <a:ext cx="676275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6438" name="Picture 6" descr="jerarqu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882900"/>
            <a:ext cx="331470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2361406" y="2577307"/>
            <a:ext cx="4014785" cy="139858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3902072" y="2578894"/>
            <a:ext cx="2141540" cy="1059655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5143500" y="2646363"/>
            <a:ext cx="1257300" cy="82073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6469063" y="2584450"/>
            <a:ext cx="425446" cy="73025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 flipH="1">
            <a:off x="7456486" y="2590802"/>
            <a:ext cx="544512" cy="723898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44" name="Rectangle 13"/>
          <p:cNvSpPr>
            <a:spLocks noChangeArrowheads="1"/>
          </p:cNvSpPr>
          <p:nvPr/>
        </p:nvSpPr>
        <p:spPr bwMode="auto">
          <a:xfrm>
            <a:off x="1733550" y="2101058"/>
            <a:ext cx="1295400" cy="47625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5" name="Rectangle 14"/>
          <p:cNvSpPr>
            <a:spLocks noChangeArrowheads="1"/>
          </p:cNvSpPr>
          <p:nvPr/>
        </p:nvSpPr>
        <p:spPr bwMode="auto">
          <a:xfrm>
            <a:off x="3424238" y="2112964"/>
            <a:ext cx="1143000" cy="47625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6" name="Rectangle 16"/>
          <p:cNvSpPr>
            <a:spLocks noChangeArrowheads="1"/>
          </p:cNvSpPr>
          <p:nvPr/>
        </p:nvSpPr>
        <p:spPr bwMode="auto">
          <a:xfrm>
            <a:off x="7334250" y="2108200"/>
            <a:ext cx="1295400" cy="47625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7" name="Rectangle 17"/>
          <p:cNvSpPr>
            <a:spLocks noChangeArrowheads="1"/>
          </p:cNvSpPr>
          <p:nvPr/>
        </p:nvSpPr>
        <p:spPr bwMode="auto">
          <a:xfrm>
            <a:off x="5844380" y="2130425"/>
            <a:ext cx="1143000" cy="47625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6448" name="Rectangle 18"/>
          <p:cNvSpPr>
            <a:spLocks noChangeArrowheads="1"/>
          </p:cNvSpPr>
          <p:nvPr/>
        </p:nvSpPr>
        <p:spPr bwMode="auto">
          <a:xfrm>
            <a:off x="4918074" y="2130425"/>
            <a:ext cx="457200" cy="47625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Extensive vs. Anti-extensive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405602" y="3366294"/>
            <a:ext cx="3725863" cy="22018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ca-ES" dirty="0"/>
              <a:t>D</a:t>
            </a:r>
            <a:r>
              <a:rPr lang="ca-ES" altLang="en-US" dirty="0"/>
              <a:t>ilation and closing are </a:t>
            </a:r>
            <a:r>
              <a:rPr lang="ca-ES" altLang="en-US" b="1" i="1" dirty="0"/>
              <a:t>extensive operations</a:t>
            </a:r>
          </a:p>
          <a:p>
            <a:pPr>
              <a:lnSpc>
                <a:spcPct val="150000"/>
              </a:lnSpc>
            </a:pPr>
            <a:r>
              <a:rPr lang="ca-ES" altLang="en-US" dirty="0"/>
              <a:t> Erosion and opening are </a:t>
            </a:r>
            <a:r>
              <a:rPr lang="ca-ES" altLang="en-US" b="1" i="1" dirty="0"/>
              <a:t>anti-extensive</a:t>
            </a:r>
            <a:r>
              <a:rPr lang="ca-ES" altLang="en-US" b="1" dirty="0"/>
              <a:t> </a:t>
            </a:r>
            <a:r>
              <a:rPr lang="ca-ES" altLang="en-US" b="1" dirty="0" smtClean="0"/>
              <a:t>operations</a:t>
            </a:r>
            <a:endParaRPr lang="es-ES" altLang="en-US" dirty="0"/>
          </a:p>
        </p:txBody>
      </p:sp>
    </p:spTree>
    <p:extLst>
      <p:ext uri="{BB962C8B-B14F-4D97-AF65-F5344CB8AC3E}">
        <p14:creationId xmlns:p14="http://schemas.microsoft.com/office/powerpoint/2010/main" val="461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" y="1531936"/>
            <a:ext cx="2562225" cy="2395538"/>
            <a:chOff x="1690" y="1298"/>
            <a:chExt cx="1614" cy="1509"/>
          </a:xfrm>
        </p:grpSpPr>
        <p:pic>
          <p:nvPicPr>
            <p:cNvPr id="143377" name="Picture 8" descr="Fig9_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" y="1587"/>
              <a:ext cx="1614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7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3" y="1298"/>
              <a:ext cx="22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335337" y="1466849"/>
            <a:ext cx="2563813" cy="2460625"/>
            <a:chOff x="1632" y="1206"/>
            <a:chExt cx="1615" cy="1550"/>
          </a:xfrm>
        </p:grpSpPr>
        <p:pic>
          <p:nvPicPr>
            <p:cNvPr id="143375" name="Picture 5" descr="Fig9_11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536"/>
              <a:ext cx="1615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76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" y="1206"/>
              <a:ext cx="7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65731" y="1531936"/>
            <a:ext cx="2622099" cy="2411320"/>
            <a:chOff x="1566" y="1247"/>
            <a:chExt cx="2177" cy="2002"/>
          </a:xfrm>
        </p:grpSpPr>
        <p:pic>
          <p:nvPicPr>
            <p:cNvPr id="143373" name="Picture 6" descr="Fig9_11E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" y="1604"/>
              <a:ext cx="2177" cy="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74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4" y="1247"/>
              <a:ext cx="79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816670" y="4173537"/>
            <a:ext cx="2563813" cy="2460625"/>
            <a:chOff x="-1224" y="2863"/>
            <a:chExt cx="1615" cy="1550"/>
          </a:xfrm>
        </p:grpSpPr>
        <p:pic>
          <p:nvPicPr>
            <p:cNvPr id="143371" name="Picture 7" descr="Fig9_11ED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24" y="3193"/>
              <a:ext cx="1615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72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04" y="2863"/>
              <a:ext cx="137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756791" y="4187825"/>
            <a:ext cx="2563813" cy="2446338"/>
            <a:chOff x="1632" y="1215"/>
            <a:chExt cx="1615" cy="1541"/>
          </a:xfrm>
        </p:grpSpPr>
        <p:pic>
          <p:nvPicPr>
            <p:cNvPr id="143369" name="Picture 4" descr="Fig9_11EDDE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1536"/>
              <a:ext cx="1615" cy="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70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" y="1215"/>
              <a:ext cx="1314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</a:t>
            </a:r>
            <a:r>
              <a:rPr lang="en-US" altLang="en-US" dirty="0" err="1"/>
              <a:t>Papilary</a:t>
            </a:r>
            <a:r>
              <a:rPr lang="en-US" altLang="en-US" dirty="0"/>
              <a:t> lines </a:t>
            </a:r>
            <a:r>
              <a:rPr lang="en-US" altLang="en-US" dirty="0" smtClean="0"/>
              <a:t>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2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1481138"/>
            <a:ext cx="55911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4" name="Text Box 6"/>
          <p:cNvSpPr txBox="1">
            <a:spLocks noChangeArrowheads="1"/>
          </p:cNvSpPr>
          <p:nvPr/>
        </p:nvSpPr>
        <p:spPr bwMode="auto">
          <a:xfrm>
            <a:off x="722312" y="2754005"/>
            <a:ext cx="791051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sz="2100" dirty="0" smtClean="0"/>
              <a:t>Big structuring elements can be splitted (seperated) into smaller structuring elements</a:t>
            </a:r>
            <a:endParaRPr lang="es-ES" altLang="en-US" sz="2100" dirty="0"/>
          </a:p>
        </p:txBody>
      </p:sp>
      <p:grpSp>
        <p:nvGrpSpPr>
          <p:cNvPr id="3" name="Group 2"/>
          <p:cNvGrpSpPr/>
          <p:nvPr/>
        </p:nvGrpSpPr>
        <p:grpSpPr>
          <a:xfrm>
            <a:off x="2817586" y="3848100"/>
            <a:ext cx="3200400" cy="685800"/>
            <a:chOff x="2817586" y="3848100"/>
            <a:chExt cx="3200400" cy="685800"/>
          </a:xfrm>
        </p:grpSpPr>
        <p:sp>
          <p:nvSpPr>
            <p:cNvPr id="148485" name="Rectangle 7"/>
            <p:cNvSpPr>
              <a:spLocks noChangeArrowheads="1"/>
            </p:cNvSpPr>
            <p:nvPr/>
          </p:nvSpPr>
          <p:spPr bwMode="auto">
            <a:xfrm>
              <a:off x="2817586" y="40767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86" name="Rectangle 8"/>
            <p:cNvSpPr>
              <a:spLocks noChangeArrowheads="1"/>
            </p:cNvSpPr>
            <p:nvPr/>
          </p:nvSpPr>
          <p:spPr bwMode="auto">
            <a:xfrm>
              <a:off x="3046186" y="40767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87" name="Rectangle 9"/>
            <p:cNvSpPr>
              <a:spLocks noChangeArrowheads="1"/>
            </p:cNvSpPr>
            <p:nvPr/>
          </p:nvSpPr>
          <p:spPr bwMode="auto">
            <a:xfrm>
              <a:off x="3274786" y="40767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88" name="Rectangle 10"/>
            <p:cNvSpPr>
              <a:spLocks noChangeArrowheads="1"/>
            </p:cNvSpPr>
            <p:nvPr/>
          </p:nvSpPr>
          <p:spPr bwMode="auto">
            <a:xfrm>
              <a:off x="4189186" y="43053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89" name="Rectangle 11"/>
            <p:cNvSpPr>
              <a:spLocks noChangeArrowheads="1"/>
            </p:cNvSpPr>
            <p:nvPr/>
          </p:nvSpPr>
          <p:spPr bwMode="auto">
            <a:xfrm>
              <a:off x="4189186" y="40767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90" name="Rectangle 12"/>
            <p:cNvSpPr>
              <a:spLocks noChangeArrowheads="1"/>
            </p:cNvSpPr>
            <p:nvPr/>
          </p:nvSpPr>
          <p:spPr bwMode="auto">
            <a:xfrm>
              <a:off x="4189186" y="38481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4849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" t="14679" r="88820" b="33945"/>
            <a:stretch>
              <a:fillRect/>
            </a:stretch>
          </p:blipFill>
          <p:spPr bwMode="auto">
            <a:xfrm>
              <a:off x="3624036" y="3924300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8492" name="Picture 1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38" r="20074"/>
            <a:stretch>
              <a:fillRect/>
            </a:stretch>
          </p:blipFill>
          <p:spPr bwMode="auto">
            <a:xfrm>
              <a:off x="4646386" y="3924300"/>
              <a:ext cx="3810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493" name="Rectangle 16"/>
            <p:cNvSpPr>
              <a:spLocks noChangeArrowheads="1"/>
            </p:cNvSpPr>
            <p:nvPr/>
          </p:nvSpPr>
          <p:spPr bwMode="auto">
            <a:xfrm>
              <a:off x="5332186" y="40767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94" name="Rectangle 17"/>
            <p:cNvSpPr>
              <a:spLocks noChangeArrowheads="1"/>
            </p:cNvSpPr>
            <p:nvPr/>
          </p:nvSpPr>
          <p:spPr bwMode="auto">
            <a:xfrm>
              <a:off x="5560786" y="40767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95" name="Rectangle 18"/>
            <p:cNvSpPr>
              <a:spLocks noChangeArrowheads="1"/>
            </p:cNvSpPr>
            <p:nvPr/>
          </p:nvSpPr>
          <p:spPr bwMode="auto">
            <a:xfrm>
              <a:off x="5789386" y="40767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96" name="Rectangle 19"/>
            <p:cNvSpPr>
              <a:spLocks noChangeArrowheads="1"/>
            </p:cNvSpPr>
            <p:nvPr/>
          </p:nvSpPr>
          <p:spPr bwMode="auto">
            <a:xfrm>
              <a:off x="5332186" y="38481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97" name="Rectangle 20"/>
            <p:cNvSpPr>
              <a:spLocks noChangeArrowheads="1"/>
            </p:cNvSpPr>
            <p:nvPr/>
          </p:nvSpPr>
          <p:spPr bwMode="auto">
            <a:xfrm>
              <a:off x="5560786" y="38481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98" name="Rectangle 21"/>
            <p:cNvSpPr>
              <a:spLocks noChangeArrowheads="1"/>
            </p:cNvSpPr>
            <p:nvPr/>
          </p:nvSpPr>
          <p:spPr bwMode="auto">
            <a:xfrm>
              <a:off x="5789386" y="38481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499" name="Rectangle 22"/>
            <p:cNvSpPr>
              <a:spLocks noChangeArrowheads="1"/>
            </p:cNvSpPr>
            <p:nvPr/>
          </p:nvSpPr>
          <p:spPr bwMode="auto">
            <a:xfrm>
              <a:off x="5332186" y="43053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0" name="Rectangle 23"/>
            <p:cNvSpPr>
              <a:spLocks noChangeArrowheads="1"/>
            </p:cNvSpPr>
            <p:nvPr/>
          </p:nvSpPr>
          <p:spPr bwMode="auto">
            <a:xfrm>
              <a:off x="5560786" y="43053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1" name="Rectangle 24"/>
            <p:cNvSpPr>
              <a:spLocks noChangeArrowheads="1"/>
            </p:cNvSpPr>
            <p:nvPr/>
          </p:nvSpPr>
          <p:spPr bwMode="auto">
            <a:xfrm>
              <a:off x="5789386" y="4305300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5300" y="4889331"/>
            <a:ext cx="7924800" cy="1143000"/>
            <a:chOff x="495300" y="4889331"/>
            <a:chExt cx="7924800" cy="1143000"/>
          </a:xfrm>
        </p:grpSpPr>
        <p:sp>
          <p:nvSpPr>
            <p:cNvPr id="148502" name="Rectangle 25"/>
            <p:cNvSpPr>
              <a:spLocks noChangeArrowheads="1"/>
            </p:cNvSpPr>
            <p:nvPr/>
          </p:nvSpPr>
          <p:spPr bwMode="auto">
            <a:xfrm>
              <a:off x="4953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3" name="Rectangle 26"/>
            <p:cNvSpPr>
              <a:spLocks noChangeArrowheads="1"/>
            </p:cNvSpPr>
            <p:nvPr/>
          </p:nvSpPr>
          <p:spPr bwMode="auto">
            <a:xfrm>
              <a:off x="7239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4" name="Rectangle 27"/>
            <p:cNvSpPr>
              <a:spLocks noChangeArrowheads="1"/>
            </p:cNvSpPr>
            <p:nvPr/>
          </p:nvSpPr>
          <p:spPr bwMode="auto">
            <a:xfrm>
              <a:off x="9525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5" name="Rectangle 28"/>
            <p:cNvSpPr>
              <a:spLocks noChangeArrowheads="1"/>
            </p:cNvSpPr>
            <p:nvPr/>
          </p:nvSpPr>
          <p:spPr bwMode="auto">
            <a:xfrm>
              <a:off x="495300" y="48893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6" name="Rectangle 29"/>
            <p:cNvSpPr>
              <a:spLocks noChangeArrowheads="1"/>
            </p:cNvSpPr>
            <p:nvPr/>
          </p:nvSpPr>
          <p:spPr bwMode="auto">
            <a:xfrm>
              <a:off x="723900" y="48893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7" name="Rectangle 30"/>
            <p:cNvSpPr>
              <a:spLocks noChangeArrowheads="1"/>
            </p:cNvSpPr>
            <p:nvPr/>
          </p:nvSpPr>
          <p:spPr bwMode="auto">
            <a:xfrm>
              <a:off x="952500" y="48893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8" name="Rectangle 31"/>
            <p:cNvSpPr>
              <a:spLocks noChangeArrowheads="1"/>
            </p:cNvSpPr>
            <p:nvPr/>
          </p:nvSpPr>
          <p:spPr bwMode="auto">
            <a:xfrm>
              <a:off x="4953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09" name="Rectangle 32"/>
            <p:cNvSpPr>
              <a:spLocks noChangeArrowheads="1"/>
            </p:cNvSpPr>
            <p:nvPr/>
          </p:nvSpPr>
          <p:spPr bwMode="auto">
            <a:xfrm>
              <a:off x="7239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0" name="Rectangle 33"/>
            <p:cNvSpPr>
              <a:spLocks noChangeArrowheads="1"/>
            </p:cNvSpPr>
            <p:nvPr/>
          </p:nvSpPr>
          <p:spPr bwMode="auto">
            <a:xfrm>
              <a:off x="9525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1" name="Rectangle 34"/>
            <p:cNvSpPr>
              <a:spLocks noChangeArrowheads="1"/>
            </p:cNvSpPr>
            <p:nvPr/>
          </p:nvSpPr>
          <p:spPr bwMode="auto">
            <a:xfrm>
              <a:off x="11811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2" name="Rectangle 35"/>
            <p:cNvSpPr>
              <a:spLocks noChangeArrowheads="1"/>
            </p:cNvSpPr>
            <p:nvPr/>
          </p:nvSpPr>
          <p:spPr bwMode="auto">
            <a:xfrm>
              <a:off x="1181100" y="48893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3" name="Rectangle 36"/>
            <p:cNvSpPr>
              <a:spLocks noChangeArrowheads="1"/>
            </p:cNvSpPr>
            <p:nvPr/>
          </p:nvSpPr>
          <p:spPr bwMode="auto">
            <a:xfrm>
              <a:off x="11811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4" name="Rectangle 37"/>
            <p:cNvSpPr>
              <a:spLocks noChangeArrowheads="1"/>
            </p:cNvSpPr>
            <p:nvPr/>
          </p:nvSpPr>
          <p:spPr bwMode="auto">
            <a:xfrm>
              <a:off x="14097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5" name="Rectangle 38"/>
            <p:cNvSpPr>
              <a:spLocks noChangeArrowheads="1"/>
            </p:cNvSpPr>
            <p:nvPr/>
          </p:nvSpPr>
          <p:spPr bwMode="auto">
            <a:xfrm>
              <a:off x="1409700" y="48893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6" name="Rectangle 39"/>
            <p:cNvSpPr>
              <a:spLocks noChangeArrowheads="1"/>
            </p:cNvSpPr>
            <p:nvPr/>
          </p:nvSpPr>
          <p:spPr bwMode="auto">
            <a:xfrm>
              <a:off x="14097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7" name="Rectangle 40"/>
            <p:cNvSpPr>
              <a:spLocks noChangeArrowheads="1"/>
            </p:cNvSpPr>
            <p:nvPr/>
          </p:nvSpPr>
          <p:spPr bwMode="auto">
            <a:xfrm>
              <a:off x="16383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8" name="Rectangle 41"/>
            <p:cNvSpPr>
              <a:spLocks noChangeArrowheads="1"/>
            </p:cNvSpPr>
            <p:nvPr/>
          </p:nvSpPr>
          <p:spPr bwMode="auto">
            <a:xfrm>
              <a:off x="1638300" y="48893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19" name="Rectangle 42"/>
            <p:cNvSpPr>
              <a:spLocks noChangeArrowheads="1"/>
            </p:cNvSpPr>
            <p:nvPr/>
          </p:nvSpPr>
          <p:spPr bwMode="auto">
            <a:xfrm>
              <a:off x="16383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0" name="Rectangle 43"/>
            <p:cNvSpPr>
              <a:spLocks noChangeArrowheads="1"/>
            </p:cNvSpPr>
            <p:nvPr/>
          </p:nvSpPr>
          <p:spPr bwMode="auto">
            <a:xfrm>
              <a:off x="18669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1" name="Rectangle 44"/>
            <p:cNvSpPr>
              <a:spLocks noChangeArrowheads="1"/>
            </p:cNvSpPr>
            <p:nvPr/>
          </p:nvSpPr>
          <p:spPr bwMode="auto">
            <a:xfrm>
              <a:off x="1866900" y="48893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2" name="Rectangle 45"/>
            <p:cNvSpPr>
              <a:spLocks noChangeArrowheads="1"/>
            </p:cNvSpPr>
            <p:nvPr/>
          </p:nvSpPr>
          <p:spPr bwMode="auto">
            <a:xfrm>
              <a:off x="18669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3" name="Rectangle 46"/>
            <p:cNvSpPr>
              <a:spLocks noChangeArrowheads="1"/>
            </p:cNvSpPr>
            <p:nvPr/>
          </p:nvSpPr>
          <p:spPr bwMode="auto">
            <a:xfrm>
              <a:off x="4953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4" name="Rectangle 47"/>
            <p:cNvSpPr>
              <a:spLocks noChangeArrowheads="1"/>
            </p:cNvSpPr>
            <p:nvPr/>
          </p:nvSpPr>
          <p:spPr bwMode="auto">
            <a:xfrm>
              <a:off x="7239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5" name="Rectangle 48"/>
            <p:cNvSpPr>
              <a:spLocks noChangeArrowheads="1"/>
            </p:cNvSpPr>
            <p:nvPr/>
          </p:nvSpPr>
          <p:spPr bwMode="auto">
            <a:xfrm>
              <a:off x="9525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6" name="Rectangle 49"/>
            <p:cNvSpPr>
              <a:spLocks noChangeArrowheads="1"/>
            </p:cNvSpPr>
            <p:nvPr/>
          </p:nvSpPr>
          <p:spPr bwMode="auto">
            <a:xfrm>
              <a:off x="11811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7" name="Rectangle 50"/>
            <p:cNvSpPr>
              <a:spLocks noChangeArrowheads="1"/>
            </p:cNvSpPr>
            <p:nvPr/>
          </p:nvSpPr>
          <p:spPr bwMode="auto">
            <a:xfrm>
              <a:off x="14097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8" name="Rectangle 51"/>
            <p:cNvSpPr>
              <a:spLocks noChangeArrowheads="1"/>
            </p:cNvSpPr>
            <p:nvPr/>
          </p:nvSpPr>
          <p:spPr bwMode="auto">
            <a:xfrm>
              <a:off x="16383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29" name="Rectangle 52"/>
            <p:cNvSpPr>
              <a:spLocks noChangeArrowheads="1"/>
            </p:cNvSpPr>
            <p:nvPr/>
          </p:nvSpPr>
          <p:spPr bwMode="auto">
            <a:xfrm>
              <a:off x="18669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30" name="Rectangle 53"/>
            <p:cNvSpPr>
              <a:spLocks noChangeArrowheads="1"/>
            </p:cNvSpPr>
            <p:nvPr/>
          </p:nvSpPr>
          <p:spPr bwMode="auto">
            <a:xfrm>
              <a:off x="495300" y="58037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31" name="Rectangle 54"/>
            <p:cNvSpPr>
              <a:spLocks noChangeArrowheads="1"/>
            </p:cNvSpPr>
            <p:nvPr/>
          </p:nvSpPr>
          <p:spPr bwMode="auto">
            <a:xfrm>
              <a:off x="723900" y="58037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32" name="Rectangle 55"/>
            <p:cNvSpPr>
              <a:spLocks noChangeArrowheads="1"/>
            </p:cNvSpPr>
            <p:nvPr/>
          </p:nvSpPr>
          <p:spPr bwMode="auto">
            <a:xfrm>
              <a:off x="952500" y="58037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33" name="Rectangle 56"/>
            <p:cNvSpPr>
              <a:spLocks noChangeArrowheads="1"/>
            </p:cNvSpPr>
            <p:nvPr/>
          </p:nvSpPr>
          <p:spPr bwMode="auto">
            <a:xfrm>
              <a:off x="1181100" y="58037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34" name="Rectangle 57"/>
            <p:cNvSpPr>
              <a:spLocks noChangeArrowheads="1"/>
            </p:cNvSpPr>
            <p:nvPr/>
          </p:nvSpPr>
          <p:spPr bwMode="auto">
            <a:xfrm>
              <a:off x="1409700" y="58037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35" name="Rectangle 58"/>
            <p:cNvSpPr>
              <a:spLocks noChangeArrowheads="1"/>
            </p:cNvSpPr>
            <p:nvPr/>
          </p:nvSpPr>
          <p:spPr bwMode="auto">
            <a:xfrm>
              <a:off x="1638300" y="58037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36" name="Rectangle 59"/>
            <p:cNvSpPr>
              <a:spLocks noChangeArrowheads="1"/>
            </p:cNvSpPr>
            <p:nvPr/>
          </p:nvSpPr>
          <p:spPr bwMode="auto">
            <a:xfrm>
              <a:off x="1866900" y="58037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48537" name="Picture 6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138" r="20074"/>
            <a:stretch>
              <a:fillRect/>
            </a:stretch>
          </p:blipFill>
          <p:spPr bwMode="auto">
            <a:xfrm>
              <a:off x="2324100" y="5194131"/>
              <a:ext cx="3810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38" name="Rectangle 61"/>
            <p:cNvSpPr>
              <a:spLocks noChangeArrowheads="1"/>
            </p:cNvSpPr>
            <p:nvPr/>
          </p:nvSpPr>
          <p:spPr bwMode="auto">
            <a:xfrm>
              <a:off x="30099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39" name="Rectangle 62"/>
            <p:cNvSpPr>
              <a:spLocks noChangeArrowheads="1"/>
            </p:cNvSpPr>
            <p:nvPr/>
          </p:nvSpPr>
          <p:spPr bwMode="auto">
            <a:xfrm>
              <a:off x="32385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40" name="Rectangle 63"/>
            <p:cNvSpPr>
              <a:spLocks noChangeArrowheads="1"/>
            </p:cNvSpPr>
            <p:nvPr/>
          </p:nvSpPr>
          <p:spPr bwMode="auto">
            <a:xfrm>
              <a:off x="34671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41" name="Rectangle 64"/>
            <p:cNvSpPr>
              <a:spLocks noChangeArrowheads="1"/>
            </p:cNvSpPr>
            <p:nvPr/>
          </p:nvSpPr>
          <p:spPr bwMode="auto">
            <a:xfrm>
              <a:off x="72771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42" name="Rectangle 65"/>
            <p:cNvSpPr>
              <a:spLocks noChangeArrowheads="1"/>
            </p:cNvSpPr>
            <p:nvPr/>
          </p:nvSpPr>
          <p:spPr bwMode="auto">
            <a:xfrm>
              <a:off x="72771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43" name="Rectangle 66"/>
            <p:cNvSpPr>
              <a:spLocks noChangeArrowheads="1"/>
            </p:cNvSpPr>
            <p:nvPr/>
          </p:nvSpPr>
          <p:spPr bwMode="auto">
            <a:xfrm>
              <a:off x="72771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48544" name="Picture 6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" t="14679" r="88820" b="33945"/>
            <a:stretch>
              <a:fillRect/>
            </a:stretch>
          </p:blipFill>
          <p:spPr bwMode="auto">
            <a:xfrm>
              <a:off x="3771900" y="5194131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45" name="Rectangle 68"/>
            <p:cNvSpPr>
              <a:spLocks noChangeArrowheads="1"/>
            </p:cNvSpPr>
            <p:nvPr/>
          </p:nvSpPr>
          <p:spPr bwMode="auto">
            <a:xfrm>
              <a:off x="43688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46" name="Rectangle 69"/>
            <p:cNvSpPr>
              <a:spLocks noChangeArrowheads="1"/>
            </p:cNvSpPr>
            <p:nvPr/>
          </p:nvSpPr>
          <p:spPr bwMode="auto">
            <a:xfrm>
              <a:off x="45974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47" name="Rectangle 70"/>
            <p:cNvSpPr>
              <a:spLocks noChangeArrowheads="1"/>
            </p:cNvSpPr>
            <p:nvPr/>
          </p:nvSpPr>
          <p:spPr bwMode="auto">
            <a:xfrm>
              <a:off x="48260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48548" name="Picture 7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" t="14679" r="88820" b="33945"/>
            <a:stretch>
              <a:fillRect/>
            </a:stretch>
          </p:blipFill>
          <p:spPr bwMode="auto">
            <a:xfrm>
              <a:off x="5175250" y="5194131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49" name="Rectangle 72"/>
            <p:cNvSpPr>
              <a:spLocks noChangeArrowheads="1"/>
            </p:cNvSpPr>
            <p:nvPr/>
          </p:nvSpPr>
          <p:spPr bwMode="auto">
            <a:xfrm>
              <a:off x="58166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50" name="Rectangle 73"/>
            <p:cNvSpPr>
              <a:spLocks noChangeArrowheads="1"/>
            </p:cNvSpPr>
            <p:nvPr/>
          </p:nvSpPr>
          <p:spPr bwMode="auto">
            <a:xfrm>
              <a:off x="60452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51" name="Rectangle 74"/>
            <p:cNvSpPr>
              <a:spLocks noChangeArrowheads="1"/>
            </p:cNvSpPr>
            <p:nvPr/>
          </p:nvSpPr>
          <p:spPr bwMode="auto">
            <a:xfrm>
              <a:off x="62738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48552" name="Picture 7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" t="14679" r="88820" b="33945"/>
            <a:stretch>
              <a:fillRect/>
            </a:stretch>
          </p:blipFill>
          <p:spPr bwMode="auto">
            <a:xfrm>
              <a:off x="6623050" y="5194131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53" name="Rectangle 76"/>
            <p:cNvSpPr>
              <a:spLocks noChangeArrowheads="1"/>
            </p:cNvSpPr>
            <p:nvPr/>
          </p:nvSpPr>
          <p:spPr bwMode="auto">
            <a:xfrm>
              <a:off x="8191500" y="55751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54" name="Rectangle 77"/>
            <p:cNvSpPr>
              <a:spLocks noChangeArrowheads="1"/>
            </p:cNvSpPr>
            <p:nvPr/>
          </p:nvSpPr>
          <p:spPr bwMode="auto">
            <a:xfrm>
              <a:off x="8191500" y="53465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8555" name="Rectangle 78"/>
            <p:cNvSpPr>
              <a:spLocks noChangeArrowheads="1"/>
            </p:cNvSpPr>
            <p:nvPr/>
          </p:nvSpPr>
          <p:spPr bwMode="auto">
            <a:xfrm>
              <a:off x="8191500" y="5117931"/>
              <a:ext cx="2286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48556" name="Picture 7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2" t="14679" r="88820" b="33945"/>
            <a:stretch>
              <a:fillRect/>
            </a:stretch>
          </p:blipFill>
          <p:spPr bwMode="auto">
            <a:xfrm>
              <a:off x="7604125" y="5194131"/>
              <a:ext cx="4572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of structuring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Hit-and-Miss </a:t>
            </a:r>
            <a:r>
              <a:rPr lang="en-US" b="1" dirty="0" smtClean="0"/>
              <a:t>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Binary </a:t>
            </a:r>
            <a:r>
              <a:rPr lang="en-GB" dirty="0"/>
              <a:t>morphological operation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 Used </a:t>
            </a:r>
            <a:r>
              <a:rPr lang="en-GB" dirty="0"/>
              <a:t>to </a:t>
            </a:r>
            <a:r>
              <a:rPr lang="en-GB" dirty="0" smtClean="0"/>
              <a:t>detect particular </a:t>
            </a:r>
            <a:r>
              <a:rPr lang="en-GB" dirty="0"/>
              <a:t>patterns of foreground and background pixels in an </a:t>
            </a:r>
            <a:r>
              <a:rPr lang="en-GB" dirty="0" smtClean="0"/>
              <a:t>image</a:t>
            </a:r>
          </a:p>
          <a:p>
            <a:endParaRPr lang="en-GB" dirty="0"/>
          </a:p>
          <a:p>
            <a:r>
              <a:rPr lang="en-GB" dirty="0" smtClean="0"/>
              <a:t> Input: a</a:t>
            </a:r>
            <a:r>
              <a:rPr lang="en-GB" dirty="0"/>
              <a:t> binary image and a structuring </a:t>
            </a:r>
            <a:r>
              <a:rPr lang="en-GB" dirty="0" smtClean="0"/>
              <a:t>element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Output: another </a:t>
            </a:r>
            <a:r>
              <a:rPr lang="en-GB" dirty="0"/>
              <a:t>binary </a:t>
            </a:r>
            <a:r>
              <a:rPr lang="en-GB" dirty="0" smtClean="0"/>
              <a:t>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5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167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The structuring element </a:t>
            </a:r>
            <a:r>
              <a:rPr lang="en-GB" dirty="0" smtClean="0"/>
              <a:t>is </a:t>
            </a:r>
            <a:r>
              <a:rPr lang="en-GB" dirty="0"/>
              <a:t>a </a:t>
            </a:r>
            <a:r>
              <a:rPr lang="en-GB" b="1" u="sng" dirty="0">
                <a:solidFill>
                  <a:srgbClr val="FF0066"/>
                </a:solidFill>
              </a:rPr>
              <a:t>slight extension </a:t>
            </a:r>
            <a:r>
              <a:rPr lang="en-GB" dirty="0"/>
              <a:t>to the type that has </a:t>
            </a:r>
            <a:r>
              <a:rPr lang="en-GB" dirty="0" smtClean="0"/>
              <a:t>been used for dilation and erosion</a:t>
            </a:r>
          </a:p>
          <a:p>
            <a:endParaRPr lang="en-GB" sz="1050" dirty="0" smtClean="0"/>
          </a:p>
          <a:p>
            <a:r>
              <a:rPr lang="en-GB" dirty="0"/>
              <a:t> </a:t>
            </a:r>
            <a:r>
              <a:rPr lang="en-GB" dirty="0" smtClean="0"/>
              <a:t>It contains </a:t>
            </a:r>
            <a:r>
              <a:rPr lang="en-GB" b="1" dirty="0" smtClean="0">
                <a:solidFill>
                  <a:srgbClr val="008000"/>
                </a:solidFill>
              </a:rPr>
              <a:t>both 1’s and 0’s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66151"/>
            <a:ext cx="1743075" cy="171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1725" y="3392347"/>
            <a:ext cx="6772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If the </a:t>
            </a:r>
            <a:r>
              <a:rPr lang="en-GB" sz="2100" b="1" dirty="0">
                <a:solidFill>
                  <a:srgbClr val="C00000"/>
                </a:solidFill>
              </a:rPr>
              <a:t>foreground and background pixels </a:t>
            </a:r>
            <a:r>
              <a:rPr lang="en-GB" sz="2100" b="1" dirty="0">
                <a:solidFill>
                  <a:srgbClr val="0000FF"/>
                </a:solidFill>
              </a:rPr>
              <a:t>in the structuring element</a:t>
            </a:r>
            <a:r>
              <a:rPr lang="en-GB" sz="2100" dirty="0"/>
              <a:t> </a:t>
            </a:r>
            <a:r>
              <a:rPr lang="en-GB" sz="2100" b="1" dirty="0">
                <a:solidFill>
                  <a:srgbClr val="008000"/>
                </a:solidFill>
              </a:rPr>
              <a:t>exactly match </a:t>
            </a:r>
            <a:r>
              <a:rPr lang="en-GB" sz="2100" b="1" dirty="0"/>
              <a:t>foreground and background pixels in the image</a:t>
            </a:r>
            <a:r>
              <a:rPr lang="en-GB" sz="2100" dirty="0"/>
              <a:t>, then </a:t>
            </a:r>
            <a:endParaRPr lang="en-GB" sz="21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371725" y="4648039"/>
            <a:ext cx="63601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prstClr val="black"/>
                </a:solidFill>
              </a:rPr>
              <a:t>The </a:t>
            </a:r>
            <a:r>
              <a:rPr lang="en-GB" sz="2100" dirty="0">
                <a:solidFill>
                  <a:prstClr val="black"/>
                </a:solidFill>
              </a:rPr>
              <a:t>pixel underneath the </a:t>
            </a:r>
            <a:r>
              <a:rPr lang="en-GB" sz="2100" b="1" i="1" dirty="0">
                <a:solidFill>
                  <a:prstClr val="black"/>
                </a:solidFill>
              </a:rPr>
              <a:t>origin of the structuring element </a:t>
            </a:r>
            <a:r>
              <a:rPr lang="en-GB" sz="2100" b="1" i="1" dirty="0">
                <a:solidFill>
                  <a:srgbClr val="FF0066"/>
                </a:solidFill>
              </a:rPr>
              <a:t>is set to the foreground </a:t>
            </a:r>
            <a:r>
              <a:rPr lang="en-GB" sz="2100" b="1" i="1" dirty="0" err="1">
                <a:solidFill>
                  <a:srgbClr val="FF0066"/>
                </a:solidFill>
              </a:rPr>
              <a:t>color</a:t>
            </a:r>
            <a:r>
              <a:rPr lang="en-GB" sz="21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862" y="5898723"/>
            <a:ext cx="85539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prstClr val="black"/>
                </a:solidFill>
              </a:rPr>
              <a:t>If it </a:t>
            </a:r>
            <a:r>
              <a:rPr lang="en-GB" sz="2100" b="1" dirty="0">
                <a:solidFill>
                  <a:srgbClr val="FF0000"/>
                </a:solidFill>
              </a:rPr>
              <a:t>doesn't match, </a:t>
            </a:r>
            <a:r>
              <a:rPr lang="en-GB" sz="2100" b="1" dirty="0">
                <a:solidFill>
                  <a:srgbClr val="0000FF"/>
                </a:solidFill>
              </a:rPr>
              <a:t>then that pixel is set to the background </a:t>
            </a:r>
            <a:r>
              <a:rPr lang="en-GB" sz="2100" b="1" dirty="0" err="1">
                <a:solidFill>
                  <a:srgbClr val="0000FF"/>
                </a:solidFill>
              </a:rPr>
              <a:t>color</a:t>
            </a:r>
            <a:r>
              <a:rPr lang="en-GB" sz="2100" dirty="0">
                <a:solidFill>
                  <a:prstClr val="black"/>
                </a:solidFill>
              </a:rPr>
              <a:t>.</a:t>
            </a:r>
            <a:endParaRPr lang="en-US" sz="2100" dirty="0">
              <a:solidFill>
                <a:prstClr val="black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-13958" y="3150567"/>
            <a:ext cx="2472666" cy="2690365"/>
            <a:chOff x="-13958" y="3150567"/>
            <a:chExt cx="2472666" cy="2690365"/>
          </a:xfrm>
        </p:grpSpPr>
        <p:cxnSp>
          <p:nvCxnSpPr>
            <p:cNvPr id="22" name="Straight Arrow Connector 21"/>
            <p:cNvCxnSpPr>
              <a:stCxn id="16" idx="2"/>
            </p:cNvCxnSpPr>
            <p:nvPr/>
          </p:nvCxnSpPr>
          <p:spPr>
            <a:xfrm flipH="1">
              <a:off x="1609859" y="3612232"/>
              <a:ext cx="133216" cy="9111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-13958" y="3150567"/>
              <a:ext cx="2472666" cy="2690365"/>
              <a:chOff x="-13958" y="3150567"/>
              <a:chExt cx="2472666" cy="2690365"/>
            </a:xfrm>
          </p:grpSpPr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1828407" y="5379267"/>
                <a:ext cx="63030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ca-ES" altLang="en-US" dirty="0" smtClean="0"/>
                  <a:t>DC</a:t>
                </a:r>
                <a:endParaRPr lang="es-ES" altLang="en-US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-13958" y="3150567"/>
                <a:ext cx="2157516" cy="2228700"/>
                <a:chOff x="-13958" y="3150567"/>
                <a:chExt cx="2157516" cy="2228700"/>
              </a:xfrm>
            </p:grpSpPr>
            <p:sp>
              <p:nvSpPr>
                <p:cNvPr id="1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-13958" y="4223342"/>
                  <a:ext cx="62869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r>
                    <a:rPr lang="ca-ES" altLang="en-US" dirty="0" smtClean="0"/>
                    <a:t>BG</a:t>
                  </a:r>
                  <a:endParaRPr lang="es-ES" altLang="en-US" dirty="0"/>
                </a:p>
              </p:txBody>
            </p:sp>
            <p:sp>
              <p:nvSpPr>
                <p:cNvPr id="1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437542" y="3150567"/>
                  <a:ext cx="61106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r>
                    <a:rPr lang="ca-ES" altLang="en-US" dirty="0" smtClean="0"/>
                    <a:t>FG</a:t>
                  </a:r>
                  <a:endParaRPr lang="es-ES" altLang="en-US" dirty="0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1609859" y="3612232"/>
                  <a:ext cx="133216" cy="38313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743074" y="3612232"/>
                  <a:ext cx="148783" cy="8211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5" idx="3"/>
                </p:cNvCxnSpPr>
                <p:nvPr/>
              </p:nvCxnSpPr>
              <p:spPr>
                <a:xfrm flipV="1">
                  <a:off x="614740" y="4340180"/>
                  <a:ext cx="366445" cy="113995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5" idx="3"/>
                </p:cNvCxnSpPr>
                <p:nvPr/>
              </p:nvCxnSpPr>
              <p:spPr>
                <a:xfrm>
                  <a:off x="614740" y="4454175"/>
                  <a:ext cx="725738" cy="467668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5" idx="3"/>
                </p:cNvCxnSpPr>
                <p:nvPr/>
              </p:nvCxnSpPr>
              <p:spPr>
                <a:xfrm>
                  <a:off x="614740" y="4454175"/>
                  <a:ext cx="183222" cy="488440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4" idx="0"/>
                </p:cNvCxnSpPr>
                <p:nvPr/>
              </p:nvCxnSpPr>
              <p:spPr>
                <a:xfrm flipH="1" flipV="1">
                  <a:off x="2126981" y="3995368"/>
                  <a:ext cx="16577" cy="1383899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4" idx="0"/>
                </p:cNvCxnSpPr>
                <p:nvPr/>
              </p:nvCxnSpPr>
              <p:spPr>
                <a:xfrm flipH="1" flipV="1">
                  <a:off x="977609" y="4067816"/>
                  <a:ext cx="1165949" cy="1311451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4" idx="0"/>
                </p:cNvCxnSpPr>
                <p:nvPr/>
              </p:nvCxnSpPr>
              <p:spPr>
                <a:xfrm flipH="1" flipV="1">
                  <a:off x="1814497" y="5209084"/>
                  <a:ext cx="329061" cy="170183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194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Opening</a:t>
            </a:r>
          </a:p>
          <a:p>
            <a:endParaRPr lang="en-US" dirty="0"/>
          </a:p>
          <a:p>
            <a:r>
              <a:rPr lang="en-US" dirty="0" smtClean="0"/>
              <a:t> Closing</a:t>
            </a:r>
          </a:p>
          <a:p>
            <a:endParaRPr lang="en-US" dirty="0"/>
          </a:p>
          <a:p>
            <a:r>
              <a:rPr lang="en-US" dirty="0" smtClean="0"/>
              <a:t> Morphological Algorithms</a:t>
            </a:r>
          </a:p>
          <a:p>
            <a:endParaRPr lang="en-US" dirty="0"/>
          </a:p>
          <a:p>
            <a:r>
              <a:rPr lang="en-US" dirty="0" smtClean="0"/>
              <a:t> Morphological reconstruction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5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notation of Hit-or-Miss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28650" y="1579563"/>
            <a:ext cx="182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dirty="0"/>
              <a:t>Hit-or-miss :</a:t>
            </a:r>
            <a:endParaRPr lang="es-ES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539875"/>
            <a:ext cx="5715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225675"/>
            <a:ext cx="22955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619250" y="39354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076450" y="3935413"/>
            <a:ext cx="457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533650" y="39354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619250" y="4392613"/>
            <a:ext cx="457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2076450" y="439261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33650" y="4392613"/>
            <a:ext cx="457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1619250" y="48498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076450" y="4849813"/>
            <a:ext cx="457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2533650" y="48498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3829050" y="39354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286250" y="39354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4743450" y="39354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3829050" y="43926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4286250" y="439261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4743450" y="43926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3829050" y="48498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4286250" y="48498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743450" y="48498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810250" y="39354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32"/>
          <p:cNvSpPr>
            <a:spLocks noChangeArrowheads="1"/>
          </p:cNvSpPr>
          <p:nvPr/>
        </p:nvSpPr>
        <p:spPr bwMode="auto">
          <a:xfrm>
            <a:off x="6267450" y="3935413"/>
            <a:ext cx="457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33"/>
          <p:cNvSpPr>
            <a:spLocks noChangeArrowheads="1"/>
          </p:cNvSpPr>
          <p:nvPr/>
        </p:nvSpPr>
        <p:spPr bwMode="auto">
          <a:xfrm>
            <a:off x="6724650" y="39354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5810250" y="4392613"/>
            <a:ext cx="457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35"/>
          <p:cNvSpPr>
            <a:spLocks noChangeArrowheads="1"/>
          </p:cNvSpPr>
          <p:nvPr/>
        </p:nvSpPr>
        <p:spPr bwMode="auto">
          <a:xfrm>
            <a:off x="6267450" y="43926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36"/>
          <p:cNvSpPr>
            <a:spLocks noChangeArrowheads="1"/>
          </p:cNvSpPr>
          <p:nvPr/>
        </p:nvSpPr>
        <p:spPr bwMode="auto">
          <a:xfrm>
            <a:off x="6724650" y="4392613"/>
            <a:ext cx="457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5810250" y="48498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Rectangle 38"/>
          <p:cNvSpPr>
            <a:spLocks noChangeArrowheads="1"/>
          </p:cNvSpPr>
          <p:nvPr/>
        </p:nvSpPr>
        <p:spPr bwMode="auto">
          <a:xfrm>
            <a:off x="6267450" y="4849813"/>
            <a:ext cx="457200" cy="457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6724650" y="4849813"/>
            <a:ext cx="457200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03"/>
          <a:stretch>
            <a:fillRect/>
          </a:stretch>
        </p:blipFill>
        <p:spPr bwMode="auto">
          <a:xfrm>
            <a:off x="2076450" y="5383213"/>
            <a:ext cx="381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4" r="34996"/>
          <a:stretch>
            <a:fillRect/>
          </a:stretch>
        </p:blipFill>
        <p:spPr bwMode="auto">
          <a:xfrm>
            <a:off x="4362450" y="5383213"/>
            <a:ext cx="450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43" r="8441"/>
          <a:stretch>
            <a:fillRect/>
          </a:stretch>
        </p:blipFill>
        <p:spPr bwMode="auto">
          <a:xfrm>
            <a:off x="6343650" y="5383213"/>
            <a:ext cx="4572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3835832" y="5969290"/>
            <a:ext cx="1370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ca-ES" altLang="en-US" dirty="0"/>
              <a:t>“Hit” part</a:t>
            </a:r>
          </a:p>
          <a:p>
            <a:pPr algn="ctr" eaLnBrk="1" hangingPunct="1"/>
            <a:r>
              <a:rPr lang="ca-ES" altLang="en-US" dirty="0"/>
              <a:t>(white)</a:t>
            </a:r>
            <a:endParaRPr lang="es-ES" altLang="en-US" dirty="0"/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5772221" y="5969289"/>
            <a:ext cx="1624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ca-ES" altLang="en-US" dirty="0"/>
              <a:t>“Miss” part</a:t>
            </a:r>
          </a:p>
          <a:p>
            <a:pPr algn="ctr" eaLnBrk="1" hangingPunct="1"/>
            <a:r>
              <a:rPr lang="ca-ES" altLang="en-US" dirty="0"/>
              <a:t>(black)</a:t>
            </a:r>
            <a:endParaRPr lang="es-ES" altLang="en-US" dirty="0"/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628650" y="3349625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i="1"/>
              <a:t>Bi-phase</a:t>
            </a:r>
            <a:r>
              <a:rPr lang="ca-ES" altLang="en-US"/>
              <a:t> structuring element</a:t>
            </a:r>
            <a:endParaRPr lang="es-ES" altLang="en-US"/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>
            <a:off x="3143250" y="46212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Hit-or-Miss: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36" y="4955475"/>
            <a:ext cx="6850128" cy="1548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3384"/>
            <a:ext cx="3276600" cy="3238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59110" y="4955475"/>
            <a:ext cx="5486265" cy="154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977542" y="1432909"/>
            <a:ext cx="4367833" cy="3219450"/>
            <a:chOff x="3977542" y="1432909"/>
            <a:chExt cx="4367833" cy="32194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25925" y="1432909"/>
              <a:ext cx="3219450" cy="3219450"/>
            </a:xfrm>
            <a:prstGeom prst="rect">
              <a:avLst/>
            </a:prstGeom>
          </p:spPr>
        </p:pic>
        <p:sp>
          <p:nvSpPr>
            <p:cNvPr id="11" name="Right Arrow 10"/>
            <p:cNvSpPr/>
            <p:nvPr/>
          </p:nvSpPr>
          <p:spPr>
            <a:xfrm>
              <a:off x="3977542" y="2800318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5" name="Picture 3" descr="hmt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7" name="Text Box 24"/>
          <p:cNvSpPr txBox="1">
            <a:spLocks noChangeArrowheads="1"/>
          </p:cNvSpPr>
          <p:nvPr/>
        </p:nvSpPr>
        <p:spPr bwMode="auto">
          <a:xfrm>
            <a:off x="709901" y="1387475"/>
            <a:ext cx="2473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dirty="0"/>
              <a:t>isolated points at</a:t>
            </a:r>
            <a:br>
              <a:rPr lang="ca-ES" altLang="en-US" dirty="0"/>
            </a:br>
            <a:r>
              <a:rPr lang="ca-ES" altLang="en-US" dirty="0"/>
              <a:t>4 connectivity</a:t>
            </a:r>
            <a:endParaRPr lang="es-ES" altLang="en-US" dirty="0"/>
          </a:p>
        </p:txBody>
      </p:sp>
      <p:pic>
        <p:nvPicPr>
          <p:cNvPr id="151558" name="Picture 25" descr="DifHmtAilla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3657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559" name="Line 26"/>
          <p:cNvSpPr>
            <a:spLocks noChangeShapeType="1"/>
          </p:cNvSpPr>
          <p:nvPr/>
        </p:nvSpPr>
        <p:spPr bwMode="auto">
          <a:xfrm>
            <a:off x="3276600" y="1828800"/>
            <a:ext cx="2057400" cy="1752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0" name="Line 27"/>
          <p:cNvSpPr>
            <a:spLocks noChangeShapeType="1"/>
          </p:cNvSpPr>
          <p:nvPr/>
        </p:nvSpPr>
        <p:spPr bwMode="auto">
          <a:xfrm>
            <a:off x="3124200" y="1981200"/>
            <a:ext cx="2209800" cy="2438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Hit-or-Miss: More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771" y="825888"/>
            <a:ext cx="1383912" cy="13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Simple techniques can be combined to get more </a:t>
            </a:r>
            <a:r>
              <a:rPr lang="en-GB" dirty="0"/>
              <a:t>interesting morphological </a:t>
            </a:r>
            <a:r>
              <a:rPr lang="en-GB" dirty="0" smtClean="0"/>
              <a:t>algorithms</a:t>
            </a:r>
          </a:p>
          <a:p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Boundary </a:t>
            </a:r>
            <a:r>
              <a:rPr lang="en-GB" dirty="0"/>
              <a:t>extraction</a:t>
            </a:r>
          </a:p>
          <a:p>
            <a:pPr>
              <a:lnSpc>
                <a:spcPct val="150000"/>
              </a:lnSpc>
            </a:pPr>
            <a:r>
              <a:rPr lang="en-GB" dirty="0"/>
              <a:t>Region filling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Extraction </a:t>
            </a:r>
            <a:r>
              <a:rPr lang="en-GB" dirty="0"/>
              <a:t>of connected components</a:t>
            </a:r>
          </a:p>
          <a:p>
            <a:pPr>
              <a:lnSpc>
                <a:spcPct val="150000"/>
              </a:lnSpc>
            </a:pPr>
            <a:r>
              <a:rPr lang="en-GB" dirty="0"/>
              <a:t>Thinning</a:t>
            </a:r>
            <a:r>
              <a:rPr lang="en-GB" dirty="0" smtClean="0"/>
              <a:t>/ thickening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 smtClean="0"/>
              <a:t>Skeletonisation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5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Thickening and Thinning</a:t>
            </a:r>
            <a:endParaRPr 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4525" y="173037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>
                <a:solidFill>
                  <a:srgbClr val="FF0000"/>
                </a:solidFill>
              </a:rPr>
              <a:t>Thinning :</a:t>
            </a:r>
            <a:endParaRPr lang="es-ES" altLang="en-US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5" y="1690689"/>
            <a:ext cx="4191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44525" y="2797175"/>
            <a:ext cx="199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>
                <a:solidFill>
                  <a:srgbClr val="FF0000"/>
                </a:solidFill>
              </a:rPr>
              <a:t>Thickenning :</a:t>
            </a:r>
            <a:endParaRPr lang="es-ES" altLang="en-US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75" y="2757487"/>
            <a:ext cx="41338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4525" y="3806288"/>
            <a:ext cx="820625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sz="2100" dirty="0"/>
              <a:t>Depending on the structuring elements (actually, </a:t>
            </a:r>
            <a:r>
              <a:rPr lang="ca-ES" altLang="en-US" sz="2100" dirty="0" smtClean="0"/>
              <a:t>series of </a:t>
            </a:r>
            <a:r>
              <a:rPr lang="ca-ES" altLang="en-US" sz="2100" dirty="0"/>
              <a:t>them), very different results can be achieved :</a:t>
            </a:r>
          </a:p>
          <a:p>
            <a:pPr eaLnBrk="1" hangingPunct="1"/>
            <a:endParaRPr lang="ca-ES" altLang="en-US" sz="2100" dirty="0"/>
          </a:p>
          <a:p>
            <a:pPr lvl="1" eaLnBrk="1" hangingPunct="1">
              <a:buFontTx/>
              <a:buChar char="•"/>
            </a:pPr>
            <a:r>
              <a:rPr lang="ca-ES" altLang="en-US" sz="2100" dirty="0"/>
              <a:t> Prunning</a:t>
            </a:r>
          </a:p>
          <a:p>
            <a:pPr lvl="1" eaLnBrk="1" hangingPunct="1">
              <a:buFontTx/>
              <a:buChar char="•"/>
            </a:pPr>
            <a:r>
              <a:rPr lang="ca-ES" altLang="en-US" sz="2100" dirty="0"/>
              <a:t> Skeletons</a:t>
            </a:r>
          </a:p>
          <a:p>
            <a:pPr lvl="1" eaLnBrk="1" hangingPunct="1">
              <a:buFontTx/>
              <a:buChar char="•"/>
            </a:pPr>
            <a:r>
              <a:rPr lang="ca-ES" altLang="en-US" sz="2100" dirty="0"/>
              <a:t> Zone of influence</a:t>
            </a:r>
          </a:p>
          <a:p>
            <a:pPr lvl="1" eaLnBrk="1" hangingPunct="1">
              <a:buFontTx/>
              <a:buChar char="•"/>
            </a:pPr>
            <a:r>
              <a:rPr lang="ca-ES" altLang="en-US" sz="2100" dirty="0"/>
              <a:t> Convex hull</a:t>
            </a:r>
          </a:p>
          <a:p>
            <a:pPr lvl="1" eaLnBrk="1" hangingPunct="1">
              <a:buFontTx/>
              <a:buChar char="•"/>
            </a:pPr>
            <a:r>
              <a:rPr lang="ca-ES" altLang="en-US" sz="2100" dirty="0"/>
              <a:t>  ...</a:t>
            </a:r>
            <a:endParaRPr lang="es-E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14186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Thinning: Structuring elements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32059"/>
              </p:ext>
            </p:extLst>
          </p:nvPr>
        </p:nvGraphicFramePr>
        <p:xfrm>
          <a:off x="789709" y="1690689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34753"/>
              </p:ext>
            </p:extLst>
          </p:nvPr>
        </p:nvGraphicFramePr>
        <p:xfrm>
          <a:off x="2590800" y="1690689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98985"/>
              </p:ext>
            </p:extLst>
          </p:nvPr>
        </p:nvGraphicFramePr>
        <p:xfrm>
          <a:off x="5153891" y="1690689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607694"/>
              </p:ext>
            </p:extLst>
          </p:nvPr>
        </p:nvGraphicFramePr>
        <p:xfrm>
          <a:off x="6954982" y="1690689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65686"/>
              </p:ext>
            </p:extLst>
          </p:nvPr>
        </p:nvGraphicFramePr>
        <p:xfrm>
          <a:off x="789709" y="4939263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73651"/>
              </p:ext>
            </p:extLst>
          </p:nvPr>
        </p:nvGraphicFramePr>
        <p:xfrm>
          <a:off x="2590800" y="4939263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74244"/>
              </p:ext>
            </p:extLst>
          </p:nvPr>
        </p:nvGraphicFramePr>
        <p:xfrm>
          <a:off x="5153891" y="4939263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01995"/>
              </p:ext>
            </p:extLst>
          </p:nvPr>
        </p:nvGraphicFramePr>
        <p:xfrm>
          <a:off x="6954982" y="4939263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rved Left Arrow 14"/>
          <p:cNvSpPr/>
          <p:nvPr/>
        </p:nvSpPr>
        <p:spPr>
          <a:xfrm flipV="1">
            <a:off x="4121080" y="1690689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6200000" flipV="1">
            <a:off x="6335945" y="3708345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/>
          <p:cNvSpPr/>
          <p:nvPr/>
        </p:nvSpPr>
        <p:spPr>
          <a:xfrm rot="10800000" flipV="1">
            <a:off x="1777799" y="3668405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100" y="3234806"/>
            <a:ext cx="3708094" cy="50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45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thinning: Edge thinning</a:t>
            </a:r>
            <a:endParaRPr lang="en-US" dirty="0"/>
          </a:p>
        </p:txBody>
      </p:sp>
      <p:pic>
        <p:nvPicPr>
          <p:cNvPr id="8194" name="Picture 2" descr="http://homepages.inf.ed.ac.uk/rbf/HIPR2/images/wdg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90" y="1505939"/>
            <a:ext cx="2698659" cy="20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327309" y="1503515"/>
            <a:ext cx="4417182" cy="2046379"/>
            <a:chOff x="3327309" y="1503515"/>
            <a:chExt cx="4417182" cy="2046379"/>
          </a:xfrm>
        </p:grpSpPr>
        <p:pic>
          <p:nvPicPr>
            <p:cNvPr id="8196" name="Picture 4" descr="http://homepages.inf.ed.ac.uk/rbf/HIPR2/images/wdg2sob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2631" y="1503515"/>
              <a:ext cx="2701860" cy="204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>
              <a:off x="3632336" y="253780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27309" y="1690689"/>
              <a:ext cx="1553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Sobel Edge Detection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45833" y="3605314"/>
            <a:ext cx="3339956" cy="2792817"/>
            <a:chOff x="5045833" y="3605314"/>
            <a:chExt cx="3339956" cy="2792817"/>
          </a:xfrm>
        </p:grpSpPr>
        <p:pic>
          <p:nvPicPr>
            <p:cNvPr id="8198" name="Picture 6" descr="http://homepages.inf.ed.ac.uk/rbf/HIPR2/images/wdg2sob2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5833" y="4354176"/>
              <a:ext cx="2698658" cy="204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Down Arrow 5"/>
            <p:cNvSpPr/>
            <p:nvPr/>
          </p:nvSpPr>
          <p:spPr>
            <a:xfrm>
              <a:off x="6151245" y="3605314"/>
              <a:ext cx="484632" cy="6895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2509" y="3626946"/>
              <a:ext cx="1553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Binary threshold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1791" y="4354176"/>
            <a:ext cx="4397990" cy="2043955"/>
            <a:chOff x="501791" y="4354176"/>
            <a:chExt cx="4397990" cy="2043955"/>
          </a:xfrm>
        </p:grpSpPr>
        <p:pic>
          <p:nvPicPr>
            <p:cNvPr id="8200" name="Picture 8" descr="http://homepages.inf.ed.ac.uk/rbf/HIPR2/images/wdg2thn1.g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791" y="4354176"/>
              <a:ext cx="2698658" cy="2043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 flipH="1">
              <a:off x="3632336" y="513383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46501" y="4354176"/>
              <a:ext cx="15532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Iterative thinning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113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thinning: Pruning</a:t>
            </a:r>
          </a:p>
        </p:txBody>
      </p:sp>
      <p:pic>
        <p:nvPicPr>
          <p:cNvPr id="21506" name="Picture 2" descr="http://homepages.inf.ed.ac.uk/rbf/HIPR2/images/wdg2thn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5954279" cy="45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homepages.inf.ed.ac.uk/rbf/HIPR2/images/wdg2thn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5954279" cy="45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85974"/>
              </p:ext>
            </p:extLst>
          </p:nvPr>
        </p:nvGraphicFramePr>
        <p:xfrm>
          <a:off x="7148946" y="1856944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75090"/>
              </p:ext>
            </p:extLst>
          </p:nvPr>
        </p:nvGraphicFramePr>
        <p:xfrm>
          <a:off x="7148946" y="3602617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5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Thickening: 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Imagine </a:t>
            </a:r>
            <a:r>
              <a:rPr lang="en-GB" dirty="0"/>
              <a:t>stretching an elastic band around the shape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2530" name="Picture 2" descr="http://homepages.inf.ed.ac.uk/rbf/HIPR2/mo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-13652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52255"/>
              </p:ext>
            </p:extLst>
          </p:nvPr>
        </p:nvGraphicFramePr>
        <p:xfrm>
          <a:off x="628650" y="2605089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83323"/>
              </p:ext>
            </p:extLst>
          </p:nvPr>
        </p:nvGraphicFramePr>
        <p:xfrm>
          <a:off x="2554431" y="2605089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10118"/>
              </p:ext>
            </p:extLst>
          </p:nvPr>
        </p:nvGraphicFramePr>
        <p:xfrm>
          <a:off x="5371145" y="2605523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1202"/>
              </p:ext>
            </p:extLst>
          </p:nvPr>
        </p:nvGraphicFramePr>
        <p:xfrm>
          <a:off x="7296926" y="2605523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6939"/>
              </p:ext>
            </p:extLst>
          </p:nvPr>
        </p:nvGraphicFramePr>
        <p:xfrm>
          <a:off x="628650" y="4821816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44896"/>
              </p:ext>
            </p:extLst>
          </p:nvPr>
        </p:nvGraphicFramePr>
        <p:xfrm>
          <a:off x="2554431" y="4821816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564069"/>
              </p:ext>
            </p:extLst>
          </p:nvPr>
        </p:nvGraphicFramePr>
        <p:xfrm>
          <a:off x="5371145" y="4822250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66443"/>
              </p:ext>
            </p:extLst>
          </p:nvPr>
        </p:nvGraphicFramePr>
        <p:xfrm>
          <a:off x="7296926" y="4822250"/>
          <a:ext cx="118205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rved Left Arrow 13"/>
          <p:cNvSpPr/>
          <p:nvPr/>
        </p:nvSpPr>
        <p:spPr>
          <a:xfrm flipV="1">
            <a:off x="4394864" y="2770908"/>
            <a:ext cx="465107" cy="7732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 rot="16200000" flipV="1">
            <a:off x="6566350" y="3954967"/>
            <a:ext cx="465107" cy="7732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10800000" flipV="1">
            <a:off x="1810704" y="3981107"/>
            <a:ext cx="465107" cy="77324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70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Hull using thickening</a:t>
            </a:r>
            <a:endParaRPr lang="en-US" dirty="0"/>
          </a:p>
        </p:txBody>
      </p:sp>
      <p:pic>
        <p:nvPicPr>
          <p:cNvPr id="5" name="Picture 269" descr="chfig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57" y="4722813"/>
            <a:ext cx="20510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19"/>
          <p:cNvSpPr>
            <a:spLocks noChangeAspect="1" noChangeArrowheads="1"/>
          </p:cNvSpPr>
          <p:nvPr/>
        </p:nvSpPr>
        <p:spPr bwMode="auto">
          <a:xfrm>
            <a:off x="3604491" y="1809750"/>
            <a:ext cx="354013" cy="354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220"/>
          <p:cNvSpPr>
            <a:spLocks noChangeAspect="1" noChangeArrowheads="1"/>
          </p:cNvSpPr>
          <p:nvPr/>
        </p:nvSpPr>
        <p:spPr bwMode="auto">
          <a:xfrm>
            <a:off x="3604491" y="2163763"/>
            <a:ext cx="354013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221"/>
          <p:cNvSpPr>
            <a:spLocks noChangeAspect="1" noChangeArrowheads="1"/>
          </p:cNvSpPr>
          <p:nvPr/>
        </p:nvSpPr>
        <p:spPr bwMode="auto">
          <a:xfrm>
            <a:off x="3604491" y="2516188"/>
            <a:ext cx="354013" cy="354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222"/>
          <p:cNvSpPr>
            <a:spLocks noChangeAspect="1" noChangeArrowheads="1"/>
          </p:cNvSpPr>
          <p:nvPr/>
        </p:nvSpPr>
        <p:spPr bwMode="auto">
          <a:xfrm>
            <a:off x="3958504" y="1809750"/>
            <a:ext cx="352425" cy="354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223"/>
          <p:cNvSpPr>
            <a:spLocks noChangeAspect="1" noChangeArrowheads="1"/>
          </p:cNvSpPr>
          <p:nvPr/>
        </p:nvSpPr>
        <p:spPr bwMode="auto">
          <a:xfrm>
            <a:off x="3958504" y="2163763"/>
            <a:ext cx="352425" cy="352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224"/>
          <p:cNvSpPr>
            <a:spLocks noChangeAspect="1" noChangeArrowheads="1"/>
          </p:cNvSpPr>
          <p:nvPr/>
        </p:nvSpPr>
        <p:spPr bwMode="auto">
          <a:xfrm>
            <a:off x="4310929" y="2163763"/>
            <a:ext cx="354012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225"/>
          <p:cNvSpPr>
            <a:spLocks noChangeAspect="1" noChangeArrowheads="1"/>
          </p:cNvSpPr>
          <p:nvPr/>
        </p:nvSpPr>
        <p:spPr bwMode="auto">
          <a:xfrm>
            <a:off x="4310929" y="1809750"/>
            <a:ext cx="354012" cy="354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Rectangle 226"/>
          <p:cNvSpPr>
            <a:spLocks noChangeAspect="1" noChangeArrowheads="1"/>
          </p:cNvSpPr>
          <p:nvPr/>
        </p:nvSpPr>
        <p:spPr bwMode="auto">
          <a:xfrm>
            <a:off x="3958504" y="2516188"/>
            <a:ext cx="352425" cy="354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Rectangle 227"/>
          <p:cNvSpPr>
            <a:spLocks noChangeAspect="1" noChangeArrowheads="1"/>
          </p:cNvSpPr>
          <p:nvPr/>
        </p:nvSpPr>
        <p:spPr bwMode="auto">
          <a:xfrm>
            <a:off x="4310929" y="2516188"/>
            <a:ext cx="354012" cy="354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Rectangle 228"/>
          <p:cNvSpPr>
            <a:spLocks noChangeAspect="1" noChangeArrowheads="1"/>
          </p:cNvSpPr>
          <p:nvPr/>
        </p:nvSpPr>
        <p:spPr bwMode="auto">
          <a:xfrm>
            <a:off x="1666154" y="1809750"/>
            <a:ext cx="354012" cy="354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Rectangle 229"/>
          <p:cNvSpPr>
            <a:spLocks noChangeAspect="1" noChangeArrowheads="1"/>
          </p:cNvSpPr>
          <p:nvPr/>
        </p:nvSpPr>
        <p:spPr bwMode="auto">
          <a:xfrm>
            <a:off x="2020166" y="1809750"/>
            <a:ext cx="352425" cy="354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Rectangle 230"/>
          <p:cNvSpPr>
            <a:spLocks noChangeAspect="1" noChangeArrowheads="1"/>
          </p:cNvSpPr>
          <p:nvPr/>
        </p:nvSpPr>
        <p:spPr bwMode="auto">
          <a:xfrm>
            <a:off x="2372591" y="1809750"/>
            <a:ext cx="354013" cy="354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Rectangle 231"/>
          <p:cNvSpPr>
            <a:spLocks noChangeAspect="1" noChangeArrowheads="1"/>
          </p:cNvSpPr>
          <p:nvPr/>
        </p:nvSpPr>
        <p:spPr bwMode="auto">
          <a:xfrm>
            <a:off x="1666154" y="2163763"/>
            <a:ext cx="354012" cy="352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Rectangle 232"/>
          <p:cNvSpPr>
            <a:spLocks noChangeAspect="1" noChangeArrowheads="1"/>
          </p:cNvSpPr>
          <p:nvPr/>
        </p:nvSpPr>
        <p:spPr bwMode="auto">
          <a:xfrm>
            <a:off x="2020166" y="2163763"/>
            <a:ext cx="352425" cy="352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Rectangle 233"/>
          <p:cNvSpPr>
            <a:spLocks noChangeAspect="1" noChangeArrowheads="1"/>
          </p:cNvSpPr>
          <p:nvPr/>
        </p:nvSpPr>
        <p:spPr bwMode="auto">
          <a:xfrm>
            <a:off x="2372591" y="2163763"/>
            <a:ext cx="354013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Rectangle 234"/>
          <p:cNvSpPr>
            <a:spLocks noChangeAspect="1" noChangeArrowheads="1"/>
          </p:cNvSpPr>
          <p:nvPr/>
        </p:nvSpPr>
        <p:spPr bwMode="auto">
          <a:xfrm>
            <a:off x="1666154" y="2516188"/>
            <a:ext cx="354012" cy="354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Rectangle 235"/>
          <p:cNvSpPr>
            <a:spLocks noChangeAspect="1" noChangeArrowheads="1"/>
          </p:cNvSpPr>
          <p:nvPr/>
        </p:nvSpPr>
        <p:spPr bwMode="auto">
          <a:xfrm>
            <a:off x="2020166" y="2516188"/>
            <a:ext cx="352425" cy="354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Rectangle 236"/>
          <p:cNvSpPr>
            <a:spLocks noChangeAspect="1" noChangeArrowheads="1"/>
          </p:cNvSpPr>
          <p:nvPr/>
        </p:nvSpPr>
        <p:spPr bwMode="auto">
          <a:xfrm>
            <a:off x="2372591" y="2516188"/>
            <a:ext cx="354013" cy="354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" name="Rectangle 237"/>
          <p:cNvSpPr>
            <a:spLocks noChangeAspect="1" noChangeArrowheads="1"/>
          </p:cNvSpPr>
          <p:nvPr/>
        </p:nvSpPr>
        <p:spPr bwMode="auto">
          <a:xfrm>
            <a:off x="6317529" y="1809750"/>
            <a:ext cx="354012" cy="354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Rectangle 238"/>
          <p:cNvSpPr>
            <a:spLocks noChangeAspect="1" noChangeArrowheads="1"/>
          </p:cNvSpPr>
          <p:nvPr/>
        </p:nvSpPr>
        <p:spPr bwMode="auto">
          <a:xfrm>
            <a:off x="5965104" y="1809750"/>
            <a:ext cx="352425" cy="354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" name="Rectangle 239"/>
          <p:cNvSpPr>
            <a:spLocks noChangeAspect="1" noChangeArrowheads="1"/>
          </p:cNvSpPr>
          <p:nvPr/>
        </p:nvSpPr>
        <p:spPr bwMode="auto">
          <a:xfrm>
            <a:off x="5611091" y="1809750"/>
            <a:ext cx="354013" cy="354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Rectangle 240"/>
          <p:cNvSpPr>
            <a:spLocks noChangeAspect="1" noChangeArrowheads="1"/>
          </p:cNvSpPr>
          <p:nvPr/>
        </p:nvSpPr>
        <p:spPr bwMode="auto">
          <a:xfrm>
            <a:off x="6317529" y="2163763"/>
            <a:ext cx="354012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" name="Rectangle 241"/>
          <p:cNvSpPr>
            <a:spLocks noChangeAspect="1" noChangeArrowheads="1"/>
          </p:cNvSpPr>
          <p:nvPr/>
        </p:nvSpPr>
        <p:spPr bwMode="auto">
          <a:xfrm>
            <a:off x="5965104" y="2163763"/>
            <a:ext cx="352425" cy="352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42"/>
          <p:cNvSpPr>
            <a:spLocks noChangeAspect="1" noChangeArrowheads="1"/>
          </p:cNvSpPr>
          <p:nvPr/>
        </p:nvSpPr>
        <p:spPr bwMode="auto">
          <a:xfrm>
            <a:off x="5611091" y="2163763"/>
            <a:ext cx="354013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" name="Rectangle 243"/>
          <p:cNvSpPr>
            <a:spLocks noChangeAspect="1" noChangeArrowheads="1"/>
          </p:cNvSpPr>
          <p:nvPr/>
        </p:nvSpPr>
        <p:spPr bwMode="auto">
          <a:xfrm>
            <a:off x="6317529" y="2516188"/>
            <a:ext cx="354012" cy="354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1" name="Rectangle 244"/>
          <p:cNvSpPr>
            <a:spLocks noChangeAspect="1" noChangeArrowheads="1"/>
          </p:cNvSpPr>
          <p:nvPr/>
        </p:nvSpPr>
        <p:spPr bwMode="auto">
          <a:xfrm>
            <a:off x="5965104" y="2516188"/>
            <a:ext cx="352425" cy="35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Rectangle 245"/>
          <p:cNvSpPr>
            <a:spLocks noChangeAspect="1" noChangeArrowheads="1"/>
          </p:cNvSpPr>
          <p:nvPr/>
        </p:nvSpPr>
        <p:spPr bwMode="auto">
          <a:xfrm>
            <a:off x="5611091" y="2516188"/>
            <a:ext cx="354013" cy="3540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Rectangle 246"/>
          <p:cNvSpPr>
            <a:spLocks noChangeAspect="1" noChangeArrowheads="1"/>
          </p:cNvSpPr>
          <p:nvPr/>
        </p:nvSpPr>
        <p:spPr bwMode="auto">
          <a:xfrm>
            <a:off x="7454179" y="2516188"/>
            <a:ext cx="354012" cy="354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Rectangle 247"/>
          <p:cNvSpPr>
            <a:spLocks noChangeAspect="1" noChangeArrowheads="1"/>
          </p:cNvSpPr>
          <p:nvPr/>
        </p:nvSpPr>
        <p:spPr bwMode="auto">
          <a:xfrm>
            <a:off x="7454179" y="2163763"/>
            <a:ext cx="354012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248"/>
          <p:cNvSpPr>
            <a:spLocks noChangeAspect="1" noChangeArrowheads="1"/>
          </p:cNvSpPr>
          <p:nvPr/>
        </p:nvSpPr>
        <p:spPr bwMode="auto">
          <a:xfrm>
            <a:off x="7454179" y="1809750"/>
            <a:ext cx="354012" cy="354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" name="Rectangle 249"/>
          <p:cNvSpPr>
            <a:spLocks noChangeAspect="1" noChangeArrowheads="1"/>
          </p:cNvSpPr>
          <p:nvPr/>
        </p:nvSpPr>
        <p:spPr bwMode="auto">
          <a:xfrm>
            <a:off x="7808191" y="2516188"/>
            <a:ext cx="352425" cy="3540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Rectangle 250"/>
          <p:cNvSpPr>
            <a:spLocks noChangeAspect="1" noChangeArrowheads="1"/>
          </p:cNvSpPr>
          <p:nvPr/>
        </p:nvSpPr>
        <p:spPr bwMode="auto">
          <a:xfrm>
            <a:off x="7808191" y="2163763"/>
            <a:ext cx="352425" cy="352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Rectangle 251"/>
          <p:cNvSpPr>
            <a:spLocks noChangeAspect="1" noChangeArrowheads="1"/>
          </p:cNvSpPr>
          <p:nvPr/>
        </p:nvSpPr>
        <p:spPr bwMode="auto">
          <a:xfrm>
            <a:off x="8160616" y="2163763"/>
            <a:ext cx="354013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9" name="Rectangle 252"/>
          <p:cNvSpPr>
            <a:spLocks noChangeAspect="1" noChangeArrowheads="1"/>
          </p:cNvSpPr>
          <p:nvPr/>
        </p:nvSpPr>
        <p:spPr bwMode="auto">
          <a:xfrm>
            <a:off x="8160616" y="2516188"/>
            <a:ext cx="354013" cy="354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Rectangle 253"/>
          <p:cNvSpPr>
            <a:spLocks noChangeAspect="1" noChangeArrowheads="1"/>
          </p:cNvSpPr>
          <p:nvPr/>
        </p:nvSpPr>
        <p:spPr bwMode="auto">
          <a:xfrm>
            <a:off x="7808191" y="1809750"/>
            <a:ext cx="352425" cy="3540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Rectangle 254"/>
          <p:cNvSpPr>
            <a:spLocks noChangeAspect="1" noChangeArrowheads="1"/>
          </p:cNvSpPr>
          <p:nvPr/>
        </p:nvSpPr>
        <p:spPr bwMode="auto">
          <a:xfrm>
            <a:off x="8160616" y="1809750"/>
            <a:ext cx="354013" cy="354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2" name="Picture 25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154" y="2114550"/>
            <a:ext cx="439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6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54" y="2114550"/>
            <a:ext cx="4651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61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29" y="2114550"/>
            <a:ext cx="4492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6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829" y="2114550"/>
            <a:ext cx="3730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64" descr="chfi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1" y="3200400"/>
            <a:ext cx="1243013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65" descr="chfigX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691" y="3200400"/>
            <a:ext cx="164782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66" descr="chfigX2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691" y="3198813"/>
            <a:ext cx="1244600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267" descr="chfigX3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066" y="3198813"/>
            <a:ext cx="16478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268" descr="chfigX4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891" y="3181350"/>
            <a:ext cx="124301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Line 270"/>
          <p:cNvSpPr>
            <a:spLocks noChangeShapeType="1"/>
          </p:cNvSpPr>
          <p:nvPr/>
        </p:nvSpPr>
        <p:spPr bwMode="auto">
          <a:xfrm>
            <a:off x="1420091" y="43243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Box 50"/>
          <p:cNvSpPr txBox="1">
            <a:spLocks noChangeArrowheads="1"/>
          </p:cNvSpPr>
          <p:nvPr/>
        </p:nvSpPr>
        <p:spPr bwMode="auto">
          <a:xfrm>
            <a:off x="124691" y="5467350"/>
            <a:ext cx="1447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/>
              <a:t>Original shaper</a:t>
            </a:r>
          </a:p>
        </p:txBody>
      </p:sp>
      <p:sp>
        <p:nvSpPr>
          <p:cNvPr id="53" name="TextBox 51"/>
          <p:cNvSpPr txBox="1">
            <a:spLocks noChangeArrowheads="1"/>
          </p:cNvSpPr>
          <p:nvPr/>
        </p:nvSpPr>
        <p:spPr bwMode="auto">
          <a:xfrm>
            <a:off x="1877291" y="5534025"/>
            <a:ext cx="144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Thickening with first mask  </a:t>
            </a:r>
          </a:p>
        </p:txBody>
      </p:sp>
      <p:sp>
        <p:nvSpPr>
          <p:cNvPr id="54" name="TextBox 52"/>
          <p:cNvSpPr txBox="1">
            <a:spLocks noChangeArrowheads="1"/>
          </p:cNvSpPr>
          <p:nvPr/>
        </p:nvSpPr>
        <p:spPr bwMode="auto">
          <a:xfrm>
            <a:off x="6677891" y="5589588"/>
            <a:ext cx="144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sz="1800"/>
              <a:t>Union of four thickenings</a:t>
            </a:r>
          </a:p>
        </p:txBody>
      </p:sp>
      <p:cxnSp>
        <p:nvCxnSpPr>
          <p:cNvPr id="55" name="Straight Arrow Connector 54"/>
          <p:cNvCxnSpPr>
            <a:cxnSpLocks noChangeShapeType="1"/>
          </p:cNvCxnSpPr>
          <p:nvPr/>
        </p:nvCxnSpPr>
        <p:spPr bwMode="auto">
          <a:xfrm rot="10800000">
            <a:off x="6220691" y="6229350"/>
            <a:ext cx="457200" cy="158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Straight Arrow Connector 56"/>
          <p:cNvCxnSpPr>
            <a:cxnSpLocks noChangeShapeType="1"/>
          </p:cNvCxnSpPr>
          <p:nvPr/>
        </p:nvCxnSpPr>
        <p:spPr bwMode="auto">
          <a:xfrm rot="16200000" flipV="1">
            <a:off x="2639291" y="5238750"/>
            <a:ext cx="533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58"/>
          <p:cNvCxnSpPr>
            <a:cxnSpLocks noChangeShapeType="1"/>
          </p:cNvCxnSpPr>
          <p:nvPr/>
        </p:nvCxnSpPr>
        <p:spPr bwMode="auto">
          <a:xfrm rot="16200000" flipV="1">
            <a:off x="886691" y="5238750"/>
            <a:ext cx="533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100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Opening &amp; Closing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Opening and Closing are two important operators from mathematical morphology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They are both derived from the fundamental operations of erosion and dilation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They are normally applied to binary images </a:t>
            </a:r>
          </a:p>
        </p:txBody>
      </p:sp>
    </p:spTree>
    <p:extLst>
      <p:ext uri="{BB962C8B-B14F-4D97-AF65-F5344CB8AC3E}">
        <p14:creationId xmlns:p14="http://schemas.microsoft.com/office/powerpoint/2010/main" val="340908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Skeletonization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96742" y="1635012"/>
            <a:ext cx="8342458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sz="2100" b="1" dirty="0">
                <a:solidFill>
                  <a:srgbClr val="C00000"/>
                </a:solidFill>
              </a:rPr>
              <a:t>Maximal disk : </a:t>
            </a:r>
            <a:endParaRPr lang="ca-ES" altLang="en-US" sz="2100" b="1" dirty="0" smtClean="0">
              <a:solidFill>
                <a:srgbClr val="C00000"/>
              </a:solidFill>
            </a:endParaRPr>
          </a:p>
          <a:p>
            <a:pPr eaLnBrk="1" hangingPunct="1"/>
            <a:endParaRPr lang="ca-ES" altLang="en-US" sz="2100" dirty="0">
              <a:solidFill>
                <a:srgbClr val="C00000"/>
              </a:solidFill>
            </a:endParaRPr>
          </a:p>
          <a:p>
            <a:pPr eaLnBrk="1" hangingPunct="1"/>
            <a:r>
              <a:rPr lang="ca-ES" altLang="en-US" sz="2100" dirty="0"/>
              <a:t>D</a:t>
            </a:r>
            <a:r>
              <a:rPr lang="ca-ES" altLang="en-US" sz="2100" dirty="0" smtClean="0"/>
              <a:t>isk </a:t>
            </a:r>
            <a:r>
              <a:rPr lang="ca-ES" altLang="en-US" sz="2100" dirty="0"/>
              <a:t>centered at </a:t>
            </a:r>
            <a:r>
              <a:rPr lang="ca-ES" altLang="en-US" sz="2100" i="1" dirty="0">
                <a:latin typeface="Times New Roman" panose="02020603050405020304" pitchFamily="18" charset="0"/>
              </a:rPr>
              <a:t>x</a:t>
            </a:r>
            <a:r>
              <a:rPr lang="ca-ES" altLang="en-US" sz="2100" dirty="0"/>
              <a:t>, </a:t>
            </a:r>
            <a:r>
              <a:rPr lang="ca-ES" altLang="en-US" sz="2100" i="1" dirty="0">
                <a:latin typeface="Times New Roman" panose="02020603050405020304" pitchFamily="18" charset="0"/>
              </a:rPr>
              <a:t>D</a:t>
            </a:r>
            <a:r>
              <a:rPr lang="ca-ES" altLang="en-US" sz="2100" i="1" baseline="-25000" dirty="0">
                <a:latin typeface="Times New Roman" panose="02020603050405020304" pitchFamily="18" charset="0"/>
              </a:rPr>
              <a:t>x</a:t>
            </a:r>
            <a:r>
              <a:rPr lang="ca-ES" altLang="en-US" sz="2100" dirty="0"/>
              <a:t>, such </a:t>
            </a:r>
            <a:r>
              <a:rPr lang="ca-ES" altLang="en-US" sz="2100" dirty="0" smtClean="0"/>
              <a:t>that </a:t>
            </a:r>
            <a:r>
              <a:rPr lang="ca-ES" altLang="en-US" sz="2100" i="1" dirty="0" smtClean="0">
                <a:latin typeface="Times New Roman" panose="02020603050405020304" pitchFamily="18" charset="0"/>
              </a:rPr>
              <a:t>D</a:t>
            </a:r>
            <a:r>
              <a:rPr lang="ca-ES" altLang="en-US" sz="2100" i="1" baseline="-25000" dirty="0" smtClean="0">
                <a:latin typeface="Times New Roman" panose="02020603050405020304" pitchFamily="18" charset="0"/>
              </a:rPr>
              <a:t>x</a:t>
            </a:r>
            <a:r>
              <a:rPr lang="ca-ES" altLang="en-US" sz="2100" dirty="0" smtClean="0"/>
              <a:t> </a:t>
            </a:r>
            <a:r>
              <a:rPr lang="ca-ES" altLang="en-US" sz="2100" dirty="0">
                <a:sym typeface="Symbol" panose="05050102010706020507" pitchFamily="18" charset="2"/>
              </a:rPr>
              <a:t></a:t>
            </a:r>
            <a:r>
              <a:rPr lang="ca-ES" altLang="en-US" sz="2100" dirty="0"/>
              <a:t>  </a:t>
            </a:r>
            <a:r>
              <a:rPr lang="ca-ES" altLang="en-US" sz="2100" i="1" dirty="0">
                <a:latin typeface="Times New Roman" panose="02020603050405020304" pitchFamily="18" charset="0"/>
              </a:rPr>
              <a:t>X</a:t>
            </a:r>
            <a:r>
              <a:rPr lang="ca-ES" altLang="en-US" sz="2100" dirty="0"/>
              <a:t> and no other </a:t>
            </a:r>
            <a:r>
              <a:rPr lang="ca-ES" altLang="en-US" sz="2100" i="1" dirty="0">
                <a:latin typeface="Times New Roman" panose="02020603050405020304" pitchFamily="18" charset="0"/>
              </a:rPr>
              <a:t>D</a:t>
            </a:r>
            <a:r>
              <a:rPr lang="ca-ES" altLang="en-US" sz="2100" i="1" baseline="-25000" dirty="0">
                <a:latin typeface="Times New Roman" panose="02020603050405020304" pitchFamily="18" charset="0"/>
              </a:rPr>
              <a:t>y</a:t>
            </a:r>
            <a:r>
              <a:rPr lang="ca-ES" altLang="en-US" sz="2100" dirty="0"/>
              <a:t> contains it .</a:t>
            </a:r>
          </a:p>
          <a:p>
            <a:pPr eaLnBrk="1" hangingPunct="1"/>
            <a:endParaRPr lang="ca-ES" altLang="en-US" sz="2100" dirty="0"/>
          </a:p>
          <a:p>
            <a:pPr eaLnBrk="1" hangingPunct="1"/>
            <a:r>
              <a:rPr lang="ca-ES" altLang="en-US" sz="2100" b="1" dirty="0">
                <a:solidFill>
                  <a:srgbClr val="C00000"/>
                </a:solidFill>
              </a:rPr>
              <a:t>Skeleton : </a:t>
            </a:r>
            <a:endParaRPr lang="ca-ES" altLang="en-US" sz="2100" b="1" dirty="0" smtClean="0">
              <a:solidFill>
                <a:srgbClr val="C00000"/>
              </a:solidFill>
            </a:endParaRPr>
          </a:p>
          <a:p>
            <a:pPr eaLnBrk="1" hangingPunct="1"/>
            <a:endParaRPr lang="ca-ES" altLang="en-US" sz="2100" dirty="0"/>
          </a:p>
          <a:p>
            <a:pPr eaLnBrk="1" hangingPunct="1"/>
            <a:r>
              <a:rPr lang="ca-ES" altLang="en-US" sz="2100" dirty="0"/>
              <a:t>U</a:t>
            </a:r>
            <a:r>
              <a:rPr lang="ca-ES" altLang="en-US" sz="2100" dirty="0" smtClean="0"/>
              <a:t>nion </a:t>
            </a:r>
            <a:r>
              <a:rPr lang="ca-ES" altLang="en-US" sz="2100" dirty="0"/>
              <a:t>of </a:t>
            </a:r>
            <a:r>
              <a:rPr lang="ca-ES" altLang="en-US" sz="2100" b="1" i="1" dirty="0">
                <a:solidFill>
                  <a:srgbClr val="0000FF"/>
                </a:solidFill>
              </a:rPr>
              <a:t>centers</a:t>
            </a:r>
            <a:r>
              <a:rPr lang="ca-ES" altLang="en-US" sz="2100" dirty="0">
                <a:solidFill>
                  <a:srgbClr val="0000FF"/>
                </a:solidFill>
              </a:rPr>
              <a:t> </a:t>
            </a:r>
            <a:r>
              <a:rPr lang="ca-ES" altLang="en-US" sz="2100" dirty="0"/>
              <a:t>of </a:t>
            </a:r>
            <a:r>
              <a:rPr lang="ca-ES" altLang="en-US" sz="2100" b="1" i="1" dirty="0">
                <a:solidFill>
                  <a:srgbClr val="0000FF"/>
                </a:solidFill>
              </a:rPr>
              <a:t>maximal disks.</a:t>
            </a:r>
            <a:endParaRPr lang="es-ES" altLang="en-US" sz="2100" b="1" i="1" dirty="0">
              <a:solidFill>
                <a:srgbClr val="0000FF"/>
              </a:solidFill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b="51123"/>
          <a:stretch>
            <a:fillRect/>
          </a:stretch>
        </p:blipFill>
        <p:spPr bwMode="auto">
          <a:xfrm>
            <a:off x="304800" y="4475018"/>
            <a:ext cx="41148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52402" b="-311"/>
          <a:stretch>
            <a:fillRect/>
          </a:stretch>
        </p:blipFill>
        <p:spPr bwMode="auto">
          <a:xfrm>
            <a:off x="4724400" y="4384531"/>
            <a:ext cx="4114800" cy="199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56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Skeletonization</a:t>
            </a:r>
            <a:r>
              <a:rPr lang="en-US" dirty="0" smtClean="0"/>
              <a:t> using Thinning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03" y="1351142"/>
            <a:ext cx="5102794" cy="52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5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DCT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38100"/>
            <a:ext cx="4267200" cy="1143000"/>
          </a:xfrm>
        </p:spPr>
        <p:txBody>
          <a:bodyPr/>
          <a:lstStyle/>
          <a:p>
            <a:r>
              <a:rPr lang="en-US" altLang="en-US" dirty="0" smtClean="0"/>
              <a:t>Open and Close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52400" y="104507"/>
            <a:ext cx="4724400" cy="830997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Close = Dilate </a:t>
            </a:r>
            <a:r>
              <a:rPr lang="en-US" altLang="en-US" u="sng" dirty="0" smtClean="0">
                <a:solidFill>
                  <a:srgbClr val="FF5050"/>
                </a:solidFill>
              </a:rPr>
              <a:t>followed by </a:t>
            </a:r>
            <a:r>
              <a:rPr lang="en-US" altLang="en-US" dirty="0" smtClean="0"/>
              <a:t>Erode</a:t>
            </a:r>
            <a:endParaRPr lang="en-US" altLang="en-US" dirty="0"/>
          </a:p>
          <a:p>
            <a:pPr eaLnBrk="1" hangingPunct="1"/>
            <a:r>
              <a:rPr lang="en-US" altLang="en-US" dirty="0"/>
              <a:t>Open = Erode </a:t>
            </a:r>
            <a:r>
              <a:rPr lang="en-US" altLang="en-US" u="sng" dirty="0">
                <a:solidFill>
                  <a:srgbClr val="FF5050"/>
                </a:solidFill>
              </a:rPr>
              <a:t>followed by </a:t>
            </a:r>
            <a:r>
              <a:rPr lang="en-US" altLang="en-US" dirty="0" smtClean="0"/>
              <a:t>Dilate</a:t>
            </a:r>
            <a:endParaRPr lang="en-US" altLang="en-US" dirty="0"/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2133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3" name="Line 11"/>
          <p:cNvSpPr>
            <a:spLocks noChangeShapeType="1"/>
          </p:cNvSpPr>
          <p:nvPr/>
        </p:nvSpPr>
        <p:spPr bwMode="auto">
          <a:xfrm flipH="1">
            <a:off x="1600200" y="1981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1524000" y="1219200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Original image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9800" y="1524000"/>
            <a:ext cx="3048000" cy="3055938"/>
            <a:chOff x="2209800" y="1524000"/>
            <a:chExt cx="3048000" cy="3055938"/>
          </a:xfrm>
        </p:grpSpPr>
        <p:pic>
          <p:nvPicPr>
            <p:cNvPr id="131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667000"/>
              <a:ext cx="2128838" cy="191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85" name="Text Box 13"/>
            <p:cNvSpPr txBox="1">
              <a:spLocks noChangeArrowheads="1"/>
            </p:cNvSpPr>
            <p:nvPr/>
          </p:nvSpPr>
          <p:spPr bwMode="auto">
            <a:xfrm>
              <a:off x="3505200" y="1524000"/>
              <a:ext cx="1752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dilated</a:t>
              </a:r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 flipH="1">
              <a:off x="3962400" y="2057400"/>
              <a:ext cx="304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2209800" y="3429000"/>
              <a:ext cx="533400" cy="228600"/>
            </a:xfrm>
            <a:prstGeom prst="line">
              <a:avLst/>
            </a:prstGeom>
            <a:noFill/>
            <a:ln w="571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2200" y="1219200"/>
            <a:ext cx="5410200" cy="2679700"/>
            <a:chOff x="2362200" y="1219200"/>
            <a:chExt cx="5410200" cy="2679700"/>
          </a:xfrm>
        </p:grpSpPr>
        <p:sp>
          <p:nvSpPr>
            <p:cNvPr id="131087" name="Text Box 15"/>
            <p:cNvSpPr txBox="1">
              <a:spLocks noChangeArrowheads="1"/>
            </p:cNvSpPr>
            <p:nvPr/>
          </p:nvSpPr>
          <p:spPr bwMode="auto">
            <a:xfrm>
              <a:off x="6019800" y="1219200"/>
              <a:ext cx="1752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eroded</a:t>
              </a:r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 flipH="1">
              <a:off x="6248400" y="1600200"/>
              <a:ext cx="3048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62200" y="1981200"/>
              <a:ext cx="5105400" cy="1917700"/>
              <a:chOff x="2362200" y="1981200"/>
              <a:chExt cx="5105400" cy="1917700"/>
            </a:xfrm>
          </p:grpSpPr>
          <p:pic>
            <p:nvPicPr>
              <p:cNvPr id="131078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0" y="1981200"/>
                <a:ext cx="2133600" cy="191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090" name="Line 18"/>
              <p:cNvSpPr>
                <a:spLocks noChangeShapeType="1"/>
              </p:cNvSpPr>
              <p:nvPr/>
            </p:nvSpPr>
            <p:spPr bwMode="auto">
              <a:xfrm flipV="1">
                <a:off x="2362200" y="2209800"/>
                <a:ext cx="2895600" cy="228600"/>
              </a:xfrm>
              <a:prstGeom prst="line">
                <a:avLst/>
              </a:prstGeom>
              <a:noFill/>
              <a:ln w="57150">
                <a:solidFill>
                  <a:srgbClr val="FF5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181600" y="3962400"/>
            <a:ext cx="3962400" cy="2895600"/>
            <a:chOff x="5181600" y="3962400"/>
            <a:chExt cx="3962400" cy="2895600"/>
          </a:xfrm>
        </p:grpSpPr>
        <p:pic>
          <p:nvPicPr>
            <p:cNvPr id="13107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872038"/>
              <a:ext cx="2209800" cy="198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81" name="Text Box 9"/>
            <p:cNvSpPr txBox="1">
              <a:spLocks noChangeArrowheads="1"/>
            </p:cNvSpPr>
            <p:nvPr/>
          </p:nvSpPr>
          <p:spPr bwMode="auto">
            <a:xfrm>
              <a:off x="5181600" y="594360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Open</a:t>
              </a:r>
            </a:p>
          </p:txBody>
        </p:sp>
        <p:sp>
          <p:nvSpPr>
            <p:cNvPr id="131092" name="Line 20"/>
            <p:cNvSpPr>
              <a:spLocks noChangeShapeType="1"/>
            </p:cNvSpPr>
            <p:nvPr/>
          </p:nvSpPr>
          <p:spPr bwMode="auto">
            <a:xfrm>
              <a:off x="6705600" y="3962400"/>
              <a:ext cx="457200" cy="838200"/>
            </a:xfrm>
            <a:prstGeom prst="line">
              <a:avLst/>
            </a:prstGeom>
            <a:noFill/>
            <a:ln w="571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3" name="Line 21"/>
            <p:cNvSpPr>
              <a:spLocks noChangeShapeType="1"/>
            </p:cNvSpPr>
            <p:nvPr/>
          </p:nvSpPr>
          <p:spPr bwMode="auto">
            <a:xfrm flipH="1">
              <a:off x="7010400" y="4267200"/>
              <a:ext cx="6096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4" name="Text Box 22"/>
            <p:cNvSpPr txBox="1">
              <a:spLocks noChangeArrowheads="1"/>
            </p:cNvSpPr>
            <p:nvPr/>
          </p:nvSpPr>
          <p:spPr bwMode="auto">
            <a:xfrm>
              <a:off x="7772400" y="419100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dilated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4648200"/>
            <a:ext cx="5105400" cy="2209800"/>
            <a:chOff x="0" y="4648200"/>
            <a:chExt cx="5105400" cy="2209800"/>
          </a:xfrm>
        </p:grpSpPr>
        <p:pic>
          <p:nvPicPr>
            <p:cNvPr id="13108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940300"/>
              <a:ext cx="2133600" cy="191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82" name="Text Box 10"/>
            <p:cNvSpPr txBox="1">
              <a:spLocks noChangeArrowheads="1"/>
            </p:cNvSpPr>
            <p:nvPr/>
          </p:nvSpPr>
          <p:spPr bwMode="auto">
            <a:xfrm>
              <a:off x="0" y="6248400"/>
              <a:ext cx="877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Close</a:t>
              </a:r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 flipH="1">
              <a:off x="3276600" y="4648200"/>
              <a:ext cx="685800" cy="533400"/>
            </a:xfrm>
            <a:prstGeom prst="line">
              <a:avLst/>
            </a:prstGeom>
            <a:noFill/>
            <a:ln w="571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5" name="Text Box 23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eroded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46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</a:t>
            </a:r>
            <a:endParaRPr lang="en-US" dirty="0"/>
          </a:p>
        </p:txBody>
      </p:sp>
      <p:pic>
        <p:nvPicPr>
          <p:cNvPr id="5" name="Picture 4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828925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quadrat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601027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obertura 3x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25" y="2828925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DifObertura 3x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2828925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525588" y="3290888"/>
            <a:ext cx="3200400" cy="346075"/>
            <a:chOff x="939" y="1623"/>
            <a:chExt cx="2016" cy="218"/>
          </a:xfrm>
        </p:grpSpPr>
        <p:grpSp>
          <p:nvGrpSpPr>
            <p:cNvPr id="10" name="Group 14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21" name="Rectangle 1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Rectangle 1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Rectangle 1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Rectangle 2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Rectangle 2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1" name="Group 24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2" name="Rectangle 2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2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Rectangle 2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Rectangle 3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Rectangle 3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Rectangle 3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Rectangle 3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0" name="Group 45"/>
          <p:cNvGrpSpPr>
            <a:grpSpLocks/>
          </p:cNvGrpSpPr>
          <p:nvPr/>
        </p:nvGrpSpPr>
        <p:grpSpPr bwMode="auto">
          <a:xfrm>
            <a:off x="1639888" y="3292475"/>
            <a:ext cx="3200400" cy="346075"/>
            <a:chOff x="939" y="1623"/>
            <a:chExt cx="2016" cy="218"/>
          </a:xfrm>
        </p:grpSpPr>
        <p:grpSp>
          <p:nvGrpSpPr>
            <p:cNvPr id="31" name="Group 46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42" name="Rectangle 4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Rectangle 4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" name="Rectangle 4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Rectangle 5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7" name="Rectangle 5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8" name="Rectangle 5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Rectangle 5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" name="Rectangle 5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2" name="Group 56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33" name="Rectangle 5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" name="Rectangle 5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" name="Rectangle 5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6" name="Rectangle 6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" name="Rectangle 6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Rectangle 6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Rectangle 6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" name="Rectangle 6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" name="Rectangle 6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51" name="Group 66"/>
          <p:cNvGrpSpPr>
            <a:grpSpLocks/>
          </p:cNvGrpSpPr>
          <p:nvPr/>
        </p:nvGrpSpPr>
        <p:grpSpPr bwMode="auto">
          <a:xfrm>
            <a:off x="1758950" y="3290888"/>
            <a:ext cx="3200400" cy="346075"/>
            <a:chOff x="939" y="1623"/>
            <a:chExt cx="2016" cy="218"/>
          </a:xfrm>
        </p:grpSpPr>
        <p:grpSp>
          <p:nvGrpSpPr>
            <p:cNvPr id="52" name="Group 67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63" name="Rectangle 6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4" name="Rectangle 6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Rectangle 7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Rectangle 7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0" name="Rectangle 7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" name="Rectangle 7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53" name="Group 77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54" name="Rectangle 7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Rectangle 7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" name="Rectangle 8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" name="Rectangle 8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" name="Rectangle 8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9" name="Rectangle 8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" name="Rectangle 8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Rectangle 8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" name="Rectangle 8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72" name="Group 87"/>
          <p:cNvGrpSpPr>
            <a:grpSpLocks/>
          </p:cNvGrpSpPr>
          <p:nvPr/>
        </p:nvGrpSpPr>
        <p:grpSpPr bwMode="auto">
          <a:xfrm>
            <a:off x="1406525" y="3409950"/>
            <a:ext cx="3200400" cy="346075"/>
            <a:chOff x="939" y="1623"/>
            <a:chExt cx="2016" cy="218"/>
          </a:xfrm>
        </p:grpSpPr>
        <p:grpSp>
          <p:nvGrpSpPr>
            <p:cNvPr id="73" name="Group 88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84" name="Rectangle 8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" name="Rectangle 9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" name="Rectangle 9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7" name="Rectangle 9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8" name="Rectangle 9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9" name="Rectangle 9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0" name="Rectangle 9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1" name="Rectangle 9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" name="Rectangle 9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74" name="Group 98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75" name="Rectangle 9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" name="Rectangle 10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" name="Rectangle 10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8" name="Rectangle 10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9" name="Rectangle 10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" name="Rectangle 10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1" name="Rectangle 10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" name="Rectangle 10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" name="Rectangle 10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3" name="Group 108"/>
          <p:cNvGrpSpPr>
            <a:grpSpLocks/>
          </p:cNvGrpSpPr>
          <p:nvPr/>
        </p:nvGrpSpPr>
        <p:grpSpPr bwMode="auto">
          <a:xfrm>
            <a:off x="1525588" y="3409950"/>
            <a:ext cx="3200400" cy="346075"/>
            <a:chOff x="939" y="1623"/>
            <a:chExt cx="2016" cy="218"/>
          </a:xfrm>
        </p:grpSpPr>
        <p:grpSp>
          <p:nvGrpSpPr>
            <p:cNvPr id="94" name="Group 109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05" name="Rectangle 11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" name="Rectangle 11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7" name="Rectangle 11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8" name="Rectangle 11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9" name="Rectangle 11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0" name="Rectangle 11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1" name="Rectangle 11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" name="Rectangle 11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" name="Rectangle 11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95" name="Group 119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96" name="Rectangle 12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7" name="Rectangle 12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8" name="Rectangle 12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" name="Rectangle 12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" name="Rectangle 12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1" name="Rectangle 12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" name="Rectangle 12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" name="Rectangle 12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" name="Rectangle 12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14" name="Group 129"/>
          <p:cNvGrpSpPr>
            <a:grpSpLocks/>
          </p:cNvGrpSpPr>
          <p:nvPr/>
        </p:nvGrpSpPr>
        <p:grpSpPr bwMode="auto">
          <a:xfrm>
            <a:off x="1639888" y="3411538"/>
            <a:ext cx="3200400" cy="346075"/>
            <a:chOff x="939" y="1623"/>
            <a:chExt cx="2016" cy="218"/>
          </a:xfrm>
        </p:grpSpPr>
        <p:grpSp>
          <p:nvGrpSpPr>
            <p:cNvPr id="115" name="Group 130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26" name="Rectangle 13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7" name="Rectangle 13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8" name="Rectangle 13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9" name="Rectangle 13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0" name="Rectangle 13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1" name="Rectangle 13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2" name="Rectangle 13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" name="Rectangle 13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4" name="Rectangle 13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16" name="Group 140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17" name="Rectangle 14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" name="Rectangle 14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9" name="Rectangle 14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0" name="Rectangle 14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1" name="Rectangle 14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" name="Rectangle 14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" name="Rectangle 14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" name="Rectangle 14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" name="Rectangle 14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35" name="Group 150"/>
          <p:cNvGrpSpPr>
            <a:grpSpLocks/>
          </p:cNvGrpSpPr>
          <p:nvPr/>
        </p:nvGrpSpPr>
        <p:grpSpPr bwMode="auto">
          <a:xfrm>
            <a:off x="1754188" y="3409950"/>
            <a:ext cx="3200400" cy="346075"/>
            <a:chOff x="939" y="1623"/>
            <a:chExt cx="2016" cy="218"/>
          </a:xfrm>
        </p:grpSpPr>
        <p:grpSp>
          <p:nvGrpSpPr>
            <p:cNvPr id="136" name="Group 151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47" name="Rectangle 15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8" name="Rectangle 15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9" name="Rectangle 15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" name="Rectangle 15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1" name="Rectangle 15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" name="Rectangle 15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" name="Rectangle 15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" name="Rectangle 15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5" name="Rectangle 16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37" name="Group 161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38" name="Rectangle 16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" name="Rectangle 16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0" name="Rectangle 16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" name="Rectangle 16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" name="Rectangle 16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" name="Rectangle 16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4" name="Rectangle 16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" name="Rectangle 16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6" name="Rectangle 17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56" name="Group 171"/>
          <p:cNvGrpSpPr>
            <a:grpSpLocks/>
          </p:cNvGrpSpPr>
          <p:nvPr/>
        </p:nvGrpSpPr>
        <p:grpSpPr bwMode="auto">
          <a:xfrm>
            <a:off x="1873250" y="3409950"/>
            <a:ext cx="3200400" cy="346075"/>
            <a:chOff x="939" y="1623"/>
            <a:chExt cx="2016" cy="218"/>
          </a:xfrm>
        </p:grpSpPr>
        <p:grpSp>
          <p:nvGrpSpPr>
            <p:cNvPr id="157" name="Group 172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68" name="Rectangle 17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9" name="Rectangle 17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0" name="Rectangle 17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" name="Rectangle 17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" name="Rectangle 17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" name="Rectangle 17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" name="Rectangle 17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" name="Rectangle 18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6" name="Rectangle 18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58" name="Group 182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59" name="Rectangle 18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0" name="Rectangle 18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1" name="Rectangle 18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2" name="Rectangle 18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" name="Rectangle 18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" name="Rectangle 18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" name="Rectangle 18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6" name="Rectangle 19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7" name="Rectangle 19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7" name="Group 192"/>
          <p:cNvGrpSpPr>
            <a:grpSpLocks/>
          </p:cNvGrpSpPr>
          <p:nvPr/>
        </p:nvGrpSpPr>
        <p:grpSpPr bwMode="auto">
          <a:xfrm>
            <a:off x="2330450" y="3405188"/>
            <a:ext cx="3200400" cy="346075"/>
            <a:chOff x="939" y="1623"/>
            <a:chExt cx="2016" cy="218"/>
          </a:xfrm>
        </p:grpSpPr>
        <p:grpSp>
          <p:nvGrpSpPr>
            <p:cNvPr id="178" name="Group 193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189" name="Rectangle 19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0" name="Rectangle 19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1" name="Rectangle 19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2" name="Rectangle 19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3" name="Rectangle 19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" name="Rectangle 19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" name="Rectangle 20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6" name="Rectangle 20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7" name="Rectangle 20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79" name="Group 203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180" name="Rectangle 20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1" name="Rectangle 20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2" name="Rectangle 20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3" name="Rectangle 20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" name="Rectangle 20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" name="Rectangle 20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6" name="Rectangle 21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" name="Rectangle 21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" name="Rectangle 21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98" name="Group 213"/>
          <p:cNvGrpSpPr>
            <a:grpSpLocks/>
          </p:cNvGrpSpPr>
          <p:nvPr/>
        </p:nvGrpSpPr>
        <p:grpSpPr bwMode="auto">
          <a:xfrm>
            <a:off x="1406525" y="3524250"/>
            <a:ext cx="3200400" cy="346075"/>
            <a:chOff x="939" y="1623"/>
            <a:chExt cx="2016" cy="218"/>
          </a:xfrm>
        </p:grpSpPr>
        <p:grpSp>
          <p:nvGrpSpPr>
            <p:cNvPr id="199" name="Group 214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210" name="Rectangle 21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1" name="Rectangle 21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2" name="Rectangle 21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3" name="Rectangle 21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4" name="Rectangle 21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" name="Rectangle 22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6" name="Rectangle 22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7" name="Rectangle 22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8" name="Rectangle 22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0" name="Group 224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201" name="Rectangle 22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2" name="Rectangle 22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3" name="Rectangle 22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4" name="Rectangle 22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" name="Rectangle 22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6" name="Rectangle 23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7" name="Rectangle 23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8" name="Rectangle 23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9" name="Rectangle 23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19" name="Group 234"/>
          <p:cNvGrpSpPr>
            <a:grpSpLocks/>
          </p:cNvGrpSpPr>
          <p:nvPr/>
        </p:nvGrpSpPr>
        <p:grpSpPr bwMode="auto">
          <a:xfrm>
            <a:off x="1525588" y="3525838"/>
            <a:ext cx="3200400" cy="346075"/>
            <a:chOff x="939" y="1623"/>
            <a:chExt cx="2016" cy="218"/>
          </a:xfrm>
        </p:grpSpPr>
        <p:grpSp>
          <p:nvGrpSpPr>
            <p:cNvPr id="220" name="Group 235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231" name="Rectangle 23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2" name="Rectangle 23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3" name="Rectangle 23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4" name="Rectangle 23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" name="Rectangle 24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" name="Rectangle 24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7" name="Rectangle 24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8" name="Rectangle 24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9" name="Rectangle 24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21" name="Group 245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222" name="Rectangle 24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3" name="Rectangle 24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4" name="Rectangle 24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" name="Rectangle 24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" name="Rectangle 25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7" name="Rectangle 25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8" name="Rectangle 25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9" name="Rectangle 25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0" name="Rectangle 25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40" name="Group 255"/>
          <p:cNvGrpSpPr>
            <a:grpSpLocks/>
          </p:cNvGrpSpPr>
          <p:nvPr/>
        </p:nvGrpSpPr>
        <p:grpSpPr bwMode="auto">
          <a:xfrm>
            <a:off x="1635125" y="3524250"/>
            <a:ext cx="3200400" cy="346075"/>
            <a:chOff x="939" y="1623"/>
            <a:chExt cx="2016" cy="218"/>
          </a:xfrm>
        </p:grpSpPr>
        <p:grpSp>
          <p:nvGrpSpPr>
            <p:cNvPr id="241" name="Group 256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252" name="Rectangle 25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4" name="Rectangle 25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5" name="Rectangle 26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" name="Rectangle 26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7" name="Rectangle 26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8" name="Rectangle 26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9" name="Rectangle 26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0" name="Rectangle 26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42" name="Group 266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243" name="Rectangle 26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4" name="Rectangle 26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" name="Rectangle 26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" name="Rectangle 27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7" name="Rectangle 27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8" name="Rectangle 27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9" name="Rectangle 27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0" name="Rectangle 27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1" name="Rectangle 27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61" name="Group 276"/>
          <p:cNvGrpSpPr>
            <a:grpSpLocks/>
          </p:cNvGrpSpPr>
          <p:nvPr/>
        </p:nvGrpSpPr>
        <p:grpSpPr bwMode="auto">
          <a:xfrm>
            <a:off x="1754188" y="3524250"/>
            <a:ext cx="3200400" cy="346075"/>
            <a:chOff x="939" y="1623"/>
            <a:chExt cx="2016" cy="218"/>
          </a:xfrm>
        </p:grpSpPr>
        <p:grpSp>
          <p:nvGrpSpPr>
            <p:cNvPr id="262" name="Group 277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273" name="Rectangle 27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4" name="Rectangle 27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5" name="Rectangle 28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6" name="Rectangle 28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7" name="Rectangle 28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8" name="Rectangle 28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9" name="Rectangle 28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0" name="Rectangle 28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1" name="Rectangle 28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63" name="Group 287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264" name="Rectangle 28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5" name="Rectangle 28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6" name="Rectangle 29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7" name="Rectangle 29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8" name="Rectangle 29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9" name="Rectangle 29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0" name="Rectangle 29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1" name="Rectangle 29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2" name="Rectangle 29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82" name="Group 297"/>
          <p:cNvGrpSpPr>
            <a:grpSpLocks/>
          </p:cNvGrpSpPr>
          <p:nvPr/>
        </p:nvGrpSpPr>
        <p:grpSpPr bwMode="auto">
          <a:xfrm>
            <a:off x="2330450" y="3514725"/>
            <a:ext cx="3200400" cy="346075"/>
            <a:chOff x="939" y="1623"/>
            <a:chExt cx="2016" cy="218"/>
          </a:xfrm>
        </p:grpSpPr>
        <p:grpSp>
          <p:nvGrpSpPr>
            <p:cNvPr id="283" name="Group 298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294" name="Rectangle 29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5" name="Rectangle 30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6" name="Rectangle 30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" name="Rectangle 30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8" name="Rectangle 30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9" name="Rectangle 30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0" name="Rectangle 30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1" name="Rectangle 30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2" name="Rectangle 30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84" name="Group 308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285" name="Rectangle 30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6" name="Rectangle 31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7" name="Rectangle 31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8" name="Rectangle 31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9" name="Rectangle 31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0" name="Rectangle 31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1" name="Rectangle 31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2" name="Rectangle 31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3" name="Rectangle 31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03" name="Group 318"/>
          <p:cNvGrpSpPr>
            <a:grpSpLocks/>
          </p:cNvGrpSpPr>
          <p:nvPr/>
        </p:nvGrpSpPr>
        <p:grpSpPr bwMode="auto">
          <a:xfrm>
            <a:off x="2554288" y="4092575"/>
            <a:ext cx="3200400" cy="346075"/>
            <a:chOff x="939" y="1623"/>
            <a:chExt cx="2016" cy="218"/>
          </a:xfrm>
        </p:grpSpPr>
        <p:grpSp>
          <p:nvGrpSpPr>
            <p:cNvPr id="304" name="Group 319"/>
            <p:cNvGrpSpPr>
              <a:grpSpLocks/>
            </p:cNvGrpSpPr>
            <p:nvPr/>
          </p:nvGrpSpPr>
          <p:grpSpPr bwMode="auto">
            <a:xfrm>
              <a:off x="939" y="1623"/>
              <a:ext cx="216" cy="215"/>
              <a:chOff x="1008" y="1692"/>
              <a:chExt cx="210" cy="228"/>
            </a:xfrm>
          </p:grpSpPr>
          <p:sp>
            <p:nvSpPr>
              <p:cNvPr id="315" name="Rectangle 32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6" name="Rectangle 32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" name="Rectangle 32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8" name="Rectangle 32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9" name="Rectangle 32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0" name="Rectangle 32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1" name="Rectangle 32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2" name="Rectangle 32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3" name="Rectangle 32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05" name="Group 329"/>
            <p:cNvGrpSpPr>
              <a:grpSpLocks/>
            </p:cNvGrpSpPr>
            <p:nvPr/>
          </p:nvGrpSpPr>
          <p:grpSpPr bwMode="auto">
            <a:xfrm>
              <a:off x="2739" y="1626"/>
              <a:ext cx="216" cy="215"/>
              <a:chOff x="1008" y="1692"/>
              <a:chExt cx="210" cy="228"/>
            </a:xfrm>
          </p:grpSpPr>
          <p:sp>
            <p:nvSpPr>
              <p:cNvPr id="306" name="Rectangle 33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" name="Rectangle 33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8" name="Rectangle 33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9" name="Rectangle 33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0" name="Rectangle 33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1" name="Rectangle 33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2" name="Rectangle 33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3" name="Rectangle 33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4" name="Rectangle 33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24" name="Text Box 339"/>
          <p:cNvSpPr txBox="1">
            <a:spLocks noChangeArrowheads="1"/>
          </p:cNvSpPr>
          <p:nvPr/>
        </p:nvSpPr>
        <p:spPr bwMode="auto">
          <a:xfrm>
            <a:off x="3524250" y="5546725"/>
            <a:ext cx="35083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sz="2000" b="1" dirty="0">
                <a:solidFill>
                  <a:srgbClr val="C00000"/>
                </a:solidFill>
              </a:rPr>
              <a:t>Supresses :</a:t>
            </a:r>
          </a:p>
          <a:p>
            <a:pPr lvl="1" eaLnBrk="1" hangingPunct="1">
              <a:buFontTx/>
              <a:buChar char="•"/>
            </a:pPr>
            <a:r>
              <a:rPr lang="ca-ES" altLang="en-US" sz="2000" dirty="0"/>
              <a:t> small islands</a:t>
            </a:r>
          </a:p>
          <a:p>
            <a:pPr lvl="1" eaLnBrk="1" hangingPunct="1">
              <a:buFontTx/>
              <a:buChar char="•"/>
            </a:pPr>
            <a:r>
              <a:rPr lang="ca-ES" altLang="en-US" sz="2000" dirty="0"/>
              <a:t> ithsmus (narrow unions)</a:t>
            </a:r>
          </a:p>
          <a:p>
            <a:pPr lvl="1" eaLnBrk="1" hangingPunct="1">
              <a:buFontTx/>
              <a:buChar char="•"/>
            </a:pPr>
            <a:r>
              <a:rPr lang="ca-ES" altLang="en-US" sz="2000" dirty="0"/>
              <a:t> narrow caps</a:t>
            </a:r>
            <a:endParaRPr lang="es-ES" altLang="en-US" sz="2000" dirty="0"/>
          </a:p>
        </p:txBody>
      </p:sp>
      <p:sp>
        <p:nvSpPr>
          <p:cNvPr id="325" name="Text Box 340"/>
          <p:cNvSpPr txBox="1">
            <a:spLocks noChangeArrowheads="1"/>
          </p:cNvSpPr>
          <p:nvPr/>
        </p:nvSpPr>
        <p:spPr bwMode="auto">
          <a:xfrm>
            <a:off x="7258050" y="5529263"/>
            <a:ext cx="118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 sz="1800"/>
              <a:t>difference</a:t>
            </a:r>
            <a:endParaRPr lang="es-ES" altLang="en-US" sz="1800"/>
          </a:p>
        </p:txBody>
      </p:sp>
      <p:sp>
        <p:nvSpPr>
          <p:cNvPr id="326" name="Text Box 341"/>
          <p:cNvSpPr txBox="1">
            <a:spLocks noChangeArrowheads="1"/>
          </p:cNvSpPr>
          <p:nvPr/>
        </p:nvSpPr>
        <p:spPr bwMode="auto">
          <a:xfrm>
            <a:off x="1847850" y="141128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2000"/>
          </a:p>
        </p:txBody>
      </p:sp>
      <p:pic>
        <p:nvPicPr>
          <p:cNvPr id="327" name="Picture 3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5" y="1295402"/>
            <a:ext cx="61055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" name="Picture 34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0" y="2009775"/>
            <a:ext cx="7143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" name="Text Box 346"/>
          <p:cNvSpPr txBox="1">
            <a:spLocks noChangeArrowheads="1"/>
          </p:cNvSpPr>
          <p:nvPr/>
        </p:nvSpPr>
        <p:spPr bwMode="auto">
          <a:xfrm>
            <a:off x="2222500" y="2032000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ca-ES" altLang="en-US"/>
              <a:t>also</a:t>
            </a:r>
            <a:endParaRPr lang="es-ES" altLang="en-US"/>
          </a:p>
        </p:txBody>
      </p:sp>
      <p:sp>
        <p:nvSpPr>
          <p:cNvPr id="330" name="Down Arrow 330"/>
          <p:cNvSpPr>
            <a:spLocks noChangeArrowheads="1"/>
          </p:cNvSpPr>
          <p:nvPr/>
        </p:nvSpPr>
        <p:spPr bwMode="auto">
          <a:xfrm rot="1831814">
            <a:off x="5064125" y="2009775"/>
            <a:ext cx="1752600" cy="838200"/>
          </a:xfrm>
          <a:prstGeom prst="downArrow">
            <a:avLst>
              <a:gd name="adj1" fmla="val 50000"/>
              <a:gd name="adj2" fmla="val 63838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8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 descr="quadrat5x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49530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3" descr="creu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0292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9" name="Picture 6" descr="DifObertura5x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7" descr="DifOberturacreu3x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9050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with other structuring </a:t>
            </a:r>
            <a:r>
              <a:rPr lang="en-GB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6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371600"/>
          </a:xfrm>
        </p:spPr>
        <p:txBody>
          <a:bodyPr/>
          <a:lstStyle/>
          <a:p>
            <a:r>
              <a:rPr lang="en-US" altLang="en-US" smtClean="0"/>
              <a:t>Comparison of Opening and Erosion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554310"/>
            <a:ext cx="7886700" cy="3769217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Opening </a:t>
            </a:r>
            <a:r>
              <a:rPr lang="en-US" altLang="en-US" sz="2000" dirty="0" smtClean="0">
                <a:solidFill>
                  <a:srgbClr val="FF0000"/>
                </a:solidFill>
              </a:rPr>
              <a:t>is defined </a:t>
            </a:r>
            <a:r>
              <a:rPr lang="en-US" altLang="en-US" sz="2000" dirty="0" smtClean="0"/>
              <a:t>as an erosion followed by a dilation using the </a:t>
            </a:r>
            <a:r>
              <a:rPr lang="en-US" altLang="en-US" sz="2000" b="1" dirty="0" smtClean="0">
                <a:solidFill>
                  <a:srgbClr val="0000FF"/>
                </a:solidFill>
              </a:rPr>
              <a:t>same structuring element</a:t>
            </a:r>
          </a:p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The basic effect of an opening is </a:t>
            </a:r>
            <a:r>
              <a:rPr lang="en-US" altLang="en-US" sz="2000" dirty="0" smtClean="0">
                <a:solidFill>
                  <a:srgbClr val="FF0000"/>
                </a:solidFill>
              </a:rPr>
              <a:t>similar to erosion</a:t>
            </a:r>
          </a:p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Tends to remove some of the foreground pixels from the edges of regions of foreground pixels</a:t>
            </a:r>
          </a:p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>
                <a:solidFill>
                  <a:srgbClr val="FF0000"/>
                </a:solidFill>
              </a:rPr>
              <a:t>Less destructive </a:t>
            </a:r>
            <a:r>
              <a:rPr lang="en-US" altLang="en-US" sz="2000" dirty="0" smtClean="0"/>
              <a:t>than erosion</a:t>
            </a:r>
          </a:p>
          <a:p>
            <a:pPr marL="457200" indent="-457200">
              <a:lnSpc>
                <a:spcPct val="15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sz="2000" dirty="0" smtClean="0"/>
              <a:t>The exact operation is determined by a structuring element. </a:t>
            </a:r>
          </a:p>
        </p:txBody>
      </p:sp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014174" y="1752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36197" name="Group 5"/>
          <p:cNvGrpSpPr>
            <a:grpSpLocks/>
          </p:cNvGrpSpPr>
          <p:nvPr/>
        </p:nvGrpSpPr>
        <p:grpSpPr bwMode="auto">
          <a:xfrm>
            <a:off x="3185374" y="1752600"/>
            <a:ext cx="457200" cy="457200"/>
            <a:chOff x="960" y="2112"/>
            <a:chExt cx="288" cy="288"/>
          </a:xfrm>
        </p:grpSpPr>
        <p:sp>
          <p:nvSpPr>
            <p:cNvPr id="136203" name="Oval 6"/>
            <p:cNvSpPr>
              <a:spLocks noChangeArrowheads="1"/>
            </p:cNvSpPr>
            <p:nvPr/>
          </p:nvSpPr>
          <p:spPr bwMode="auto">
            <a:xfrm>
              <a:off x="960" y="211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204" name="Line 7"/>
            <p:cNvSpPr>
              <a:spLocks noChangeShapeType="1"/>
            </p:cNvSpPr>
            <p:nvPr/>
          </p:nvSpPr>
          <p:spPr bwMode="auto">
            <a:xfrm>
              <a:off x="1008" y="22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198" name="Group 8"/>
          <p:cNvGrpSpPr>
            <a:grpSpLocks/>
          </p:cNvGrpSpPr>
          <p:nvPr/>
        </p:nvGrpSpPr>
        <p:grpSpPr bwMode="auto">
          <a:xfrm>
            <a:off x="3947374" y="1752600"/>
            <a:ext cx="457200" cy="457200"/>
            <a:chOff x="1728" y="3744"/>
            <a:chExt cx="288" cy="288"/>
          </a:xfrm>
        </p:grpSpPr>
        <p:sp>
          <p:nvSpPr>
            <p:cNvPr id="136200" name="Oval 9"/>
            <p:cNvSpPr>
              <a:spLocks noChangeArrowheads="1"/>
            </p:cNvSpPr>
            <p:nvPr/>
          </p:nvSpPr>
          <p:spPr bwMode="auto">
            <a:xfrm>
              <a:off x="1728" y="374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6201" name="Line 10"/>
            <p:cNvSpPr>
              <a:spLocks noChangeShapeType="1"/>
            </p:cNvSpPr>
            <p:nvPr/>
          </p:nvSpPr>
          <p:spPr bwMode="auto">
            <a:xfrm>
              <a:off x="1776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02" name="Line 11"/>
            <p:cNvSpPr>
              <a:spLocks noChangeShapeType="1"/>
            </p:cNvSpPr>
            <p:nvPr/>
          </p:nvSpPr>
          <p:spPr bwMode="auto">
            <a:xfrm rot="5400000">
              <a:off x="1776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199" name="Line 12"/>
          <p:cNvSpPr>
            <a:spLocks noChangeShapeType="1"/>
          </p:cNvSpPr>
          <p:nvPr/>
        </p:nvSpPr>
        <p:spPr bwMode="auto">
          <a:xfrm>
            <a:off x="4556974" y="19812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2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Opening Example</a:t>
            </a:r>
          </a:p>
        </p:txBody>
      </p:sp>
      <p:pic>
        <p:nvPicPr>
          <p:cNvPr id="13722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40" y="2582098"/>
            <a:ext cx="3873962" cy="2902605"/>
          </a:xfrm>
          <a:noFill/>
        </p:spPr>
      </p:pic>
      <p:sp>
        <p:nvSpPr>
          <p:cNvPr id="13722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8650" y="1893194"/>
            <a:ext cx="3810000" cy="4114800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What combination of erosion and dilation gives:</a:t>
            </a:r>
          </a:p>
          <a:p>
            <a:endParaRPr lang="en-GB" altLang="en-US" dirty="0" smtClean="0"/>
          </a:p>
          <a:p>
            <a:pPr lvl="1"/>
            <a:r>
              <a:rPr lang="en-GB" altLang="en-US" sz="2100" dirty="0" smtClean="0"/>
              <a:t>cleaned binary image</a:t>
            </a:r>
          </a:p>
          <a:p>
            <a:pPr lvl="1"/>
            <a:endParaRPr lang="en-GB" altLang="en-US" sz="2100" dirty="0" smtClean="0"/>
          </a:p>
          <a:p>
            <a:pPr lvl="1"/>
            <a:r>
              <a:rPr lang="en-GB" altLang="en-US" sz="2100" dirty="0" smtClean="0"/>
              <a:t>object is the same size as in original</a:t>
            </a:r>
          </a:p>
        </p:txBody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6535170" y="2181988"/>
            <a:ext cx="10695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2000" dirty="0">
                <a:solidFill>
                  <a:srgbClr val="C00000"/>
                </a:solidFill>
                <a:latin typeface="+mn-lt"/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39120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1001</Words>
  <Application>Microsoft Office PowerPoint</Application>
  <PresentationFormat>On-screen Show (4:3)</PresentationFormat>
  <Paragraphs>317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CMSS12</vt:lpstr>
      <vt:lpstr>MS PGothic</vt:lpstr>
      <vt:lpstr>Symbol</vt:lpstr>
      <vt:lpstr>Times New Roman</vt:lpstr>
      <vt:lpstr>Office Theme</vt:lpstr>
      <vt:lpstr>Equation</vt:lpstr>
      <vt:lpstr>CS654: Digital Image Analysis</vt:lpstr>
      <vt:lpstr>Recap of Lecture 31</vt:lpstr>
      <vt:lpstr>Outline of Lecture 32</vt:lpstr>
      <vt:lpstr>Opening &amp; Closing</vt:lpstr>
      <vt:lpstr>Open and Close</vt:lpstr>
      <vt:lpstr>Opening</vt:lpstr>
      <vt:lpstr>Opening with other structuring elements</vt:lpstr>
      <vt:lpstr>Comparison of Opening and Erosion</vt:lpstr>
      <vt:lpstr>Opening Example</vt:lpstr>
      <vt:lpstr>Opening Example Cont</vt:lpstr>
      <vt:lpstr>One more example of Opening</vt:lpstr>
      <vt:lpstr>Closing</vt:lpstr>
      <vt:lpstr>Closing with other structuring elements</vt:lpstr>
      <vt:lpstr>Close </vt:lpstr>
      <vt:lpstr>More examples of Closing</vt:lpstr>
      <vt:lpstr> More examples of Closing cont</vt:lpstr>
      <vt:lpstr>Closing as dual to Opening</vt:lpstr>
      <vt:lpstr>One more example of Closing</vt:lpstr>
      <vt:lpstr>Mathematical Definitions of Opening and Closing</vt:lpstr>
      <vt:lpstr>Relation of Opening and Closing</vt:lpstr>
      <vt:lpstr>Opening and Closing are idempotent</vt:lpstr>
      <vt:lpstr>Properties of Opening and Closing</vt:lpstr>
      <vt:lpstr>PowerPoint Presentation</vt:lpstr>
      <vt:lpstr>PowerPoint Presentation</vt:lpstr>
      <vt:lpstr>Extensive vs. Anti-extensive</vt:lpstr>
      <vt:lpstr>Application: Papilary lines recognition</vt:lpstr>
      <vt:lpstr>Decomposition of structuring elements</vt:lpstr>
      <vt:lpstr>Hit-and-Miss Transform</vt:lpstr>
      <vt:lpstr>How it works</vt:lpstr>
      <vt:lpstr>Mathematical notation of Hit-or-Miss</vt:lpstr>
      <vt:lpstr>Hit-or-Miss: Example</vt:lpstr>
      <vt:lpstr>Hit-or-Miss: More example</vt:lpstr>
      <vt:lpstr>Morphological algorithms</vt:lpstr>
      <vt:lpstr>Thickening and Thinning</vt:lpstr>
      <vt:lpstr>Thinning: Structuring elements</vt:lpstr>
      <vt:lpstr>Application of thinning: Edge thinning</vt:lpstr>
      <vt:lpstr>Application of thinning: Pruning</vt:lpstr>
      <vt:lpstr>Application of Thickening: Convex Hull</vt:lpstr>
      <vt:lpstr>Convex Hull using thickening</vt:lpstr>
      <vt:lpstr>Skeletonization</vt:lpstr>
      <vt:lpstr>Example: Skeletonization using Thinning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46</cp:revision>
  <dcterms:created xsi:type="dcterms:W3CDTF">2015-07-15T04:13:21Z</dcterms:created>
  <dcterms:modified xsi:type="dcterms:W3CDTF">2015-10-28T01:15:35Z</dcterms:modified>
</cp:coreProperties>
</file>