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2" r:id="rId6"/>
    <p:sldId id="261" r:id="rId7"/>
    <p:sldId id="289" r:id="rId8"/>
    <p:sldId id="259" r:id="rId9"/>
    <p:sldId id="290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1" r:id="rId32"/>
    <p:sldId id="285" r:id="rId33"/>
    <p:sldId id="286" r:id="rId34"/>
    <p:sldId id="264" r:id="rId35"/>
    <p:sldId id="287" r:id="rId36"/>
    <p:sldId id="288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7E9A0-45EA-4773-887C-5CE9AB8F681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305E38-F7BA-4712-AAC7-CC9D097117BD}">
      <dgm:prSet phldrT="[Text]"/>
      <dgm:spPr/>
      <dgm:t>
        <a:bodyPr/>
        <a:lstStyle/>
        <a:p>
          <a:r>
            <a:rPr lang="en-US" b="1" dirty="0" smtClean="0"/>
            <a:t>Types of coding</a:t>
          </a:r>
          <a:endParaRPr lang="en-US" b="1" dirty="0"/>
        </a:p>
      </dgm:t>
    </dgm:pt>
    <dgm:pt modelId="{D227BD4E-5CA7-4ACB-BE06-9BC4FE5EEBC0}" type="parTrans" cxnId="{42747FB1-657B-4EDC-842B-E97137ACD1F3}">
      <dgm:prSet/>
      <dgm:spPr/>
      <dgm:t>
        <a:bodyPr/>
        <a:lstStyle/>
        <a:p>
          <a:endParaRPr lang="en-US" b="1"/>
        </a:p>
      </dgm:t>
    </dgm:pt>
    <dgm:pt modelId="{817D1D06-E538-47F3-BB68-34EFFB9F24A2}" type="sibTrans" cxnId="{42747FB1-657B-4EDC-842B-E97137ACD1F3}">
      <dgm:prSet/>
      <dgm:spPr/>
      <dgm:t>
        <a:bodyPr/>
        <a:lstStyle/>
        <a:p>
          <a:endParaRPr lang="en-US" b="1"/>
        </a:p>
      </dgm:t>
    </dgm:pt>
    <dgm:pt modelId="{1E958D0F-554B-4F4F-90E5-0F73F63D8A17}">
      <dgm:prSet phldrT="[Text]"/>
      <dgm:spPr/>
      <dgm:t>
        <a:bodyPr/>
        <a:lstStyle/>
        <a:p>
          <a:r>
            <a:rPr lang="en-US" b="1" dirty="0" smtClean="0"/>
            <a:t>Repetitive Sequence Encoding</a:t>
          </a:r>
          <a:endParaRPr lang="en-US" b="1" dirty="0"/>
        </a:p>
      </dgm:t>
    </dgm:pt>
    <dgm:pt modelId="{76B724F1-930B-44A6-A4B0-CCB8E06530CB}" type="parTrans" cxnId="{BD5CC937-D326-4199-8926-2C1323CFEA90}">
      <dgm:prSet/>
      <dgm:spPr/>
      <dgm:t>
        <a:bodyPr/>
        <a:lstStyle/>
        <a:p>
          <a:endParaRPr lang="en-US" b="1"/>
        </a:p>
      </dgm:t>
    </dgm:pt>
    <dgm:pt modelId="{92CEFDFB-271A-4E90-B16B-B6D12A542D5A}" type="sibTrans" cxnId="{BD5CC937-D326-4199-8926-2C1323CFEA90}">
      <dgm:prSet/>
      <dgm:spPr/>
      <dgm:t>
        <a:bodyPr/>
        <a:lstStyle/>
        <a:p>
          <a:endParaRPr lang="en-US" b="1"/>
        </a:p>
      </dgm:t>
    </dgm:pt>
    <dgm:pt modelId="{D4A385BD-B69A-4B8F-A8B8-152A24F71EA0}">
      <dgm:prSet phldrT="[Text]"/>
      <dgm:spPr/>
      <dgm:t>
        <a:bodyPr/>
        <a:lstStyle/>
        <a:p>
          <a:r>
            <a:rPr lang="en-US" b="1" dirty="0" smtClean="0"/>
            <a:t>Statistical Encoding</a:t>
          </a:r>
          <a:endParaRPr lang="en-US" b="1" dirty="0"/>
        </a:p>
      </dgm:t>
    </dgm:pt>
    <dgm:pt modelId="{CE853887-F13D-4198-AE7E-BCBEA42E5249}" type="parTrans" cxnId="{6230A912-87E3-4F85-8044-B53F7B5C3261}">
      <dgm:prSet/>
      <dgm:spPr/>
      <dgm:t>
        <a:bodyPr/>
        <a:lstStyle/>
        <a:p>
          <a:endParaRPr lang="en-US" b="1"/>
        </a:p>
      </dgm:t>
    </dgm:pt>
    <dgm:pt modelId="{126E95EB-7745-42AC-B7E1-75EE41D00014}" type="sibTrans" cxnId="{6230A912-87E3-4F85-8044-B53F7B5C3261}">
      <dgm:prSet/>
      <dgm:spPr/>
      <dgm:t>
        <a:bodyPr/>
        <a:lstStyle/>
        <a:p>
          <a:endParaRPr lang="en-US" b="1"/>
        </a:p>
      </dgm:t>
    </dgm:pt>
    <dgm:pt modelId="{4CD8F23E-69FF-4193-847E-48EFF4A97655}">
      <dgm:prSet phldrT="[Text]"/>
      <dgm:spPr/>
      <dgm:t>
        <a:bodyPr/>
        <a:lstStyle/>
        <a:p>
          <a:r>
            <a:rPr lang="en-US" b="1" dirty="0" smtClean="0"/>
            <a:t>Predictive Coding</a:t>
          </a:r>
          <a:endParaRPr lang="en-US" b="1" dirty="0"/>
        </a:p>
      </dgm:t>
    </dgm:pt>
    <dgm:pt modelId="{D6FF596E-BDA3-4B17-89D0-EFF0641DFDF1}" type="parTrans" cxnId="{64AA0F5C-5C9C-47F4-9195-B38E09BC6E5F}">
      <dgm:prSet/>
      <dgm:spPr/>
      <dgm:t>
        <a:bodyPr/>
        <a:lstStyle/>
        <a:p>
          <a:endParaRPr lang="en-US" b="1"/>
        </a:p>
      </dgm:t>
    </dgm:pt>
    <dgm:pt modelId="{CE94CF56-D73F-4EDB-AA3D-400DA62428F0}" type="sibTrans" cxnId="{64AA0F5C-5C9C-47F4-9195-B38E09BC6E5F}">
      <dgm:prSet/>
      <dgm:spPr/>
      <dgm:t>
        <a:bodyPr/>
        <a:lstStyle/>
        <a:p>
          <a:endParaRPr lang="en-US" b="1"/>
        </a:p>
      </dgm:t>
    </dgm:pt>
    <dgm:pt modelId="{5DB7F361-4D22-4E95-94EB-2920476327E6}">
      <dgm:prSet phldrT="[Text]"/>
      <dgm:spPr/>
      <dgm:t>
        <a:bodyPr/>
        <a:lstStyle/>
        <a:p>
          <a:r>
            <a:rPr lang="en-US" b="1" dirty="0" err="1" smtClean="0"/>
            <a:t>Bitplane</a:t>
          </a:r>
          <a:r>
            <a:rPr lang="en-US" b="1" dirty="0" smtClean="0"/>
            <a:t> coding</a:t>
          </a:r>
          <a:endParaRPr lang="en-US" b="1" dirty="0"/>
        </a:p>
      </dgm:t>
    </dgm:pt>
    <dgm:pt modelId="{2301EB78-8723-47FE-BFFE-C5B4799819EB}" type="parTrans" cxnId="{2FDD7B71-665F-4ED0-BFD0-46884865EA13}">
      <dgm:prSet/>
      <dgm:spPr/>
      <dgm:t>
        <a:bodyPr/>
        <a:lstStyle/>
        <a:p>
          <a:endParaRPr lang="en-US" b="1"/>
        </a:p>
      </dgm:t>
    </dgm:pt>
    <dgm:pt modelId="{8E9CF361-17E9-4C15-A45F-B2F2E21C5FD7}" type="sibTrans" cxnId="{2FDD7B71-665F-4ED0-BFD0-46884865EA13}">
      <dgm:prSet/>
      <dgm:spPr/>
      <dgm:t>
        <a:bodyPr/>
        <a:lstStyle/>
        <a:p>
          <a:endParaRPr lang="en-US" b="1"/>
        </a:p>
      </dgm:t>
    </dgm:pt>
    <dgm:pt modelId="{F68698A6-AE73-4451-8E23-BAADDCE3E01F}" type="pres">
      <dgm:prSet presAssocID="{3A17E9A0-45EA-4773-887C-5CE9AB8F681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962A6A-5A8F-4FF3-B149-E96E4142405F}" type="pres">
      <dgm:prSet presAssocID="{DB305E38-F7BA-4712-AAC7-CC9D097117BD}" presName="hierRoot1" presStyleCnt="0">
        <dgm:presLayoutVars>
          <dgm:hierBranch val="init"/>
        </dgm:presLayoutVars>
      </dgm:prSet>
      <dgm:spPr/>
    </dgm:pt>
    <dgm:pt modelId="{8409A49F-0E78-4421-A0A7-72E8EED17580}" type="pres">
      <dgm:prSet presAssocID="{DB305E38-F7BA-4712-AAC7-CC9D097117BD}" presName="rootComposite1" presStyleCnt="0"/>
      <dgm:spPr/>
    </dgm:pt>
    <dgm:pt modelId="{B2FB7440-CCA1-470D-A2B7-EB706F5BC8E6}" type="pres">
      <dgm:prSet presAssocID="{DB305E38-F7BA-4712-AAC7-CC9D097117B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2E186-4762-4A3B-ABB4-7D8DBD831209}" type="pres">
      <dgm:prSet presAssocID="{DB305E38-F7BA-4712-AAC7-CC9D097117BD}" presName="topArc1" presStyleLbl="parChTrans1D1" presStyleIdx="0" presStyleCnt="10"/>
      <dgm:spPr/>
    </dgm:pt>
    <dgm:pt modelId="{84701E5A-418C-444B-8E65-A005EE2B1D11}" type="pres">
      <dgm:prSet presAssocID="{DB305E38-F7BA-4712-AAC7-CC9D097117BD}" presName="bottomArc1" presStyleLbl="parChTrans1D1" presStyleIdx="1" presStyleCnt="10"/>
      <dgm:spPr/>
    </dgm:pt>
    <dgm:pt modelId="{6337F6A2-9C44-4AC3-9FAC-FD14B155BDCF}" type="pres">
      <dgm:prSet presAssocID="{DB305E38-F7BA-4712-AAC7-CC9D097117BD}" presName="topConnNode1" presStyleLbl="node1" presStyleIdx="0" presStyleCnt="0"/>
      <dgm:spPr/>
      <dgm:t>
        <a:bodyPr/>
        <a:lstStyle/>
        <a:p>
          <a:endParaRPr lang="en-US"/>
        </a:p>
      </dgm:t>
    </dgm:pt>
    <dgm:pt modelId="{F9CADA38-69B8-4A19-A19E-FC59CF22DCC1}" type="pres">
      <dgm:prSet presAssocID="{DB305E38-F7BA-4712-AAC7-CC9D097117BD}" presName="hierChild2" presStyleCnt="0"/>
      <dgm:spPr/>
    </dgm:pt>
    <dgm:pt modelId="{5E2266E2-BBC8-4C84-B035-415D26AF7DCE}" type="pres">
      <dgm:prSet presAssocID="{76B724F1-930B-44A6-A4B0-CCB8E06530CB}" presName="Name28" presStyleLbl="parChTrans1D2" presStyleIdx="0" presStyleCnt="4"/>
      <dgm:spPr/>
      <dgm:t>
        <a:bodyPr/>
        <a:lstStyle/>
        <a:p>
          <a:endParaRPr lang="en-US"/>
        </a:p>
      </dgm:t>
    </dgm:pt>
    <dgm:pt modelId="{87F940B1-16E1-49A0-AD6C-DDC6F26513B2}" type="pres">
      <dgm:prSet presAssocID="{1E958D0F-554B-4F4F-90E5-0F73F63D8A17}" presName="hierRoot2" presStyleCnt="0">
        <dgm:presLayoutVars>
          <dgm:hierBranch val="init"/>
        </dgm:presLayoutVars>
      </dgm:prSet>
      <dgm:spPr/>
    </dgm:pt>
    <dgm:pt modelId="{5DA17148-0F83-4530-BF2F-2F109E3EA046}" type="pres">
      <dgm:prSet presAssocID="{1E958D0F-554B-4F4F-90E5-0F73F63D8A17}" presName="rootComposite2" presStyleCnt="0"/>
      <dgm:spPr/>
    </dgm:pt>
    <dgm:pt modelId="{29ACF5F0-797B-4D7F-9582-B8B8BB16364E}" type="pres">
      <dgm:prSet presAssocID="{1E958D0F-554B-4F4F-90E5-0F73F63D8A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8F8F39-8509-4456-8023-7398D0EE416F}" type="pres">
      <dgm:prSet presAssocID="{1E958D0F-554B-4F4F-90E5-0F73F63D8A17}" presName="topArc2" presStyleLbl="parChTrans1D1" presStyleIdx="2" presStyleCnt="10"/>
      <dgm:spPr/>
    </dgm:pt>
    <dgm:pt modelId="{E9E84B46-6D3F-4227-987F-5451CC1E13DE}" type="pres">
      <dgm:prSet presAssocID="{1E958D0F-554B-4F4F-90E5-0F73F63D8A17}" presName="bottomArc2" presStyleLbl="parChTrans1D1" presStyleIdx="3" presStyleCnt="10"/>
      <dgm:spPr/>
    </dgm:pt>
    <dgm:pt modelId="{1AFA9E4D-8FBF-4C60-9B32-A177C609C0CF}" type="pres">
      <dgm:prSet presAssocID="{1E958D0F-554B-4F4F-90E5-0F73F63D8A17}" presName="topConnNode2" presStyleLbl="node2" presStyleIdx="0" presStyleCnt="0"/>
      <dgm:spPr/>
      <dgm:t>
        <a:bodyPr/>
        <a:lstStyle/>
        <a:p>
          <a:endParaRPr lang="en-US"/>
        </a:p>
      </dgm:t>
    </dgm:pt>
    <dgm:pt modelId="{C65F21D6-E131-44EA-B828-2F53768DE366}" type="pres">
      <dgm:prSet presAssocID="{1E958D0F-554B-4F4F-90E5-0F73F63D8A17}" presName="hierChild4" presStyleCnt="0"/>
      <dgm:spPr/>
    </dgm:pt>
    <dgm:pt modelId="{C66177E4-2E32-4B9B-95F7-9C0B8C35E373}" type="pres">
      <dgm:prSet presAssocID="{1E958D0F-554B-4F4F-90E5-0F73F63D8A17}" presName="hierChild5" presStyleCnt="0"/>
      <dgm:spPr/>
    </dgm:pt>
    <dgm:pt modelId="{EFA50EC7-1F61-482A-A99B-376FBD2810BC}" type="pres">
      <dgm:prSet presAssocID="{CE853887-F13D-4198-AE7E-BCBEA42E5249}" presName="Name28" presStyleLbl="parChTrans1D2" presStyleIdx="1" presStyleCnt="4"/>
      <dgm:spPr/>
      <dgm:t>
        <a:bodyPr/>
        <a:lstStyle/>
        <a:p>
          <a:endParaRPr lang="en-US"/>
        </a:p>
      </dgm:t>
    </dgm:pt>
    <dgm:pt modelId="{B71A4794-E771-4D65-AD59-8BE2A29DBF7D}" type="pres">
      <dgm:prSet presAssocID="{D4A385BD-B69A-4B8F-A8B8-152A24F71EA0}" presName="hierRoot2" presStyleCnt="0">
        <dgm:presLayoutVars>
          <dgm:hierBranch val="init"/>
        </dgm:presLayoutVars>
      </dgm:prSet>
      <dgm:spPr/>
    </dgm:pt>
    <dgm:pt modelId="{52FA38B5-9E18-4DFA-BFA2-31CC1A77FF7F}" type="pres">
      <dgm:prSet presAssocID="{D4A385BD-B69A-4B8F-A8B8-152A24F71EA0}" presName="rootComposite2" presStyleCnt="0"/>
      <dgm:spPr/>
    </dgm:pt>
    <dgm:pt modelId="{950CC9FD-C290-4A2D-AA70-6237F8C767D1}" type="pres">
      <dgm:prSet presAssocID="{D4A385BD-B69A-4B8F-A8B8-152A24F71E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66087-D1F9-4946-8D03-F9F598DAF9D9}" type="pres">
      <dgm:prSet presAssocID="{D4A385BD-B69A-4B8F-A8B8-152A24F71EA0}" presName="topArc2" presStyleLbl="parChTrans1D1" presStyleIdx="4" presStyleCnt="10"/>
      <dgm:spPr/>
    </dgm:pt>
    <dgm:pt modelId="{2DC0BA50-4600-40F4-83D0-A0DEFBC70D90}" type="pres">
      <dgm:prSet presAssocID="{D4A385BD-B69A-4B8F-A8B8-152A24F71EA0}" presName="bottomArc2" presStyleLbl="parChTrans1D1" presStyleIdx="5" presStyleCnt="10"/>
      <dgm:spPr/>
    </dgm:pt>
    <dgm:pt modelId="{C5FED2CA-73B4-411B-BB8D-492DF7582CD3}" type="pres">
      <dgm:prSet presAssocID="{D4A385BD-B69A-4B8F-A8B8-152A24F71EA0}" presName="topConnNode2" presStyleLbl="node2" presStyleIdx="0" presStyleCnt="0"/>
      <dgm:spPr/>
      <dgm:t>
        <a:bodyPr/>
        <a:lstStyle/>
        <a:p>
          <a:endParaRPr lang="en-US"/>
        </a:p>
      </dgm:t>
    </dgm:pt>
    <dgm:pt modelId="{27824DDE-4E39-4BCA-A9DC-95E0F86204F8}" type="pres">
      <dgm:prSet presAssocID="{D4A385BD-B69A-4B8F-A8B8-152A24F71EA0}" presName="hierChild4" presStyleCnt="0"/>
      <dgm:spPr/>
    </dgm:pt>
    <dgm:pt modelId="{E4C85563-D63D-4231-99DC-EE01DC4C6E80}" type="pres">
      <dgm:prSet presAssocID="{D4A385BD-B69A-4B8F-A8B8-152A24F71EA0}" presName="hierChild5" presStyleCnt="0"/>
      <dgm:spPr/>
    </dgm:pt>
    <dgm:pt modelId="{27BF0CDC-BAD4-4AC6-A01E-CB53AF532F67}" type="pres">
      <dgm:prSet presAssocID="{D6FF596E-BDA3-4B17-89D0-EFF0641DFDF1}" presName="Name28" presStyleLbl="parChTrans1D2" presStyleIdx="2" presStyleCnt="4"/>
      <dgm:spPr/>
      <dgm:t>
        <a:bodyPr/>
        <a:lstStyle/>
        <a:p>
          <a:endParaRPr lang="en-US"/>
        </a:p>
      </dgm:t>
    </dgm:pt>
    <dgm:pt modelId="{51B7DB7E-87F5-40DF-9186-00587CE57760}" type="pres">
      <dgm:prSet presAssocID="{4CD8F23E-69FF-4193-847E-48EFF4A97655}" presName="hierRoot2" presStyleCnt="0">
        <dgm:presLayoutVars>
          <dgm:hierBranch val="init"/>
        </dgm:presLayoutVars>
      </dgm:prSet>
      <dgm:spPr/>
    </dgm:pt>
    <dgm:pt modelId="{F7769A1D-88CF-4C60-8C8C-8752CC9EEBD9}" type="pres">
      <dgm:prSet presAssocID="{4CD8F23E-69FF-4193-847E-48EFF4A97655}" presName="rootComposite2" presStyleCnt="0"/>
      <dgm:spPr/>
    </dgm:pt>
    <dgm:pt modelId="{2CCA0CF3-F3A1-4225-BF1C-C765C49C19E9}" type="pres">
      <dgm:prSet presAssocID="{4CD8F23E-69FF-4193-847E-48EFF4A9765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6AFDE4-9EB1-424D-99F0-A5BBACC94343}" type="pres">
      <dgm:prSet presAssocID="{4CD8F23E-69FF-4193-847E-48EFF4A97655}" presName="topArc2" presStyleLbl="parChTrans1D1" presStyleIdx="6" presStyleCnt="10"/>
      <dgm:spPr/>
    </dgm:pt>
    <dgm:pt modelId="{57BDB98A-166F-4D4E-BBE9-D149AE90E8C0}" type="pres">
      <dgm:prSet presAssocID="{4CD8F23E-69FF-4193-847E-48EFF4A97655}" presName="bottomArc2" presStyleLbl="parChTrans1D1" presStyleIdx="7" presStyleCnt="10"/>
      <dgm:spPr/>
    </dgm:pt>
    <dgm:pt modelId="{98B3AB22-537F-42D1-88A3-4FB915DE9DB5}" type="pres">
      <dgm:prSet presAssocID="{4CD8F23E-69FF-4193-847E-48EFF4A97655}" presName="topConnNode2" presStyleLbl="node2" presStyleIdx="0" presStyleCnt="0"/>
      <dgm:spPr/>
      <dgm:t>
        <a:bodyPr/>
        <a:lstStyle/>
        <a:p>
          <a:endParaRPr lang="en-US"/>
        </a:p>
      </dgm:t>
    </dgm:pt>
    <dgm:pt modelId="{081BA4CA-4FA0-41F2-8A82-00AF79002A7B}" type="pres">
      <dgm:prSet presAssocID="{4CD8F23E-69FF-4193-847E-48EFF4A97655}" presName="hierChild4" presStyleCnt="0"/>
      <dgm:spPr/>
    </dgm:pt>
    <dgm:pt modelId="{732B5D98-4653-48DA-8D7B-891E3B4B428F}" type="pres">
      <dgm:prSet presAssocID="{4CD8F23E-69FF-4193-847E-48EFF4A97655}" presName="hierChild5" presStyleCnt="0"/>
      <dgm:spPr/>
    </dgm:pt>
    <dgm:pt modelId="{87EBCEE1-5062-47AE-93C2-392D0DC4890C}" type="pres">
      <dgm:prSet presAssocID="{2301EB78-8723-47FE-BFFE-C5B4799819EB}" presName="Name28" presStyleLbl="parChTrans1D2" presStyleIdx="3" presStyleCnt="4"/>
      <dgm:spPr/>
      <dgm:t>
        <a:bodyPr/>
        <a:lstStyle/>
        <a:p>
          <a:endParaRPr lang="en-US"/>
        </a:p>
      </dgm:t>
    </dgm:pt>
    <dgm:pt modelId="{7A2C5B60-20D0-4F54-9968-3F843A0FE9A0}" type="pres">
      <dgm:prSet presAssocID="{5DB7F361-4D22-4E95-94EB-2920476327E6}" presName="hierRoot2" presStyleCnt="0">
        <dgm:presLayoutVars>
          <dgm:hierBranch val="init"/>
        </dgm:presLayoutVars>
      </dgm:prSet>
      <dgm:spPr/>
    </dgm:pt>
    <dgm:pt modelId="{27A4DD0C-B258-4812-9A16-7AE0A31FE8DA}" type="pres">
      <dgm:prSet presAssocID="{5DB7F361-4D22-4E95-94EB-2920476327E6}" presName="rootComposite2" presStyleCnt="0"/>
      <dgm:spPr/>
    </dgm:pt>
    <dgm:pt modelId="{A2DC6735-81E0-49C1-9503-5B4785EB2563}" type="pres">
      <dgm:prSet presAssocID="{5DB7F361-4D22-4E95-94EB-2920476327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86D8B-243E-498E-8C66-5DD5790B09FE}" type="pres">
      <dgm:prSet presAssocID="{5DB7F361-4D22-4E95-94EB-2920476327E6}" presName="topArc2" presStyleLbl="parChTrans1D1" presStyleIdx="8" presStyleCnt="10"/>
      <dgm:spPr/>
    </dgm:pt>
    <dgm:pt modelId="{A2341616-A9AE-42A7-981D-33F443957C24}" type="pres">
      <dgm:prSet presAssocID="{5DB7F361-4D22-4E95-94EB-2920476327E6}" presName="bottomArc2" presStyleLbl="parChTrans1D1" presStyleIdx="9" presStyleCnt="10"/>
      <dgm:spPr/>
    </dgm:pt>
    <dgm:pt modelId="{7B8E8986-F458-43A5-860A-9D0233B4D98F}" type="pres">
      <dgm:prSet presAssocID="{5DB7F361-4D22-4E95-94EB-2920476327E6}" presName="topConnNode2" presStyleLbl="node2" presStyleIdx="0" presStyleCnt="0"/>
      <dgm:spPr/>
      <dgm:t>
        <a:bodyPr/>
        <a:lstStyle/>
        <a:p>
          <a:endParaRPr lang="en-US"/>
        </a:p>
      </dgm:t>
    </dgm:pt>
    <dgm:pt modelId="{B5840E72-85C3-4B35-B20A-29F7BE6D40DF}" type="pres">
      <dgm:prSet presAssocID="{5DB7F361-4D22-4E95-94EB-2920476327E6}" presName="hierChild4" presStyleCnt="0"/>
      <dgm:spPr/>
    </dgm:pt>
    <dgm:pt modelId="{3A648AEE-AF2C-4AA0-BDE2-B2AEA9CD33C3}" type="pres">
      <dgm:prSet presAssocID="{5DB7F361-4D22-4E95-94EB-2920476327E6}" presName="hierChild5" presStyleCnt="0"/>
      <dgm:spPr/>
    </dgm:pt>
    <dgm:pt modelId="{55EE01E8-CD2C-4D64-AD43-1B997B332D80}" type="pres">
      <dgm:prSet presAssocID="{DB305E38-F7BA-4712-AAC7-CC9D097117BD}" presName="hierChild3" presStyleCnt="0"/>
      <dgm:spPr/>
    </dgm:pt>
  </dgm:ptLst>
  <dgm:cxnLst>
    <dgm:cxn modelId="{880B7311-13B3-4626-9378-4B291A3BC755}" type="presOf" srcId="{2301EB78-8723-47FE-BFFE-C5B4799819EB}" destId="{87EBCEE1-5062-47AE-93C2-392D0DC4890C}" srcOrd="0" destOrd="0" presId="urn:microsoft.com/office/officeart/2008/layout/HalfCircleOrganizationChart"/>
    <dgm:cxn modelId="{964EEC74-A3F4-420B-99F7-E2835910EEA8}" type="presOf" srcId="{CE853887-F13D-4198-AE7E-BCBEA42E5249}" destId="{EFA50EC7-1F61-482A-A99B-376FBD2810BC}" srcOrd="0" destOrd="0" presId="urn:microsoft.com/office/officeart/2008/layout/HalfCircleOrganizationChart"/>
    <dgm:cxn modelId="{EE8B0ED8-D117-4632-9840-A41DF2D2BF16}" type="presOf" srcId="{5DB7F361-4D22-4E95-94EB-2920476327E6}" destId="{7B8E8986-F458-43A5-860A-9D0233B4D98F}" srcOrd="1" destOrd="0" presId="urn:microsoft.com/office/officeart/2008/layout/HalfCircleOrganizationChart"/>
    <dgm:cxn modelId="{11B9A5A7-A6A1-4517-B712-DD6F28B9663A}" type="presOf" srcId="{76B724F1-930B-44A6-A4B0-CCB8E06530CB}" destId="{5E2266E2-BBC8-4C84-B035-415D26AF7DCE}" srcOrd="0" destOrd="0" presId="urn:microsoft.com/office/officeart/2008/layout/HalfCircleOrganizationChart"/>
    <dgm:cxn modelId="{42747FB1-657B-4EDC-842B-E97137ACD1F3}" srcId="{3A17E9A0-45EA-4773-887C-5CE9AB8F681D}" destId="{DB305E38-F7BA-4712-AAC7-CC9D097117BD}" srcOrd="0" destOrd="0" parTransId="{D227BD4E-5CA7-4ACB-BE06-9BC4FE5EEBC0}" sibTransId="{817D1D06-E538-47F3-BB68-34EFFB9F24A2}"/>
    <dgm:cxn modelId="{FF23F08B-39FC-441D-A0A1-D7D870A438C5}" type="presOf" srcId="{3A17E9A0-45EA-4773-887C-5CE9AB8F681D}" destId="{F68698A6-AE73-4451-8E23-BAADDCE3E01F}" srcOrd="0" destOrd="0" presId="urn:microsoft.com/office/officeart/2008/layout/HalfCircleOrganizationChart"/>
    <dgm:cxn modelId="{CE0D6DA9-4770-4BD6-A267-C638EBFBD07F}" type="presOf" srcId="{D6FF596E-BDA3-4B17-89D0-EFF0641DFDF1}" destId="{27BF0CDC-BAD4-4AC6-A01E-CB53AF532F67}" srcOrd="0" destOrd="0" presId="urn:microsoft.com/office/officeart/2008/layout/HalfCircleOrganizationChart"/>
    <dgm:cxn modelId="{3F5B9312-471A-4C20-BCDB-B6070EFB3353}" type="presOf" srcId="{D4A385BD-B69A-4B8F-A8B8-152A24F71EA0}" destId="{950CC9FD-C290-4A2D-AA70-6237F8C767D1}" srcOrd="0" destOrd="0" presId="urn:microsoft.com/office/officeart/2008/layout/HalfCircleOrganizationChart"/>
    <dgm:cxn modelId="{AF3207FE-D3CD-4A77-AF19-A9440E58CF51}" type="presOf" srcId="{DB305E38-F7BA-4712-AAC7-CC9D097117BD}" destId="{B2FB7440-CCA1-470D-A2B7-EB706F5BC8E6}" srcOrd="0" destOrd="0" presId="urn:microsoft.com/office/officeart/2008/layout/HalfCircleOrganizationChart"/>
    <dgm:cxn modelId="{00A717DA-24E2-4D22-A858-4E3E64E8DF36}" type="presOf" srcId="{1E958D0F-554B-4F4F-90E5-0F73F63D8A17}" destId="{1AFA9E4D-8FBF-4C60-9B32-A177C609C0CF}" srcOrd="1" destOrd="0" presId="urn:microsoft.com/office/officeart/2008/layout/HalfCircleOrganizationChart"/>
    <dgm:cxn modelId="{046828BB-B327-4DCE-99FC-D3DCD21BD557}" type="presOf" srcId="{DB305E38-F7BA-4712-AAC7-CC9D097117BD}" destId="{6337F6A2-9C44-4AC3-9FAC-FD14B155BDCF}" srcOrd="1" destOrd="0" presId="urn:microsoft.com/office/officeart/2008/layout/HalfCircleOrganizationChart"/>
    <dgm:cxn modelId="{BBEF11C1-8A7A-45B1-A467-9F9031A4C9B2}" type="presOf" srcId="{4CD8F23E-69FF-4193-847E-48EFF4A97655}" destId="{98B3AB22-537F-42D1-88A3-4FB915DE9DB5}" srcOrd="1" destOrd="0" presId="urn:microsoft.com/office/officeart/2008/layout/HalfCircleOrganizationChart"/>
    <dgm:cxn modelId="{2FDD7B71-665F-4ED0-BFD0-46884865EA13}" srcId="{DB305E38-F7BA-4712-AAC7-CC9D097117BD}" destId="{5DB7F361-4D22-4E95-94EB-2920476327E6}" srcOrd="3" destOrd="0" parTransId="{2301EB78-8723-47FE-BFFE-C5B4799819EB}" sibTransId="{8E9CF361-17E9-4C15-A45F-B2F2E21C5FD7}"/>
    <dgm:cxn modelId="{CE5FD363-74C4-4CCE-BDBE-34EB2A11FD4A}" type="presOf" srcId="{1E958D0F-554B-4F4F-90E5-0F73F63D8A17}" destId="{29ACF5F0-797B-4D7F-9582-B8B8BB16364E}" srcOrd="0" destOrd="0" presId="urn:microsoft.com/office/officeart/2008/layout/HalfCircleOrganizationChart"/>
    <dgm:cxn modelId="{50AB7251-5C85-408A-8599-30B53AB5F6CC}" type="presOf" srcId="{D4A385BD-B69A-4B8F-A8B8-152A24F71EA0}" destId="{C5FED2CA-73B4-411B-BB8D-492DF7582CD3}" srcOrd="1" destOrd="0" presId="urn:microsoft.com/office/officeart/2008/layout/HalfCircleOrganizationChart"/>
    <dgm:cxn modelId="{DA4E6BAA-94A1-4AFD-B8E7-E1C894FCFEB0}" type="presOf" srcId="{4CD8F23E-69FF-4193-847E-48EFF4A97655}" destId="{2CCA0CF3-F3A1-4225-BF1C-C765C49C19E9}" srcOrd="0" destOrd="0" presId="urn:microsoft.com/office/officeart/2008/layout/HalfCircleOrganizationChart"/>
    <dgm:cxn modelId="{0B11FCC3-D423-4169-962B-2069E981CD6F}" type="presOf" srcId="{5DB7F361-4D22-4E95-94EB-2920476327E6}" destId="{A2DC6735-81E0-49C1-9503-5B4785EB2563}" srcOrd="0" destOrd="0" presId="urn:microsoft.com/office/officeart/2008/layout/HalfCircleOrganizationChart"/>
    <dgm:cxn modelId="{6230A912-87E3-4F85-8044-B53F7B5C3261}" srcId="{DB305E38-F7BA-4712-AAC7-CC9D097117BD}" destId="{D4A385BD-B69A-4B8F-A8B8-152A24F71EA0}" srcOrd="1" destOrd="0" parTransId="{CE853887-F13D-4198-AE7E-BCBEA42E5249}" sibTransId="{126E95EB-7745-42AC-B7E1-75EE41D00014}"/>
    <dgm:cxn modelId="{64AA0F5C-5C9C-47F4-9195-B38E09BC6E5F}" srcId="{DB305E38-F7BA-4712-AAC7-CC9D097117BD}" destId="{4CD8F23E-69FF-4193-847E-48EFF4A97655}" srcOrd="2" destOrd="0" parTransId="{D6FF596E-BDA3-4B17-89D0-EFF0641DFDF1}" sibTransId="{CE94CF56-D73F-4EDB-AA3D-400DA62428F0}"/>
    <dgm:cxn modelId="{BD5CC937-D326-4199-8926-2C1323CFEA90}" srcId="{DB305E38-F7BA-4712-AAC7-CC9D097117BD}" destId="{1E958D0F-554B-4F4F-90E5-0F73F63D8A17}" srcOrd="0" destOrd="0" parTransId="{76B724F1-930B-44A6-A4B0-CCB8E06530CB}" sibTransId="{92CEFDFB-271A-4E90-B16B-B6D12A542D5A}"/>
    <dgm:cxn modelId="{75E41299-23D4-4D22-BA31-EC20054E751C}" type="presParOf" srcId="{F68698A6-AE73-4451-8E23-BAADDCE3E01F}" destId="{73962A6A-5A8F-4FF3-B149-E96E4142405F}" srcOrd="0" destOrd="0" presId="urn:microsoft.com/office/officeart/2008/layout/HalfCircleOrganizationChart"/>
    <dgm:cxn modelId="{0F2AA5DF-3E2A-4E50-B081-376B45C0E049}" type="presParOf" srcId="{73962A6A-5A8F-4FF3-B149-E96E4142405F}" destId="{8409A49F-0E78-4421-A0A7-72E8EED17580}" srcOrd="0" destOrd="0" presId="urn:microsoft.com/office/officeart/2008/layout/HalfCircleOrganizationChart"/>
    <dgm:cxn modelId="{5DADA652-7785-44A1-A8C0-F1B2EE169D62}" type="presParOf" srcId="{8409A49F-0E78-4421-A0A7-72E8EED17580}" destId="{B2FB7440-CCA1-470D-A2B7-EB706F5BC8E6}" srcOrd="0" destOrd="0" presId="urn:microsoft.com/office/officeart/2008/layout/HalfCircleOrganizationChart"/>
    <dgm:cxn modelId="{BDA8D68F-F296-48F4-A0C6-A6857707F245}" type="presParOf" srcId="{8409A49F-0E78-4421-A0A7-72E8EED17580}" destId="{9AE2E186-4762-4A3B-ABB4-7D8DBD831209}" srcOrd="1" destOrd="0" presId="urn:microsoft.com/office/officeart/2008/layout/HalfCircleOrganizationChart"/>
    <dgm:cxn modelId="{67B1E39E-71B7-4090-9515-8DB7340B08EF}" type="presParOf" srcId="{8409A49F-0E78-4421-A0A7-72E8EED17580}" destId="{84701E5A-418C-444B-8E65-A005EE2B1D11}" srcOrd="2" destOrd="0" presId="urn:microsoft.com/office/officeart/2008/layout/HalfCircleOrganizationChart"/>
    <dgm:cxn modelId="{3C898B49-6F69-4F7D-87A7-B1DF826C1150}" type="presParOf" srcId="{8409A49F-0E78-4421-A0A7-72E8EED17580}" destId="{6337F6A2-9C44-4AC3-9FAC-FD14B155BDCF}" srcOrd="3" destOrd="0" presId="urn:microsoft.com/office/officeart/2008/layout/HalfCircleOrganizationChart"/>
    <dgm:cxn modelId="{31DFB7B9-984E-47E3-958A-A4ACE39483DF}" type="presParOf" srcId="{73962A6A-5A8F-4FF3-B149-E96E4142405F}" destId="{F9CADA38-69B8-4A19-A19E-FC59CF22DCC1}" srcOrd="1" destOrd="0" presId="urn:microsoft.com/office/officeart/2008/layout/HalfCircleOrganizationChart"/>
    <dgm:cxn modelId="{5F446974-57F2-4F33-B55D-BA1EED517774}" type="presParOf" srcId="{F9CADA38-69B8-4A19-A19E-FC59CF22DCC1}" destId="{5E2266E2-BBC8-4C84-B035-415D26AF7DCE}" srcOrd="0" destOrd="0" presId="urn:microsoft.com/office/officeart/2008/layout/HalfCircleOrganizationChart"/>
    <dgm:cxn modelId="{EBB003AB-4EBF-428C-AEEC-49C3139660CA}" type="presParOf" srcId="{F9CADA38-69B8-4A19-A19E-FC59CF22DCC1}" destId="{87F940B1-16E1-49A0-AD6C-DDC6F26513B2}" srcOrd="1" destOrd="0" presId="urn:microsoft.com/office/officeart/2008/layout/HalfCircleOrganizationChart"/>
    <dgm:cxn modelId="{22F5738E-2393-41BE-912E-BD9606FA7C10}" type="presParOf" srcId="{87F940B1-16E1-49A0-AD6C-DDC6F26513B2}" destId="{5DA17148-0F83-4530-BF2F-2F109E3EA046}" srcOrd="0" destOrd="0" presId="urn:microsoft.com/office/officeart/2008/layout/HalfCircleOrganizationChart"/>
    <dgm:cxn modelId="{3842976A-A360-4E9E-9E15-D25B67885A1E}" type="presParOf" srcId="{5DA17148-0F83-4530-BF2F-2F109E3EA046}" destId="{29ACF5F0-797B-4D7F-9582-B8B8BB16364E}" srcOrd="0" destOrd="0" presId="urn:microsoft.com/office/officeart/2008/layout/HalfCircleOrganizationChart"/>
    <dgm:cxn modelId="{F00E28E9-BB87-47E3-847A-D9EB06153721}" type="presParOf" srcId="{5DA17148-0F83-4530-BF2F-2F109E3EA046}" destId="{668F8F39-8509-4456-8023-7398D0EE416F}" srcOrd="1" destOrd="0" presId="urn:microsoft.com/office/officeart/2008/layout/HalfCircleOrganizationChart"/>
    <dgm:cxn modelId="{A8C65D99-FAE9-4DC9-B0F7-276FF6898D4D}" type="presParOf" srcId="{5DA17148-0F83-4530-BF2F-2F109E3EA046}" destId="{E9E84B46-6D3F-4227-987F-5451CC1E13DE}" srcOrd="2" destOrd="0" presId="urn:microsoft.com/office/officeart/2008/layout/HalfCircleOrganizationChart"/>
    <dgm:cxn modelId="{9AC1CEED-1FC8-433D-A227-E0C4C0F4EBCE}" type="presParOf" srcId="{5DA17148-0F83-4530-BF2F-2F109E3EA046}" destId="{1AFA9E4D-8FBF-4C60-9B32-A177C609C0CF}" srcOrd="3" destOrd="0" presId="urn:microsoft.com/office/officeart/2008/layout/HalfCircleOrganizationChart"/>
    <dgm:cxn modelId="{C177828E-6BFD-40DE-AD07-BB16B90B9747}" type="presParOf" srcId="{87F940B1-16E1-49A0-AD6C-DDC6F26513B2}" destId="{C65F21D6-E131-44EA-B828-2F53768DE366}" srcOrd="1" destOrd="0" presId="urn:microsoft.com/office/officeart/2008/layout/HalfCircleOrganizationChart"/>
    <dgm:cxn modelId="{21AB11D7-A489-4A81-9B62-BDA7E4155189}" type="presParOf" srcId="{87F940B1-16E1-49A0-AD6C-DDC6F26513B2}" destId="{C66177E4-2E32-4B9B-95F7-9C0B8C35E373}" srcOrd="2" destOrd="0" presId="urn:microsoft.com/office/officeart/2008/layout/HalfCircleOrganizationChart"/>
    <dgm:cxn modelId="{4E85FA98-86B6-4621-839E-3DBE535B209C}" type="presParOf" srcId="{F9CADA38-69B8-4A19-A19E-FC59CF22DCC1}" destId="{EFA50EC7-1F61-482A-A99B-376FBD2810BC}" srcOrd="2" destOrd="0" presId="urn:microsoft.com/office/officeart/2008/layout/HalfCircleOrganizationChart"/>
    <dgm:cxn modelId="{05BC3C75-C595-498D-8C6C-15F41335E83B}" type="presParOf" srcId="{F9CADA38-69B8-4A19-A19E-FC59CF22DCC1}" destId="{B71A4794-E771-4D65-AD59-8BE2A29DBF7D}" srcOrd="3" destOrd="0" presId="urn:microsoft.com/office/officeart/2008/layout/HalfCircleOrganizationChart"/>
    <dgm:cxn modelId="{CFD99121-D3F9-4386-9B56-F940ACAC815A}" type="presParOf" srcId="{B71A4794-E771-4D65-AD59-8BE2A29DBF7D}" destId="{52FA38B5-9E18-4DFA-BFA2-31CC1A77FF7F}" srcOrd="0" destOrd="0" presId="urn:microsoft.com/office/officeart/2008/layout/HalfCircleOrganizationChart"/>
    <dgm:cxn modelId="{C882A74C-F546-4727-B102-66B6A84B0F82}" type="presParOf" srcId="{52FA38B5-9E18-4DFA-BFA2-31CC1A77FF7F}" destId="{950CC9FD-C290-4A2D-AA70-6237F8C767D1}" srcOrd="0" destOrd="0" presId="urn:microsoft.com/office/officeart/2008/layout/HalfCircleOrganizationChart"/>
    <dgm:cxn modelId="{3DDC8CE9-F94E-417D-BB29-4D6BBFF1AF7B}" type="presParOf" srcId="{52FA38B5-9E18-4DFA-BFA2-31CC1A77FF7F}" destId="{77366087-D1F9-4946-8D03-F9F598DAF9D9}" srcOrd="1" destOrd="0" presId="urn:microsoft.com/office/officeart/2008/layout/HalfCircleOrganizationChart"/>
    <dgm:cxn modelId="{BC5E283D-16E4-487B-868D-530C5798E689}" type="presParOf" srcId="{52FA38B5-9E18-4DFA-BFA2-31CC1A77FF7F}" destId="{2DC0BA50-4600-40F4-83D0-A0DEFBC70D90}" srcOrd="2" destOrd="0" presId="urn:microsoft.com/office/officeart/2008/layout/HalfCircleOrganizationChart"/>
    <dgm:cxn modelId="{1BE0075A-B10F-4A8E-8770-70424BC96AD1}" type="presParOf" srcId="{52FA38B5-9E18-4DFA-BFA2-31CC1A77FF7F}" destId="{C5FED2CA-73B4-411B-BB8D-492DF7582CD3}" srcOrd="3" destOrd="0" presId="urn:microsoft.com/office/officeart/2008/layout/HalfCircleOrganizationChart"/>
    <dgm:cxn modelId="{FEC460E9-798A-4D41-ACAC-26A35A585589}" type="presParOf" srcId="{B71A4794-E771-4D65-AD59-8BE2A29DBF7D}" destId="{27824DDE-4E39-4BCA-A9DC-95E0F86204F8}" srcOrd="1" destOrd="0" presId="urn:microsoft.com/office/officeart/2008/layout/HalfCircleOrganizationChart"/>
    <dgm:cxn modelId="{8D44D5EE-0236-4104-BA09-E203778EAD48}" type="presParOf" srcId="{B71A4794-E771-4D65-AD59-8BE2A29DBF7D}" destId="{E4C85563-D63D-4231-99DC-EE01DC4C6E80}" srcOrd="2" destOrd="0" presId="urn:microsoft.com/office/officeart/2008/layout/HalfCircleOrganizationChart"/>
    <dgm:cxn modelId="{6CA291F2-819F-45FF-9844-52FAB6B0C584}" type="presParOf" srcId="{F9CADA38-69B8-4A19-A19E-FC59CF22DCC1}" destId="{27BF0CDC-BAD4-4AC6-A01E-CB53AF532F67}" srcOrd="4" destOrd="0" presId="urn:microsoft.com/office/officeart/2008/layout/HalfCircleOrganizationChart"/>
    <dgm:cxn modelId="{E3F484AA-3F80-4067-938D-4C795113958E}" type="presParOf" srcId="{F9CADA38-69B8-4A19-A19E-FC59CF22DCC1}" destId="{51B7DB7E-87F5-40DF-9186-00587CE57760}" srcOrd="5" destOrd="0" presId="urn:microsoft.com/office/officeart/2008/layout/HalfCircleOrganizationChart"/>
    <dgm:cxn modelId="{28CE04EA-0EC0-47DE-B211-C0989F8649A2}" type="presParOf" srcId="{51B7DB7E-87F5-40DF-9186-00587CE57760}" destId="{F7769A1D-88CF-4C60-8C8C-8752CC9EEBD9}" srcOrd="0" destOrd="0" presId="urn:microsoft.com/office/officeart/2008/layout/HalfCircleOrganizationChart"/>
    <dgm:cxn modelId="{672837D0-0DEA-4E0C-8D94-8AD9C07EB9FD}" type="presParOf" srcId="{F7769A1D-88CF-4C60-8C8C-8752CC9EEBD9}" destId="{2CCA0CF3-F3A1-4225-BF1C-C765C49C19E9}" srcOrd="0" destOrd="0" presId="urn:microsoft.com/office/officeart/2008/layout/HalfCircleOrganizationChart"/>
    <dgm:cxn modelId="{9917ECCB-F284-44AC-86C7-36EA317FD12F}" type="presParOf" srcId="{F7769A1D-88CF-4C60-8C8C-8752CC9EEBD9}" destId="{BA6AFDE4-9EB1-424D-99F0-A5BBACC94343}" srcOrd="1" destOrd="0" presId="urn:microsoft.com/office/officeart/2008/layout/HalfCircleOrganizationChart"/>
    <dgm:cxn modelId="{A8BB5A4D-FE1D-4882-91DE-331C5D8A802C}" type="presParOf" srcId="{F7769A1D-88CF-4C60-8C8C-8752CC9EEBD9}" destId="{57BDB98A-166F-4D4E-BBE9-D149AE90E8C0}" srcOrd="2" destOrd="0" presId="urn:microsoft.com/office/officeart/2008/layout/HalfCircleOrganizationChart"/>
    <dgm:cxn modelId="{7C8736F9-8675-4D5F-97DB-D0A9DBE9F562}" type="presParOf" srcId="{F7769A1D-88CF-4C60-8C8C-8752CC9EEBD9}" destId="{98B3AB22-537F-42D1-88A3-4FB915DE9DB5}" srcOrd="3" destOrd="0" presId="urn:microsoft.com/office/officeart/2008/layout/HalfCircleOrganizationChart"/>
    <dgm:cxn modelId="{90A67153-472A-4CD2-B3C4-DC8316477106}" type="presParOf" srcId="{51B7DB7E-87F5-40DF-9186-00587CE57760}" destId="{081BA4CA-4FA0-41F2-8A82-00AF79002A7B}" srcOrd="1" destOrd="0" presId="urn:microsoft.com/office/officeart/2008/layout/HalfCircleOrganizationChart"/>
    <dgm:cxn modelId="{62905616-B52B-4BB3-AF39-027DD835607B}" type="presParOf" srcId="{51B7DB7E-87F5-40DF-9186-00587CE57760}" destId="{732B5D98-4653-48DA-8D7B-891E3B4B428F}" srcOrd="2" destOrd="0" presId="urn:microsoft.com/office/officeart/2008/layout/HalfCircleOrganizationChart"/>
    <dgm:cxn modelId="{523F5158-D55F-43C7-9507-E10518C542B2}" type="presParOf" srcId="{F9CADA38-69B8-4A19-A19E-FC59CF22DCC1}" destId="{87EBCEE1-5062-47AE-93C2-392D0DC4890C}" srcOrd="6" destOrd="0" presId="urn:microsoft.com/office/officeart/2008/layout/HalfCircleOrganizationChart"/>
    <dgm:cxn modelId="{E29211C4-FD7A-4CDB-B239-022083ADB048}" type="presParOf" srcId="{F9CADA38-69B8-4A19-A19E-FC59CF22DCC1}" destId="{7A2C5B60-20D0-4F54-9968-3F843A0FE9A0}" srcOrd="7" destOrd="0" presId="urn:microsoft.com/office/officeart/2008/layout/HalfCircleOrganizationChart"/>
    <dgm:cxn modelId="{5D91A572-7969-473E-8574-B9BBB1669FB4}" type="presParOf" srcId="{7A2C5B60-20D0-4F54-9968-3F843A0FE9A0}" destId="{27A4DD0C-B258-4812-9A16-7AE0A31FE8DA}" srcOrd="0" destOrd="0" presId="urn:microsoft.com/office/officeart/2008/layout/HalfCircleOrganizationChart"/>
    <dgm:cxn modelId="{62B593DB-2DA1-43EF-8FAE-239B08D60115}" type="presParOf" srcId="{27A4DD0C-B258-4812-9A16-7AE0A31FE8DA}" destId="{A2DC6735-81E0-49C1-9503-5B4785EB2563}" srcOrd="0" destOrd="0" presId="urn:microsoft.com/office/officeart/2008/layout/HalfCircleOrganizationChart"/>
    <dgm:cxn modelId="{6F4EAAC3-F691-40A9-9304-51C81D052526}" type="presParOf" srcId="{27A4DD0C-B258-4812-9A16-7AE0A31FE8DA}" destId="{76486D8B-243E-498E-8C66-5DD5790B09FE}" srcOrd="1" destOrd="0" presId="urn:microsoft.com/office/officeart/2008/layout/HalfCircleOrganizationChart"/>
    <dgm:cxn modelId="{7174201D-DDAC-4E86-8AA2-FF549A23C693}" type="presParOf" srcId="{27A4DD0C-B258-4812-9A16-7AE0A31FE8DA}" destId="{A2341616-A9AE-42A7-981D-33F443957C24}" srcOrd="2" destOrd="0" presId="urn:microsoft.com/office/officeart/2008/layout/HalfCircleOrganizationChart"/>
    <dgm:cxn modelId="{6FE1C2C3-D13B-4E8C-8F6D-B5330F20E514}" type="presParOf" srcId="{27A4DD0C-B258-4812-9A16-7AE0A31FE8DA}" destId="{7B8E8986-F458-43A5-860A-9D0233B4D98F}" srcOrd="3" destOrd="0" presId="urn:microsoft.com/office/officeart/2008/layout/HalfCircleOrganizationChart"/>
    <dgm:cxn modelId="{D97E43B8-49DD-4116-AC49-6FE9A258BDDA}" type="presParOf" srcId="{7A2C5B60-20D0-4F54-9968-3F843A0FE9A0}" destId="{B5840E72-85C3-4B35-B20A-29F7BE6D40DF}" srcOrd="1" destOrd="0" presId="urn:microsoft.com/office/officeart/2008/layout/HalfCircleOrganizationChart"/>
    <dgm:cxn modelId="{973A71CB-5A80-460F-B190-4554C5368941}" type="presParOf" srcId="{7A2C5B60-20D0-4F54-9968-3F843A0FE9A0}" destId="{3A648AEE-AF2C-4AA0-BDE2-B2AEA9CD33C3}" srcOrd="2" destOrd="0" presId="urn:microsoft.com/office/officeart/2008/layout/HalfCircleOrganizationChart"/>
    <dgm:cxn modelId="{24D35FAA-32B7-42EC-A4E9-046341E303ED}" type="presParOf" srcId="{73962A6A-5A8F-4FF3-B149-E96E4142405F}" destId="{55EE01E8-CD2C-4D64-AD43-1B997B332D8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BCEE1-5062-47AE-93C2-392D0DC4890C}">
      <dsp:nvSpPr>
        <dsp:cNvPr id="0" name=""/>
        <dsp:cNvSpPr/>
      </dsp:nvSpPr>
      <dsp:spPr>
        <a:xfrm>
          <a:off x="4192073" y="1313832"/>
          <a:ext cx="3283257" cy="379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40"/>
              </a:lnTo>
              <a:lnTo>
                <a:pt x="3283257" y="189940"/>
              </a:lnTo>
              <a:lnTo>
                <a:pt x="3283257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0CDC-BAD4-4AC6-A01E-CB53AF532F67}">
      <dsp:nvSpPr>
        <dsp:cNvPr id="0" name=""/>
        <dsp:cNvSpPr/>
      </dsp:nvSpPr>
      <dsp:spPr>
        <a:xfrm>
          <a:off x="4192073" y="1313832"/>
          <a:ext cx="1094419" cy="379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40"/>
              </a:lnTo>
              <a:lnTo>
                <a:pt x="1094419" y="189940"/>
              </a:lnTo>
              <a:lnTo>
                <a:pt x="1094419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50EC7-1F61-482A-A99B-376FBD2810BC}">
      <dsp:nvSpPr>
        <dsp:cNvPr id="0" name=""/>
        <dsp:cNvSpPr/>
      </dsp:nvSpPr>
      <dsp:spPr>
        <a:xfrm>
          <a:off x="3097653" y="1313832"/>
          <a:ext cx="1094419" cy="379881"/>
        </a:xfrm>
        <a:custGeom>
          <a:avLst/>
          <a:gdLst/>
          <a:ahLst/>
          <a:cxnLst/>
          <a:rect l="0" t="0" r="0" b="0"/>
          <a:pathLst>
            <a:path>
              <a:moveTo>
                <a:pt x="1094419" y="0"/>
              </a:moveTo>
              <a:lnTo>
                <a:pt x="1094419" y="189940"/>
              </a:lnTo>
              <a:lnTo>
                <a:pt x="0" y="189940"/>
              </a:lnTo>
              <a:lnTo>
                <a:pt x="0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266E2-BBC8-4C84-B035-415D26AF7DCE}">
      <dsp:nvSpPr>
        <dsp:cNvPr id="0" name=""/>
        <dsp:cNvSpPr/>
      </dsp:nvSpPr>
      <dsp:spPr>
        <a:xfrm>
          <a:off x="908815" y="1313832"/>
          <a:ext cx="3283257" cy="379881"/>
        </a:xfrm>
        <a:custGeom>
          <a:avLst/>
          <a:gdLst/>
          <a:ahLst/>
          <a:cxnLst/>
          <a:rect l="0" t="0" r="0" b="0"/>
          <a:pathLst>
            <a:path>
              <a:moveTo>
                <a:pt x="3283257" y="0"/>
              </a:moveTo>
              <a:lnTo>
                <a:pt x="3283257" y="189940"/>
              </a:lnTo>
              <a:lnTo>
                <a:pt x="0" y="189940"/>
              </a:lnTo>
              <a:lnTo>
                <a:pt x="0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2E186-4762-4A3B-ABB4-7D8DBD831209}">
      <dsp:nvSpPr>
        <dsp:cNvPr id="0" name=""/>
        <dsp:cNvSpPr/>
      </dsp:nvSpPr>
      <dsp:spPr>
        <a:xfrm>
          <a:off x="3739833" y="40935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01E5A-418C-444B-8E65-A005EE2B1D11}">
      <dsp:nvSpPr>
        <dsp:cNvPr id="0" name=""/>
        <dsp:cNvSpPr/>
      </dsp:nvSpPr>
      <dsp:spPr>
        <a:xfrm>
          <a:off x="3739833" y="40935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B7440-CCA1-470D-A2B7-EB706F5BC8E6}">
      <dsp:nvSpPr>
        <dsp:cNvPr id="0" name=""/>
        <dsp:cNvSpPr/>
      </dsp:nvSpPr>
      <dsp:spPr>
        <a:xfrm>
          <a:off x="3287594" y="57215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Types of coding</a:t>
          </a:r>
          <a:endParaRPr lang="en-US" sz="1400" b="1" kern="1200" dirty="0"/>
        </a:p>
      </dsp:txBody>
      <dsp:txXfrm>
        <a:off x="3287594" y="572159"/>
        <a:ext cx="1808957" cy="578866"/>
      </dsp:txXfrm>
    </dsp:sp>
    <dsp:sp modelId="{668F8F39-8509-4456-8023-7398D0EE416F}">
      <dsp:nvSpPr>
        <dsp:cNvPr id="0" name=""/>
        <dsp:cNvSpPr/>
      </dsp:nvSpPr>
      <dsp:spPr>
        <a:xfrm>
          <a:off x="456576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84B46-6D3F-4227-987F-5451CC1E13DE}">
      <dsp:nvSpPr>
        <dsp:cNvPr id="0" name=""/>
        <dsp:cNvSpPr/>
      </dsp:nvSpPr>
      <dsp:spPr>
        <a:xfrm>
          <a:off x="456576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CF5F0-797B-4D7F-9582-B8B8BB16364E}">
      <dsp:nvSpPr>
        <dsp:cNvPr id="0" name=""/>
        <dsp:cNvSpPr/>
      </dsp:nvSpPr>
      <dsp:spPr>
        <a:xfrm>
          <a:off x="4336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Repetitive Sequence Encoding</a:t>
          </a:r>
          <a:endParaRPr lang="en-US" sz="1400" b="1" kern="1200" dirty="0"/>
        </a:p>
      </dsp:txBody>
      <dsp:txXfrm>
        <a:off x="4336" y="1856519"/>
        <a:ext cx="1808957" cy="578866"/>
      </dsp:txXfrm>
    </dsp:sp>
    <dsp:sp modelId="{77366087-D1F9-4946-8D03-F9F598DAF9D9}">
      <dsp:nvSpPr>
        <dsp:cNvPr id="0" name=""/>
        <dsp:cNvSpPr/>
      </dsp:nvSpPr>
      <dsp:spPr>
        <a:xfrm>
          <a:off x="2645414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0BA50-4600-40F4-83D0-A0DEFBC70D90}">
      <dsp:nvSpPr>
        <dsp:cNvPr id="0" name=""/>
        <dsp:cNvSpPr/>
      </dsp:nvSpPr>
      <dsp:spPr>
        <a:xfrm>
          <a:off x="2645414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CC9FD-C290-4A2D-AA70-6237F8C767D1}">
      <dsp:nvSpPr>
        <dsp:cNvPr id="0" name=""/>
        <dsp:cNvSpPr/>
      </dsp:nvSpPr>
      <dsp:spPr>
        <a:xfrm>
          <a:off x="2193175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Statistical Encoding</a:t>
          </a:r>
          <a:endParaRPr lang="en-US" sz="1400" b="1" kern="1200" dirty="0"/>
        </a:p>
      </dsp:txBody>
      <dsp:txXfrm>
        <a:off x="2193175" y="1856519"/>
        <a:ext cx="1808957" cy="578866"/>
      </dsp:txXfrm>
    </dsp:sp>
    <dsp:sp modelId="{BA6AFDE4-9EB1-424D-99F0-A5BBACC94343}">
      <dsp:nvSpPr>
        <dsp:cNvPr id="0" name=""/>
        <dsp:cNvSpPr/>
      </dsp:nvSpPr>
      <dsp:spPr>
        <a:xfrm>
          <a:off x="4834252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DB98A-166F-4D4E-BBE9-D149AE90E8C0}">
      <dsp:nvSpPr>
        <dsp:cNvPr id="0" name=""/>
        <dsp:cNvSpPr/>
      </dsp:nvSpPr>
      <dsp:spPr>
        <a:xfrm>
          <a:off x="4834252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A0CF3-F3A1-4225-BF1C-C765C49C19E9}">
      <dsp:nvSpPr>
        <dsp:cNvPr id="0" name=""/>
        <dsp:cNvSpPr/>
      </dsp:nvSpPr>
      <dsp:spPr>
        <a:xfrm>
          <a:off x="4382013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Predictive Coding</a:t>
          </a:r>
          <a:endParaRPr lang="en-US" sz="1400" b="1" kern="1200" dirty="0"/>
        </a:p>
      </dsp:txBody>
      <dsp:txXfrm>
        <a:off x="4382013" y="1856519"/>
        <a:ext cx="1808957" cy="578866"/>
      </dsp:txXfrm>
    </dsp:sp>
    <dsp:sp modelId="{76486D8B-243E-498E-8C66-5DD5790B09FE}">
      <dsp:nvSpPr>
        <dsp:cNvPr id="0" name=""/>
        <dsp:cNvSpPr/>
      </dsp:nvSpPr>
      <dsp:spPr>
        <a:xfrm>
          <a:off x="7023091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41616-A9AE-42A7-981D-33F443957C24}">
      <dsp:nvSpPr>
        <dsp:cNvPr id="0" name=""/>
        <dsp:cNvSpPr/>
      </dsp:nvSpPr>
      <dsp:spPr>
        <a:xfrm>
          <a:off x="7023091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735-81E0-49C1-9503-5B4785EB2563}">
      <dsp:nvSpPr>
        <dsp:cNvPr id="0" name=""/>
        <dsp:cNvSpPr/>
      </dsp:nvSpPr>
      <dsp:spPr>
        <a:xfrm>
          <a:off x="6570851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Bitplane</a:t>
          </a:r>
          <a:r>
            <a:rPr lang="en-US" sz="1400" b="1" kern="1200" dirty="0" smtClean="0"/>
            <a:t> coding</a:t>
          </a:r>
          <a:endParaRPr lang="en-US" sz="1400" b="1" kern="1200" dirty="0"/>
        </a:p>
      </dsp:txBody>
      <dsp:txXfrm>
        <a:off x="6570851" y="1856519"/>
        <a:ext cx="1808957" cy="578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BC892-A08F-46BD-8E1C-F17F2E073130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8B8-DFBB-4557-B965-92BF9DA8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A93E284-84EC-4258-BE5B-A12E99CA757F}" type="slidenum">
              <a:rPr kumimoji="0" lang="en-US" altLang="en-US" sz="1200"/>
              <a:pPr algn="r"/>
              <a:t>6</a:t>
            </a:fld>
            <a:endParaRPr kumimoji="0"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28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88A2E-3588-4D91-B48A-45BC5C13A80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0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1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81327-054D-4AE8-90D6-F9DEEEA975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0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6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63889-3D73-4650-AE84-EAA8F158E87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0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7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95DD9-650F-4EEF-85CE-7E48CC51808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0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95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BEAFD-B799-4968-8760-1F517A6FEA9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69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8A93D-0902-4F32-850E-25572E946EB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0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301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D910-5109-4C27-A865-590E8142335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60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70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C81DE-2E32-440A-B382-7933CF6E28E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60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34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EE941-4493-4283-A050-34C0CD0D280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0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402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C9492-3D6F-4C07-A54E-25E358F6058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0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25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E25853-2ADC-4E15-9CCA-B91EF034FA39}" type="slidenum">
              <a:rPr kumimoji="0" lang="en-US" altLang="en-US" sz="1200"/>
              <a:pPr/>
              <a:t>11</a:t>
            </a:fld>
            <a:endParaRPr kumimoji="0"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636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17C72-DA82-4004-9E3B-FB227EE1AA2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1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19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3908E-E805-419E-9E1C-AD72E6A28F5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61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00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001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2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F1AA5-3A3C-49DA-B6E6-541BF5D9E13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9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3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88839-D2F3-4EFE-944D-8C476F71A2B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4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A8B8B-2F6D-435C-AFC6-A439F126B41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9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39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DBBD4-0445-4F95-97BE-C1C08BAC99A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56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79A20-8B7F-4DDB-8594-0FB05F9EDD7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83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20ADC-CAA0-4FA3-8F51-A00B8F2CF85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9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9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A7DE7-125F-4013-B046-B3D0D884CAB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51" y="1726002"/>
            <a:ext cx="8404412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51" y="4529885"/>
            <a:ext cx="8485094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34: Different Coding Techniques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DPCM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/>
              <a:t>Differential Pulse Code Modulation (DPCM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pPr lvl="1">
              <a:lnSpc>
                <a:spcPct val="200000"/>
              </a:lnSpc>
            </a:pPr>
            <a:r>
              <a:rPr lang="en-US" altLang="en-US" sz="2100" dirty="0" smtClean="0"/>
              <a:t>Example:</a:t>
            </a:r>
          </a:p>
          <a:p>
            <a:pPr lvl="1">
              <a:lnSpc>
                <a:spcPct val="200000"/>
              </a:lnSpc>
            </a:pPr>
            <a:endParaRPr lang="en-US" altLang="en-US" sz="2100" dirty="0" smtClean="0"/>
          </a:p>
          <a:p>
            <a:pPr lvl="1">
              <a:lnSpc>
                <a:spcPct val="200000"/>
              </a:lnSpc>
            </a:pPr>
            <a:endParaRPr lang="en-US" altLang="en-US" sz="2100" dirty="0" smtClean="0"/>
          </a:p>
          <a:p>
            <a:pPr lvl="1">
              <a:lnSpc>
                <a:spcPct val="200000"/>
              </a:lnSpc>
            </a:pPr>
            <a:r>
              <a:rPr lang="en-US" altLang="en-US" sz="2100" dirty="0" smtClean="0"/>
              <a:t>change reference symbol if delta becomes too large</a:t>
            </a:r>
          </a:p>
          <a:p>
            <a:pPr lvl="1">
              <a:lnSpc>
                <a:spcPct val="200000"/>
              </a:lnSpc>
            </a:pPr>
            <a:r>
              <a:rPr lang="en-US" altLang="en-US" sz="2100" dirty="0" smtClean="0"/>
              <a:t>works </a:t>
            </a:r>
            <a:r>
              <a:rPr lang="en-US" altLang="en-US" sz="2100" dirty="0"/>
              <a:t>better than RLE for many digital images (1.5-to-1)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92"/>
              </p:ext>
            </p:extLst>
          </p:nvPr>
        </p:nvGraphicFramePr>
        <p:xfrm>
          <a:off x="1639420" y="352163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7F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97F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25255"/>
              </p:ext>
            </p:extLst>
          </p:nvPr>
        </p:nvGraphicFramePr>
        <p:xfrm>
          <a:off x="1639420" y="423432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97F9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97F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6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Huffman Coding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kumimoji="0" lang="en-US" sz="3200" dirty="0" smtClean="0">
                <a:sym typeface="Wingdings" pitchFamily="2" charset="2"/>
              </a:rPr>
              <a:t>coding redundancy)</a:t>
            </a:r>
            <a:endParaRPr lang="en-US" sz="32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8275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A </a:t>
            </a:r>
            <a:r>
              <a:rPr lang="en-US" altLang="en-US" b="1" i="1" dirty="0" smtClean="0">
                <a:solidFill>
                  <a:srgbClr val="C00000"/>
                </a:solidFill>
              </a:rPr>
              <a:t>variable-length coding </a:t>
            </a:r>
            <a:r>
              <a:rPr lang="en-US" altLang="en-US" dirty="0" smtClean="0"/>
              <a:t>technique.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Symbols are encoded </a:t>
            </a:r>
            <a:r>
              <a:rPr lang="en-US" altLang="en-US" b="1" dirty="0" smtClean="0">
                <a:solidFill>
                  <a:srgbClr val="0000FF"/>
                </a:solidFill>
              </a:rPr>
              <a:t>one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altLang="en-US" dirty="0" smtClean="0"/>
              <a:t>at a time!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 smtClean="0"/>
              <a:t>There is a 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one-to-one correspondence </a:t>
            </a:r>
            <a:r>
              <a:rPr lang="en-US" altLang="en-US" sz="2000" dirty="0" smtClean="0"/>
              <a:t>between source symbols and code words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Optimal code (i.e., minimizes code word length per source symbol).</a:t>
            </a:r>
            <a:endParaRPr lang="en-US" altLang="en-US" u="sng" dirty="0" smtClean="0"/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  <a:p>
            <a:pPr lvl="1">
              <a:lnSpc>
                <a:spcPct val="90000"/>
              </a:lnSpc>
              <a:defRPr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27" y="1636900"/>
            <a:ext cx="7510923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Approach</a:t>
            </a:r>
          </a:p>
          <a:p>
            <a:pPr lvl="1"/>
            <a:r>
              <a:rPr lang="en-US" altLang="en-US" dirty="0"/>
              <a:t>Variable length encoding of symbols</a:t>
            </a:r>
          </a:p>
          <a:p>
            <a:pPr lvl="1"/>
            <a:r>
              <a:rPr lang="en-US" altLang="en-US" dirty="0"/>
              <a:t>Exploit statistical frequency of symbols</a:t>
            </a:r>
          </a:p>
          <a:p>
            <a:pPr lvl="1"/>
            <a:r>
              <a:rPr lang="en-US" altLang="en-US" dirty="0"/>
              <a:t>Efficient when symbol probabilities vary </a:t>
            </a:r>
            <a:r>
              <a:rPr lang="en-US" altLang="en-US" dirty="0" smtClean="0"/>
              <a:t>widely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Principle</a:t>
            </a:r>
          </a:p>
          <a:p>
            <a:pPr lvl="1"/>
            <a:r>
              <a:rPr lang="en-US" altLang="en-US" b="1" dirty="0"/>
              <a:t>Use fewer bits to represent </a:t>
            </a:r>
            <a:r>
              <a:rPr lang="en-US" altLang="en-US" b="1" dirty="0">
                <a:solidFill>
                  <a:schemeClr val="tx1"/>
                </a:solidFill>
              </a:rPr>
              <a:t>frequent</a:t>
            </a:r>
            <a:r>
              <a:rPr lang="en-US" altLang="en-US" b="1" dirty="0"/>
              <a:t> symbols </a:t>
            </a:r>
          </a:p>
          <a:p>
            <a:pPr lvl="1"/>
            <a:r>
              <a:rPr lang="en-US" altLang="en-US" b="1" dirty="0"/>
              <a:t>Use more bits to represent </a:t>
            </a:r>
            <a:r>
              <a:rPr lang="en-US" altLang="en-US" b="1" dirty="0">
                <a:solidFill>
                  <a:schemeClr val="tx1"/>
                </a:solidFill>
              </a:rPr>
              <a:t>infrequent</a:t>
            </a:r>
            <a:r>
              <a:rPr lang="en-US" altLang="en-US" b="1" dirty="0"/>
              <a:t> symbols </a:t>
            </a:r>
          </a:p>
        </p:txBody>
      </p:sp>
      <p:sp>
        <p:nvSpPr>
          <p:cNvPr id="1556484" name="Text Box 4"/>
          <p:cNvSpPr txBox="1">
            <a:spLocks noChangeArrowheads="1"/>
          </p:cNvSpPr>
          <p:nvPr/>
        </p:nvSpPr>
        <p:spPr bwMode="auto">
          <a:xfrm>
            <a:off x="3048000" y="4724400"/>
            <a:ext cx="8382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56485" name="Text Box 5"/>
          <p:cNvSpPr txBox="1">
            <a:spLocks noChangeArrowheads="1"/>
          </p:cNvSpPr>
          <p:nvPr/>
        </p:nvSpPr>
        <p:spPr bwMode="auto">
          <a:xfrm>
            <a:off x="3886200" y="4724400"/>
            <a:ext cx="8382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56486" name="Text Box 6"/>
          <p:cNvSpPr txBox="1">
            <a:spLocks noChangeArrowheads="1"/>
          </p:cNvSpPr>
          <p:nvPr/>
        </p:nvSpPr>
        <p:spPr bwMode="auto">
          <a:xfrm>
            <a:off x="4724400" y="4724400"/>
            <a:ext cx="8382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56487" name="Text Box 7"/>
          <p:cNvSpPr txBox="1">
            <a:spLocks noChangeArrowheads="1"/>
          </p:cNvSpPr>
          <p:nvPr/>
        </p:nvSpPr>
        <p:spPr bwMode="auto">
          <a:xfrm>
            <a:off x="5562600" y="4724400"/>
            <a:ext cx="8382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56488" name="Text Box 8"/>
          <p:cNvSpPr txBox="1">
            <a:spLocks noChangeArrowheads="1"/>
          </p:cNvSpPr>
          <p:nvPr/>
        </p:nvSpPr>
        <p:spPr bwMode="auto">
          <a:xfrm>
            <a:off x="3048000" y="5867400"/>
            <a:ext cx="4572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56489" name="Text Box 9"/>
          <p:cNvSpPr txBox="1">
            <a:spLocks noChangeArrowheads="1"/>
          </p:cNvSpPr>
          <p:nvPr/>
        </p:nvSpPr>
        <p:spPr bwMode="auto">
          <a:xfrm>
            <a:off x="5257800" y="5867400"/>
            <a:ext cx="4572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56490" name="Text Box 10"/>
          <p:cNvSpPr txBox="1">
            <a:spLocks noChangeArrowheads="1"/>
          </p:cNvSpPr>
          <p:nvPr/>
        </p:nvSpPr>
        <p:spPr bwMode="auto">
          <a:xfrm>
            <a:off x="3505200" y="5867400"/>
            <a:ext cx="4572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56491" name="Text Box 11"/>
          <p:cNvSpPr txBox="1">
            <a:spLocks noChangeArrowheads="1"/>
          </p:cNvSpPr>
          <p:nvPr/>
        </p:nvSpPr>
        <p:spPr bwMode="auto">
          <a:xfrm>
            <a:off x="3962400" y="5867400"/>
            <a:ext cx="1295400" cy="51435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556492" name="Line 12"/>
          <p:cNvSpPr>
            <a:spLocks noChangeShapeType="1"/>
          </p:cNvSpPr>
          <p:nvPr/>
        </p:nvSpPr>
        <p:spPr bwMode="auto">
          <a:xfrm>
            <a:off x="4648200" y="53340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5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5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5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5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83" grpId="0" build="p"/>
      <p:bldP spid="1556484" grpId="0" animBg="1"/>
      <p:bldP spid="1556485" grpId="0" animBg="1"/>
      <p:bldP spid="1556486" grpId="0" animBg="1"/>
      <p:bldP spid="1556487" grpId="0" animBg="1"/>
      <p:bldP spid="1556488" grpId="0" animBg="1"/>
      <p:bldP spid="1556489" grpId="0" animBg="1"/>
      <p:bldP spid="1556490" grpId="0" animBg="1"/>
      <p:bldP spid="1556491" grpId="0" animBg="1"/>
      <p:bldP spid="15564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281" name="Rectangle 2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 Example</a:t>
            </a:r>
          </a:p>
        </p:txBody>
      </p:sp>
      <p:sp>
        <p:nvSpPr>
          <p:cNvPr id="1582282" name="Rectangle 2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Expected </a:t>
            </a:r>
            <a:r>
              <a:rPr lang="en-US" altLang="en-US" dirty="0"/>
              <a:t>size</a:t>
            </a:r>
          </a:p>
          <a:p>
            <a:pPr lvl="1"/>
            <a:r>
              <a:rPr lang="en-US" altLang="en-US" sz="2000" dirty="0"/>
              <a:t>Original  </a:t>
            </a:r>
            <a:r>
              <a:rPr lang="en-US" altLang="en-US" sz="2000" dirty="0">
                <a:sym typeface="Symbol" panose="05050102010706020507" pitchFamily="18" charset="2"/>
              </a:rPr>
              <a:t> 1/82 + 1/42 + 1/22 + 1/82 = </a:t>
            </a:r>
            <a:r>
              <a:rPr lang="en-US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bits / </a:t>
            </a:r>
            <a:r>
              <a:rPr lang="en-US" altLang="en-US" sz="2000" dirty="0" smtClean="0">
                <a:sym typeface="Symbol" panose="05050102010706020507" pitchFamily="18" charset="2"/>
              </a:rPr>
              <a:t>symbol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Huffman </a:t>
            </a:r>
            <a:r>
              <a:rPr lang="en-US" altLang="en-US" sz="2000" dirty="0">
                <a:sym typeface="Symbol" panose="05050102010706020507" pitchFamily="18" charset="2"/>
              </a:rPr>
              <a:t> 1/83 + 1/42 + 1/21 + 1/83 = </a:t>
            </a:r>
            <a:r>
              <a:rPr lang="en-US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1.75</a:t>
            </a:r>
            <a:r>
              <a:rPr lang="en-US" altLang="en-US" sz="2000" dirty="0">
                <a:sym typeface="Symbol" panose="05050102010706020507" pitchFamily="18" charset="2"/>
              </a:rPr>
              <a:t> bits / symbol</a:t>
            </a:r>
          </a:p>
        </p:txBody>
      </p:sp>
      <p:graphicFrame>
        <p:nvGraphicFramePr>
          <p:cNvPr id="1582280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9021"/>
              </p:ext>
            </p:extLst>
          </p:nvPr>
        </p:nvGraphicFramePr>
        <p:xfrm>
          <a:off x="923364" y="1690689"/>
          <a:ext cx="7297271" cy="2585720"/>
        </p:xfrm>
        <a:graphic>
          <a:graphicData uri="http://schemas.openxmlformats.org/drawingml/2006/table">
            <a:tbl>
              <a:tblPr/>
              <a:tblGrid>
                <a:gridCol w="2484927"/>
                <a:gridCol w="1208182"/>
                <a:gridCol w="1202622"/>
                <a:gridCol w="1200770"/>
                <a:gridCol w="1200770"/>
              </a:tblGrid>
              <a:tr h="12065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Original Encoding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Huffman Encoding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3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1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3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5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2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2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2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 Data Structures</a:t>
            </a:r>
          </a:p>
        </p:txBody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Binary (Huffman) tree</a:t>
            </a:r>
          </a:p>
          <a:p>
            <a:pPr lvl="1"/>
            <a:r>
              <a:rPr lang="en-US" altLang="en-US" sz="2100" dirty="0"/>
              <a:t>Represents Huffman code</a:t>
            </a:r>
          </a:p>
          <a:p>
            <a:pPr lvl="1"/>
            <a:r>
              <a:rPr lang="en-US" altLang="en-US" sz="2100" dirty="0"/>
              <a:t>Edge </a:t>
            </a:r>
            <a:r>
              <a:rPr lang="en-US" altLang="en-US" sz="2100" dirty="0">
                <a:sym typeface="Symbol" panose="05050102010706020507" pitchFamily="18" charset="2"/>
              </a:rPr>
              <a:t></a:t>
            </a:r>
            <a:r>
              <a:rPr lang="en-US" altLang="en-US" sz="2100" dirty="0"/>
              <a:t> code (0 or 1)</a:t>
            </a:r>
          </a:p>
          <a:p>
            <a:pPr lvl="1"/>
            <a:r>
              <a:rPr lang="en-US" altLang="en-US" sz="2100" dirty="0"/>
              <a:t>Leaf </a:t>
            </a:r>
            <a:r>
              <a:rPr lang="en-US" altLang="en-US" sz="2100" dirty="0">
                <a:sym typeface="Symbol" panose="05050102010706020507" pitchFamily="18" charset="2"/>
              </a:rPr>
              <a:t></a:t>
            </a:r>
            <a:r>
              <a:rPr lang="en-US" altLang="en-US" sz="2100" dirty="0"/>
              <a:t> symbol</a:t>
            </a:r>
          </a:p>
          <a:p>
            <a:pPr lvl="1"/>
            <a:r>
              <a:rPr lang="en-US" altLang="en-US" sz="2100" dirty="0"/>
              <a:t>Path to leaf </a:t>
            </a:r>
            <a:r>
              <a:rPr lang="en-US" altLang="en-US" sz="2100" dirty="0">
                <a:sym typeface="Symbol" panose="05050102010706020507" pitchFamily="18" charset="2"/>
              </a:rPr>
              <a:t></a:t>
            </a:r>
            <a:r>
              <a:rPr lang="en-US" altLang="en-US" sz="2100" dirty="0"/>
              <a:t> encoding</a:t>
            </a:r>
          </a:p>
          <a:p>
            <a:pPr lvl="1"/>
            <a:r>
              <a:rPr lang="en-US" altLang="en-US" sz="2100" dirty="0"/>
              <a:t>Example</a:t>
            </a:r>
          </a:p>
          <a:p>
            <a:pPr lvl="2"/>
            <a:r>
              <a:rPr lang="en-US" altLang="en-US" sz="2100" dirty="0"/>
              <a:t>A = “110”, B = “10”, C = “0</a:t>
            </a:r>
            <a:r>
              <a:rPr lang="en-US" altLang="en-US" sz="2100" dirty="0" smtClean="0"/>
              <a:t>”</a:t>
            </a:r>
          </a:p>
          <a:p>
            <a:pPr lvl="2"/>
            <a:endParaRPr lang="en-US" altLang="en-US" sz="2100" dirty="0"/>
          </a:p>
          <a:p>
            <a:r>
              <a:rPr lang="en-US" altLang="en-US" dirty="0"/>
              <a:t>Priority queue</a:t>
            </a:r>
          </a:p>
          <a:p>
            <a:pPr lvl="1"/>
            <a:r>
              <a:rPr lang="en-US" altLang="en-US" sz="2100" dirty="0"/>
              <a:t>To efficiently build binary tree</a:t>
            </a:r>
          </a:p>
        </p:txBody>
      </p:sp>
      <p:grpSp>
        <p:nvGrpSpPr>
          <p:cNvPr id="1574943" name="Group 31"/>
          <p:cNvGrpSpPr>
            <a:grpSpLocks/>
          </p:cNvGrpSpPr>
          <p:nvPr/>
        </p:nvGrpSpPr>
        <p:grpSpPr bwMode="auto">
          <a:xfrm>
            <a:off x="5410200" y="1219200"/>
            <a:ext cx="2819400" cy="4495800"/>
            <a:chOff x="3408" y="768"/>
            <a:chExt cx="1776" cy="2832"/>
          </a:xfrm>
        </p:grpSpPr>
        <p:sp>
          <p:nvSpPr>
            <p:cNvPr id="1574916" name="Oval 4"/>
            <p:cNvSpPr>
              <a:spLocks noChangeArrowheads="1"/>
            </p:cNvSpPr>
            <p:nvPr/>
          </p:nvSpPr>
          <p:spPr bwMode="auto">
            <a:xfrm>
              <a:off x="3456" y="1152"/>
              <a:ext cx="432" cy="43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74918" name="Oval 6"/>
            <p:cNvSpPr>
              <a:spLocks noChangeArrowheads="1"/>
            </p:cNvSpPr>
            <p:nvPr/>
          </p:nvSpPr>
          <p:spPr bwMode="auto">
            <a:xfrm>
              <a:off x="4416" y="1872"/>
              <a:ext cx="432" cy="43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74919" name="Oval 7"/>
            <p:cNvSpPr>
              <a:spLocks noChangeArrowheads="1"/>
            </p:cNvSpPr>
            <p:nvPr/>
          </p:nvSpPr>
          <p:spPr bwMode="auto">
            <a:xfrm>
              <a:off x="4080" y="2544"/>
              <a:ext cx="432" cy="43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74921" name="Line 9"/>
            <p:cNvSpPr>
              <a:spLocks noChangeShapeType="1"/>
            </p:cNvSpPr>
            <p:nvPr/>
          </p:nvSpPr>
          <p:spPr bwMode="auto">
            <a:xfrm flipH="1" flipV="1">
              <a:off x="4080" y="2304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4922" name="Line 10"/>
            <p:cNvSpPr>
              <a:spLocks noChangeShapeType="1"/>
            </p:cNvSpPr>
            <p:nvPr/>
          </p:nvSpPr>
          <p:spPr bwMode="auto">
            <a:xfrm flipV="1">
              <a:off x="4416" y="2304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4923" name="Oval 11"/>
            <p:cNvSpPr>
              <a:spLocks noChangeArrowheads="1"/>
            </p:cNvSpPr>
            <p:nvPr/>
          </p:nvSpPr>
          <p:spPr bwMode="auto">
            <a:xfrm>
              <a:off x="4464" y="3168"/>
              <a:ext cx="432" cy="43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74925" name="Line 13"/>
            <p:cNvSpPr>
              <a:spLocks noChangeShapeType="1"/>
            </p:cNvSpPr>
            <p:nvPr/>
          </p:nvSpPr>
          <p:spPr bwMode="auto">
            <a:xfrm flipH="1" flipV="1">
              <a:off x="4464" y="2928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4926" name="Line 14"/>
            <p:cNvSpPr>
              <a:spLocks noChangeShapeType="1"/>
            </p:cNvSpPr>
            <p:nvPr/>
          </p:nvSpPr>
          <p:spPr bwMode="auto">
            <a:xfrm flipV="1">
              <a:off x="4800" y="2928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4927" name="Text Box 15"/>
            <p:cNvSpPr txBox="1">
              <a:spLocks noChangeArrowheads="1"/>
            </p:cNvSpPr>
            <p:nvPr/>
          </p:nvSpPr>
          <p:spPr bwMode="auto">
            <a:xfrm>
              <a:off x="4224" y="302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74928" name="Text Box 16"/>
            <p:cNvSpPr txBox="1">
              <a:spLocks noChangeArrowheads="1"/>
            </p:cNvSpPr>
            <p:nvPr/>
          </p:nvSpPr>
          <p:spPr bwMode="auto">
            <a:xfrm>
              <a:off x="3840" y="235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74929" name="Text Box 17"/>
            <p:cNvSpPr txBox="1">
              <a:spLocks noChangeArrowheads="1"/>
            </p:cNvSpPr>
            <p:nvPr/>
          </p:nvSpPr>
          <p:spPr bwMode="auto">
            <a:xfrm>
              <a:off x="4512" y="235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74930" name="Text Box 18"/>
            <p:cNvSpPr txBox="1">
              <a:spLocks noChangeArrowheads="1"/>
            </p:cNvSpPr>
            <p:nvPr/>
          </p:nvSpPr>
          <p:spPr bwMode="auto">
            <a:xfrm>
              <a:off x="4896" y="297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74931" name="Text Box 19"/>
            <p:cNvSpPr txBox="1">
              <a:spLocks noChangeArrowheads="1"/>
            </p:cNvSpPr>
            <p:nvPr/>
          </p:nvSpPr>
          <p:spPr bwMode="auto">
            <a:xfrm>
              <a:off x="3408" y="81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574932" name="Text Box 20"/>
            <p:cNvSpPr txBox="1">
              <a:spLocks noChangeArrowheads="1"/>
            </p:cNvSpPr>
            <p:nvPr/>
          </p:nvSpPr>
          <p:spPr bwMode="auto">
            <a:xfrm>
              <a:off x="4896" y="22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74933" name="Text Box 21"/>
            <p:cNvSpPr txBox="1">
              <a:spLocks noChangeArrowheads="1"/>
            </p:cNvSpPr>
            <p:nvPr/>
          </p:nvSpPr>
          <p:spPr bwMode="auto">
            <a:xfrm>
              <a:off x="4512" y="158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574934" name="Oval 22"/>
            <p:cNvSpPr>
              <a:spLocks noChangeArrowheads="1"/>
            </p:cNvSpPr>
            <p:nvPr/>
          </p:nvSpPr>
          <p:spPr bwMode="auto">
            <a:xfrm>
              <a:off x="4752" y="2496"/>
              <a:ext cx="432" cy="43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74936" name="Oval 24"/>
            <p:cNvSpPr>
              <a:spLocks noChangeArrowheads="1"/>
            </p:cNvSpPr>
            <p:nvPr/>
          </p:nvSpPr>
          <p:spPr bwMode="auto">
            <a:xfrm>
              <a:off x="3792" y="1872"/>
              <a:ext cx="432" cy="43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74937" name="Line 25"/>
            <p:cNvSpPr>
              <a:spLocks noChangeShapeType="1"/>
            </p:cNvSpPr>
            <p:nvPr/>
          </p:nvSpPr>
          <p:spPr bwMode="auto">
            <a:xfrm flipH="1" flipV="1">
              <a:off x="3792" y="1584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4938" name="Line 26"/>
            <p:cNvSpPr>
              <a:spLocks noChangeShapeType="1"/>
            </p:cNvSpPr>
            <p:nvPr/>
          </p:nvSpPr>
          <p:spPr bwMode="auto">
            <a:xfrm flipV="1">
              <a:off x="4128" y="1536"/>
              <a:ext cx="144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4939" name="Oval 27"/>
            <p:cNvSpPr>
              <a:spLocks noChangeArrowheads="1"/>
            </p:cNvSpPr>
            <p:nvPr/>
          </p:nvSpPr>
          <p:spPr bwMode="auto">
            <a:xfrm>
              <a:off x="4128" y="1152"/>
              <a:ext cx="432" cy="432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74940" name="Text Box 28"/>
            <p:cNvSpPr txBox="1">
              <a:spLocks noChangeArrowheads="1"/>
            </p:cNvSpPr>
            <p:nvPr/>
          </p:nvSpPr>
          <p:spPr bwMode="auto">
            <a:xfrm>
              <a:off x="4128" y="7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574941" name="Text Box 29"/>
            <p:cNvSpPr txBox="1">
              <a:spLocks noChangeArrowheads="1"/>
            </p:cNvSpPr>
            <p:nvPr/>
          </p:nvSpPr>
          <p:spPr bwMode="auto">
            <a:xfrm>
              <a:off x="4176" y="16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74942" name="Text Box 30"/>
            <p:cNvSpPr txBox="1">
              <a:spLocks noChangeArrowheads="1"/>
            </p:cNvSpPr>
            <p:nvPr/>
          </p:nvSpPr>
          <p:spPr bwMode="auto">
            <a:xfrm>
              <a:off x="3600" y="16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6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 Algorithm Overview</a:t>
            </a:r>
          </a:p>
        </p:txBody>
      </p:sp>
      <p:sp>
        <p:nvSpPr>
          <p:cNvPr id="1569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Encoding</a:t>
            </a:r>
          </a:p>
          <a:p>
            <a:endParaRPr lang="en-US" alt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en-US" sz="2100" dirty="0"/>
              <a:t>Calculate frequency of symbols in </a:t>
            </a:r>
            <a:r>
              <a:rPr lang="en-US" altLang="en-US" sz="2100" dirty="0" smtClean="0"/>
              <a:t>file</a:t>
            </a:r>
          </a:p>
          <a:p>
            <a:pPr marL="800100" lvl="1" indent="-457200">
              <a:buFont typeface="+mj-lt"/>
              <a:buAutoNum type="arabicPeriod"/>
            </a:pPr>
            <a:endParaRPr lang="en-US" altLang="en-US" sz="2100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en-US" sz="2100" dirty="0"/>
              <a:t>Create binary tree representing “best” encoding </a:t>
            </a:r>
            <a:endParaRPr lang="en-US" altLang="en-US" sz="2100" dirty="0" smtClean="0"/>
          </a:p>
          <a:p>
            <a:pPr marL="800100" lvl="1" indent="-457200">
              <a:buFont typeface="+mj-lt"/>
              <a:buAutoNum type="arabicPeriod"/>
            </a:pPr>
            <a:endParaRPr lang="en-US" altLang="en-US" sz="2100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en-US" sz="2100" dirty="0"/>
              <a:t>Use binary tree to encode compressed file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altLang="en-US" sz="2100" dirty="0"/>
              <a:t>For each symbol, output path from root to leaf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altLang="en-US" sz="2100" dirty="0"/>
              <a:t>Size of encoding = length of </a:t>
            </a:r>
            <a:r>
              <a:rPr lang="en-US" altLang="en-US" sz="2100" dirty="0" smtClean="0"/>
              <a:t>path</a:t>
            </a:r>
          </a:p>
          <a:p>
            <a:pPr marL="1143000" lvl="2" indent="-457200">
              <a:buFont typeface="+mj-lt"/>
              <a:buAutoNum type="arabicPeriod"/>
            </a:pPr>
            <a:endParaRPr lang="en-US" altLang="en-US" sz="2100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en-US" sz="2100" dirty="0"/>
              <a:t>Save binary tree</a:t>
            </a:r>
          </a:p>
        </p:txBody>
      </p:sp>
    </p:spTree>
    <p:extLst>
      <p:ext uri="{BB962C8B-B14F-4D97-AF65-F5344CB8AC3E}">
        <p14:creationId xmlns:p14="http://schemas.microsoft.com/office/powerpoint/2010/main" val="16868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9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9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9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9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97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97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 – Creating Tree</a:t>
            </a:r>
          </a:p>
        </p:txBody>
      </p:sp>
      <p:sp>
        <p:nvSpPr>
          <p:cNvPr id="1571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58862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Place </a:t>
            </a:r>
            <a:r>
              <a:rPr lang="en-US" altLang="en-US" dirty="0"/>
              <a:t>each symbol in leaf</a:t>
            </a:r>
          </a:p>
          <a:p>
            <a:pPr lvl="1"/>
            <a:r>
              <a:rPr lang="en-US" altLang="en-US" sz="2100" dirty="0"/>
              <a:t>Weight of leaf = symbol </a:t>
            </a:r>
            <a:r>
              <a:rPr lang="en-US" altLang="en-US" sz="2100" dirty="0" smtClean="0"/>
              <a:t>frequency</a:t>
            </a:r>
          </a:p>
          <a:p>
            <a:pPr lvl="1"/>
            <a:endParaRPr lang="en-US" altLang="en-US" sz="2100" dirty="0"/>
          </a:p>
          <a:p>
            <a:r>
              <a:rPr lang="en-US" altLang="en-US" dirty="0"/>
              <a:t>Select two trees L and R (initially leafs) </a:t>
            </a:r>
          </a:p>
          <a:p>
            <a:pPr lvl="1"/>
            <a:r>
              <a:rPr lang="en-US" altLang="en-US" sz="2100" dirty="0"/>
              <a:t>Such that L, R have lowest frequencies in </a:t>
            </a:r>
            <a:r>
              <a:rPr lang="en-US" altLang="en-US" sz="2100" dirty="0" smtClean="0"/>
              <a:t>tree</a:t>
            </a:r>
          </a:p>
          <a:p>
            <a:pPr lvl="1"/>
            <a:endParaRPr lang="en-US" altLang="en-US" sz="2100" dirty="0"/>
          </a:p>
          <a:p>
            <a:r>
              <a:rPr lang="en-US" altLang="en-US" dirty="0"/>
              <a:t>Create new (internal) node </a:t>
            </a:r>
          </a:p>
          <a:p>
            <a:pPr lvl="1"/>
            <a:r>
              <a:rPr lang="en-US" altLang="en-US" sz="2100" dirty="0"/>
              <a:t>Left child </a:t>
            </a:r>
            <a:r>
              <a:rPr lang="en-US" altLang="en-US" sz="2100" dirty="0">
                <a:sym typeface="Symbol" panose="05050102010706020507" pitchFamily="18" charset="2"/>
              </a:rPr>
              <a:t> L</a:t>
            </a:r>
            <a:endParaRPr lang="en-US" altLang="en-US" sz="2100" dirty="0"/>
          </a:p>
          <a:p>
            <a:pPr lvl="1"/>
            <a:r>
              <a:rPr lang="en-US" altLang="en-US" sz="2100" dirty="0"/>
              <a:t>Right child </a:t>
            </a:r>
            <a:r>
              <a:rPr lang="en-US" altLang="en-US" sz="2100" dirty="0">
                <a:sym typeface="Symbol" panose="05050102010706020507" pitchFamily="18" charset="2"/>
              </a:rPr>
              <a:t> </a:t>
            </a:r>
            <a:r>
              <a:rPr lang="en-US" altLang="en-US" sz="2100" dirty="0"/>
              <a:t>R</a:t>
            </a:r>
          </a:p>
          <a:p>
            <a:pPr lvl="1"/>
            <a:r>
              <a:rPr lang="en-US" altLang="en-US" sz="2100" dirty="0"/>
              <a:t>New frequency </a:t>
            </a:r>
            <a:r>
              <a:rPr lang="en-US" altLang="en-US" sz="2100" dirty="0">
                <a:sym typeface="Symbol" panose="05050102010706020507" pitchFamily="18" charset="2"/>
              </a:rPr>
              <a:t> </a:t>
            </a:r>
            <a:r>
              <a:rPr lang="en-US" altLang="en-US" sz="2100" dirty="0"/>
              <a:t>frequency( L ) + frequency( R </a:t>
            </a:r>
            <a:r>
              <a:rPr lang="en-US" altLang="en-US" sz="2100" dirty="0" smtClean="0"/>
              <a:t>)</a:t>
            </a:r>
          </a:p>
          <a:p>
            <a:pPr lvl="1"/>
            <a:endParaRPr lang="en-US" altLang="en-US" sz="2100" dirty="0"/>
          </a:p>
          <a:p>
            <a:r>
              <a:rPr lang="en-US" altLang="en-US" dirty="0"/>
              <a:t>Repeat until all nodes merged into one tree</a:t>
            </a:r>
          </a:p>
        </p:txBody>
      </p:sp>
    </p:spTree>
    <p:extLst>
      <p:ext uri="{BB962C8B-B14F-4D97-AF65-F5344CB8AC3E}">
        <p14:creationId xmlns:p14="http://schemas.microsoft.com/office/powerpoint/2010/main" val="18696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1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1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71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1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71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71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1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18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Tree Construction 1</a:t>
            </a:r>
          </a:p>
        </p:txBody>
      </p:sp>
      <p:sp>
        <p:nvSpPr>
          <p:cNvPr id="1420291" name="Oval 3"/>
          <p:cNvSpPr>
            <a:spLocks noChangeArrowheads="1"/>
          </p:cNvSpPr>
          <p:nvPr/>
        </p:nvSpPr>
        <p:spPr bwMode="auto">
          <a:xfrm>
            <a:off x="9906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20292" name="Oval 4"/>
          <p:cNvSpPr>
            <a:spLocks noChangeArrowheads="1"/>
          </p:cNvSpPr>
          <p:nvPr/>
        </p:nvSpPr>
        <p:spPr bwMode="auto">
          <a:xfrm>
            <a:off x="24384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0293" name="Oval 5"/>
          <p:cNvSpPr>
            <a:spLocks noChangeArrowheads="1"/>
          </p:cNvSpPr>
          <p:nvPr/>
        </p:nvSpPr>
        <p:spPr bwMode="auto">
          <a:xfrm>
            <a:off x="39624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20294" name="Oval 6"/>
          <p:cNvSpPr>
            <a:spLocks noChangeArrowheads="1"/>
          </p:cNvSpPr>
          <p:nvPr/>
        </p:nvSpPr>
        <p:spPr bwMode="auto">
          <a:xfrm>
            <a:off x="54102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20295" name="Oval 7"/>
          <p:cNvSpPr>
            <a:spLocks noChangeArrowheads="1"/>
          </p:cNvSpPr>
          <p:nvPr/>
        </p:nvSpPr>
        <p:spPr bwMode="auto">
          <a:xfrm>
            <a:off x="68580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20296" name="Text Box 8"/>
          <p:cNvSpPr txBox="1">
            <a:spLocks noChangeArrowheads="1"/>
          </p:cNvSpPr>
          <p:nvPr/>
        </p:nvSpPr>
        <p:spPr bwMode="auto">
          <a:xfrm>
            <a:off x="1066800" y="144462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0297" name="Text Box 9"/>
          <p:cNvSpPr txBox="1">
            <a:spLocks noChangeArrowheads="1"/>
          </p:cNvSpPr>
          <p:nvPr/>
        </p:nvSpPr>
        <p:spPr bwMode="auto">
          <a:xfrm>
            <a:off x="2590800" y="144462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0298" name="Text Box 10"/>
          <p:cNvSpPr txBox="1">
            <a:spLocks noChangeArrowheads="1"/>
          </p:cNvSpPr>
          <p:nvPr/>
        </p:nvSpPr>
        <p:spPr bwMode="auto">
          <a:xfrm>
            <a:off x="4114800" y="14446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20299" name="Text Box 11"/>
          <p:cNvSpPr txBox="1">
            <a:spLocks noChangeArrowheads="1"/>
          </p:cNvSpPr>
          <p:nvPr/>
        </p:nvSpPr>
        <p:spPr bwMode="auto">
          <a:xfrm>
            <a:off x="5638800" y="144462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20300" name="Text Box 12"/>
          <p:cNvSpPr txBox="1">
            <a:spLocks noChangeArrowheads="1"/>
          </p:cNvSpPr>
          <p:nvPr/>
        </p:nvSpPr>
        <p:spPr bwMode="auto">
          <a:xfrm>
            <a:off x="7010400" y="1444625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093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Tree Construction 2</a:t>
            </a:r>
          </a:p>
        </p:txBody>
      </p:sp>
      <p:sp>
        <p:nvSpPr>
          <p:cNvPr id="1421315" name="Oval 3"/>
          <p:cNvSpPr>
            <a:spLocks noChangeArrowheads="1"/>
          </p:cNvSpPr>
          <p:nvPr/>
        </p:nvSpPr>
        <p:spPr bwMode="auto">
          <a:xfrm>
            <a:off x="10668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21316" name="Oval 4"/>
          <p:cNvSpPr>
            <a:spLocks noChangeArrowheads="1"/>
          </p:cNvSpPr>
          <p:nvPr/>
        </p:nvSpPr>
        <p:spPr bwMode="auto">
          <a:xfrm>
            <a:off x="45720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1317" name="Oval 5"/>
          <p:cNvSpPr>
            <a:spLocks noChangeArrowheads="1"/>
          </p:cNvSpPr>
          <p:nvPr/>
        </p:nvSpPr>
        <p:spPr bwMode="auto">
          <a:xfrm>
            <a:off x="54864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21318" name="Oval 6"/>
          <p:cNvSpPr>
            <a:spLocks noChangeArrowheads="1"/>
          </p:cNvSpPr>
          <p:nvPr/>
        </p:nvSpPr>
        <p:spPr bwMode="auto">
          <a:xfrm>
            <a:off x="20574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21319" name="Oval 7"/>
          <p:cNvSpPr>
            <a:spLocks noChangeArrowheads="1"/>
          </p:cNvSpPr>
          <p:nvPr/>
        </p:nvSpPr>
        <p:spPr bwMode="auto">
          <a:xfrm>
            <a:off x="68580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21320" name="Oval 8"/>
          <p:cNvSpPr>
            <a:spLocks noChangeArrowheads="1"/>
          </p:cNvSpPr>
          <p:nvPr/>
        </p:nvSpPr>
        <p:spPr bwMode="auto">
          <a:xfrm>
            <a:off x="1524000" y="29337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1322" name="Line 10"/>
          <p:cNvSpPr>
            <a:spLocks noChangeShapeType="1"/>
          </p:cNvSpPr>
          <p:nvPr/>
        </p:nvSpPr>
        <p:spPr bwMode="auto">
          <a:xfrm flipH="1" flipV="1">
            <a:off x="1524000" y="25908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1323" name="Line 11"/>
          <p:cNvSpPr>
            <a:spLocks noChangeShapeType="1"/>
          </p:cNvSpPr>
          <p:nvPr/>
        </p:nvSpPr>
        <p:spPr bwMode="auto">
          <a:xfrm flipV="1">
            <a:off x="2057400" y="25908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1324" name="Text Box 12"/>
          <p:cNvSpPr txBox="1">
            <a:spLocks noChangeArrowheads="1"/>
          </p:cNvSpPr>
          <p:nvPr/>
        </p:nvSpPr>
        <p:spPr bwMode="auto">
          <a:xfrm>
            <a:off x="1066800" y="1444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1325" name="Text Box 13"/>
          <p:cNvSpPr txBox="1">
            <a:spLocks noChangeArrowheads="1"/>
          </p:cNvSpPr>
          <p:nvPr/>
        </p:nvSpPr>
        <p:spPr bwMode="auto">
          <a:xfrm>
            <a:off x="4648200" y="1444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1326" name="Text Box 14"/>
          <p:cNvSpPr txBox="1">
            <a:spLocks noChangeArrowheads="1"/>
          </p:cNvSpPr>
          <p:nvPr/>
        </p:nvSpPr>
        <p:spPr bwMode="auto">
          <a:xfrm>
            <a:off x="5638800" y="1444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21327" name="Text Box 15"/>
          <p:cNvSpPr txBox="1">
            <a:spLocks noChangeArrowheads="1"/>
          </p:cNvSpPr>
          <p:nvPr/>
        </p:nvSpPr>
        <p:spPr bwMode="auto">
          <a:xfrm>
            <a:off x="2209800" y="1444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21328" name="Text Box 16"/>
          <p:cNvSpPr txBox="1">
            <a:spLocks noChangeArrowheads="1"/>
          </p:cNvSpPr>
          <p:nvPr/>
        </p:nvSpPr>
        <p:spPr bwMode="auto">
          <a:xfrm>
            <a:off x="7010400" y="1444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795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Tree Construction 3</a:t>
            </a:r>
          </a:p>
        </p:txBody>
      </p:sp>
      <p:sp>
        <p:nvSpPr>
          <p:cNvPr id="1422339" name="Oval 3"/>
          <p:cNvSpPr>
            <a:spLocks noChangeArrowheads="1"/>
          </p:cNvSpPr>
          <p:nvPr/>
        </p:nvSpPr>
        <p:spPr bwMode="auto">
          <a:xfrm>
            <a:off x="1066800" y="20574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22340" name="Oval 4"/>
          <p:cNvSpPr>
            <a:spLocks noChangeArrowheads="1"/>
          </p:cNvSpPr>
          <p:nvPr/>
        </p:nvSpPr>
        <p:spPr bwMode="auto">
          <a:xfrm>
            <a:off x="2667000" y="30480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2341" name="Oval 5"/>
          <p:cNvSpPr>
            <a:spLocks noChangeArrowheads="1"/>
          </p:cNvSpPr>
          <p:nvPr/>
        </p:nvSpPr>
        <p:spPr bwMode="auto">
          <a:xfrm>
            <a:off x="54864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22342" name="Oval 6"/>
          <p:cNvSpPr>
            <a:spLocks noChangeArrowheads="1"/>
          </p:cNvSpPr>
          <p:nvPr/>
        </p:nvSpPr>
        <p:spPr bwMode="auto">
          <a:xfrm>
            <a:off x="2057400" y="20574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22343" name="Oval 7"/>
          <p:cNvSpPr>
            <a:spLocks noChangeArrowheads="1"/>
          </p:cNvSpPr>
          <p:nvPr/>
        </p:nvSpPr>
        <p:spPr bwMode="auto">
          <a:xfrm>
            <a:off x="68580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22344" name="Oval 8"/>
          <p:cNvSpPr>
            <a:spLocks noChangeArrowheads="1"/>
          </p:cNvSpPr>
          <p:nvPr/>
        </p:nvSpPr>
        <p:spPr bwMode="auto">
          <a:xfrm>
            <a:off x="1524000" y="31242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2346" name="Line 10"/>
          <p:cNvSpPr>
            <a:spLocks noChangeShapeType="1"/>
          </p:cNvSpPr>
          <p:nvPr/>
        </p:nvSpPr>
        <p:spPr bwMode="auto">
          <a:xfrm flipH="1" flipV="1">
            <a:off x="1524000" y="27432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2347" name="Line 11"/>
          <p:cNvSpPr>
            <a:spLocks noChangeShapeType="1"/>
          </p:cNvSpPr>
          <p:nvPr/>
        </p:nvSpPr>
        <p:spPr bwMode="auto">
          <a:xfrm flipV="1">
            <a:off x="2057400" y="27432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2348" name="Oval 12"/>
          <p:cNvSpPr>
            <a:spLocks noChangeArrowheads="1"/>
          </p:cNvSpPr>
          <p:nvPr/>
        </p:nvSpPr>
        <p:spPr bwMode="auto">
          <a:xfrm>
            <a:off x="2133600" y="41148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2350" name="Line 14"/>
          <p:cNvSpPr>
            <a:spLocks noChangeShapeType="1"/>
          </p:cNvSpPr>
          <p:nvPr/>
        </p:nvSpPr>
        <p:spPr bwMode="auto">
          <a:xfrm flipH="1" flipV="1">
            <a:off x="2133600" y="37338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2351" name="Line 15"/>
          <p:cNvSpPr>
            <a:spLocks noChangeShapeType="1"/>
          </p:cNvSpPr>
          <p:nvPr/>
        </p:nvSpPr>
        <p:spPr bwMode="auto">
          <a:xfrm flipV="1">
            <a:off x="2667000" y="37338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2352" name="Text Box 16"/>
          <p:cNvSpPr txBox="1">
            <a:spLocks noChangeArrowheads="1"/>
          </p:cNvSpPr>
          <p:nvPr/>
        </p:nvSpPr>
        <p:spPr bwMode="auto">
          <a:xfrm>
            <a:off x="10668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2353" name="Text Box 17"/>
          <p:cNvSpPr txBox="1">
            <a:spLocks noChangeArrowheads="1"/>
          </p:cNvSpPr>
          <p:nvPr/>
        </p:nvSpPr>
        <p:spPr bwMode="auto">
          <a:xfrm>
            <a:off x="2819400" y="2663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2354" name="Text Box 18"/>
          <p:cNvSpPr txBox="1">
            <a:spLocks noChangeArrowheads="1"/>
          </p:cNvSpPr>
          <p:nvPr/>
        </p:nvSpPr>
        <p:spPr bwMode="auto">
          <a:xfrm>
            <a:off x="5638800" y="1444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22355" name="Text Box 19"/>
          <p:cNvSpPr txBox="1">
            <a:spLocks noChangeArrowheads="1"/>
          </p:cNvSpPr>
          <p:nvPr/>
        </p:nvSpPr>
        <p:spPr bwMode="auto">
          <a:xfrm>
            <a:off x="2209800" y="15970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22356" name="Text Box 20"/>
          <p:cNvSpPr txBox="1">
            <a:spLocks noChangeArrowheads="1"/>
          </p:cNvSpPr>
          <p:nvPr/>
        </p:nvSpPr>
        <p:spPr bwMode="auto">
          <a:xfrm>
            <a:off x="7010400" y="1444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84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Morphological Algorithms</a:t>
            </a:r>
          </a:p>
          <a:p>
            <a:endParaRPr lang="en-US" dirty="0" smtClean="0"/>
          </a:p>
          <a:p>
            <a:r>
              <a:rPr lang="en-US" dirty="0" smtClean="0"/>
              <a:t> Introduction to Image Compression</a:t>
            </a:r>
          </a:p>
          <a:p>
            <a:endParaRPr lang="en-US" dirty="0" smtClean="0"/>
          </a:p>
          <a:p>
            <a:r>
              <a:rPr lang="en-US" dirty="0" smtClean="0"/>
              <a:t> Data, Information</a:t>
            </a:r>
          </a:p>
          <a:p>
            <a:endParaRPr lang="en-US" dirty="0" smtClean="0"/>
          </a:p>
          <a:p>
            <a:r>
              <a:rPr lang="en-US" dirty="0" smtClean="0"/>
              <a:t> Measure of Information</a:t>
            </a:r>
          </a:p>
          <a:p>
            <a:endParaRPr lang="en-US" dirty="0"/>
          </a:p>
          <a:p>
            <a:r>
              <a:rPr lang="en-US" dirty="0" smtClean="0"/>
              <a:t> Lossless and </a:t>
            </a:r>
            <a:r>
              <a:rPr lang="en-US" dirty="0" err="1" smtClean="0"/>
              <a:t>Lossy</a:t>
            </a:r>
            <a:r>
              <a:rPr lang="en-US" dirty="0" smtClean="0"/>
              <a:t>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Tree Construction 4</a:t>
            </a:r>
          </a:p>
        </p:txBody>
      </p:sp>
      <p:sp>
        <p:nvSpPr>
          <p:cNvPr id="1423363" name="Oval 3"/>
          <p:cNvSpPr>
            <a:spLocks noChangeArrowheads="1"/>
          </p:cNvSpPr>
          <p:nvPr/>
        </p:nvSpPr>
        <p:spPr bwMode="auto">
          <a:xfrm>
            <a:off x="1066800" y="20574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23364" name="Oval 4"/>
          <p:cNvSpPr>
            <a:spLocks noChangeArrowheads="1"/>
          </p:cNvSpPr>
          <p:nvPr/>
        </p:nvSpPr>
        <p:spPr bwMode="auto">
          <a:xfrm>
            <a:off x="2667000" y="30480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3365" name="Oval 5"/>
          <p:cNvSpPr>
            <a:spLocks noChangeArrowheads="1"/>
          </p:cNvSpPr>
          <p:nvPr/>
        </p:nvSpPr>
        <p:spPr bwMode="auto">
          <a:xfrm>
            <a:off x="54864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23366" name="Oval 6"/>
          <p:cNvSpPr>
            <a:spLocks noChangeArrowheads="1"/>
          </p:cNvSpPr>
          <p:nvPr/>
        </p:nvSpPr>
        <p:spPr bwMode="auto">
          <a:xfrm>
            <a:off x="2057400" y="20574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23367" name="Oval 7"/>
          <p:cNvSpPr>
            <a:spLocks noChangeArrowheads="1"/>
          </p:cNvSpPr>
          <p:nvPr/>
        </p:nvSpPr>
        <p:spPr bwMode="auto">
          <a:xfrm>
            <a:off x="6858000" y="1828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23368" name="Oval 8"/>
          <p:cNvSpPr>
            <a:spLocks noChangeArrowheads="1"/>
          </p:cNvSpPr>
          <p:nvPr/>
        </p:nvSpPr>
        <p:spPr bwMode="auto">
          <a:xfrm>
            <a:off x="1524000" y="31242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3369" name="Text Box 9"/>
          <p:cNvSpPr txBox="1">
            <a:spLocks noChangeArrowheads="1"/>
          </p:cNvSpPr>
          <p:nvPr/>
        </p:nvSpPr>
        <p:spPr bwMode="auto">
          <a:xfrm>
            <a:off x="1676400" y="3273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3370" name="Line 10"/>
          <p:cNvSpPr>
            <a:spLocks noChangeShapeType="1"/>
          </p:cNvSpPr>
          <p:nvPr/>
        </p:nvSpPr>
        <p:spPr bwMode="auto">
          <a:xfrm flipH="1" flipV="1">
            <a:off x="1524000" y="27432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371" name="Line 11"/>
          <p:cNvSpPr>
            <a:spLocks noChangeShapeType="1"/>
          </p:cNvSpPr>
          <p:nvPr/>
        </p:nvSpPr>
        <p:spPr bwMode="auto">
          <a:xfrm flipV="1">
            <a:off x="2057400" y="27432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372" name="Oval 12"/>
          <p:cNvSpPr>
            <a:spLocks noChangeArrowheads="1"/>
          </p:cNvSpPr>
          <p:nvPr/>
        </p:nvSpPr>
        <p:spPr bwMode="auto">
          <a:xfrm>
            <a:off x="2133600" y="41148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3373" name="Text Box 13"/>
          <p:cNvSpPr txBox="1">
            <a:spLocks noChangeArrowheads="1"/>
          </p:cNvSpPr>
          <p:nvPr/>
        </p:nvSpPr>
        <p:spPr bwMode="auto">
          <a:xfrm>
            <a:off x="2209800" y="4264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23374" name="Line 14"/>
          <p:cNvSpPr>
            <a:spLocks noChangeShapeType="1"/>
          </p:cNvSpPr>
          <p:nvPr/>
        </p:nvSpPr>
        <p:spPr bwMode="auto">
          <a:xfrm flipH="1" flipV="1">
            <a:off x="2133600" y="37338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375" name="Line 15"/>
          <p:cNvSpPr>
            <a:spLocks noChangeShapeType="1"/>
          </p:cNvSpPr>
          <p:nvPr/>
        </p:nvSpPr>
        <p:spPr bwMode="auto">
          <a:xfrm flipV="1">
            <a:off x="2667000" y="37338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376" name="Oval 16"/>
          <p:cNvSpPr>
            <a:spLocks noChangeArrowheads="1"/>
          </p:cNvSpPr>
          <p:nvPr/>
        </p:nvSpPr>
        <p:spPr bwMode="auto">
          <a:xfrm>
            <a:off x="6172200" y="28194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3377" name="Text Box 17"/>
          <p:cNvSpPr txBox="1">
            <a:spLocks noChangeArrowheads="1"/>
          </p:cNvSpPr>
          <p:nvPr/>
        </p:nvSpPr>
        <p:spPr bwMode="auto">
          <a:xfrm>
            <a:off x="6248400" y="2968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23378" name="Line 18"/>
          <p:cNvSpPr>
            <a:spLocks noChangeShapeType="1"/>
          </p:cNvSpPr>
          <p:nvPr/>
        </p:nvSpPr>
        <p:spPr bwMode="auto">
          <a:xfrm flipH="1" flipV="1">
            <a:off x="6172200" y="2438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379" name="Line 19"/>
          <p:cNvSpPr>
            <a:spLocks noChangeShapeType="1"/>
          </p:cNvSpPr>
          <p:nvPr/>
        </p:nvSpPr>
        <p:spPr bwMode="auto">
          <a:xfrm flipV="1">
            <a:off x="6705600" y="2438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380" name="Text Box 20"/>
          <p:cNvSpPr txBox="1">
            <a:spLocks noChangeArrowheads="1"/>
          </p:cNvSpPr>
          <p:nvPr/>
        </p:nvSpPr>
        <p:spPr bwMode="auto">
          <a:xfrm>
            <a:off x="1143000" y="15970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3381" name="Text Box 21"/>
          <p:cNvSpPr txBox="1">
            <a:spLocks noChangeArrowheads="1"/>
          </p:cNvSpPr>
          <p:nvPr/>
        </p:nvSpPr>
        <p:spPr bwMode="auto">
          <a:xfrm>
            <a:off x="2819400" y="2663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3382" name="Text Box 22"/>
          <p:cNvSpPr txBox="1">
            <a:spLocks noChangeArrowheads="1"/>
          </p:cNvSpPr>
          <p:nvPr/>
        </p:nvSpPr>
        <p:spPr bwMode="auto">
          <a:xfrm>
            <a:off x="5638800" y="1444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23383" name="Text Box 23"/>
          <p:cNvSpPr txBox="1">
            <a:spLocks noChangeArrowheads="1"/>
          </p:cNvSpPr>
          <p:nvPr/>
        </p:nvSpPr>
        <p:spPr bwMode="auto">
          <a:xfrm>
            <a:off x="2209800" y="15970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23384" name="Text Box 24"/>
          <p:cNvSpPr txBox="1">
            <a:spLocks noChangeArrowheads="1"/>
          </p:cNvSpPr>
          <p:nvPr/>
        </p:nvSpPr>
        <p:spPr bwMode="auto">
          <a:xfrm>
            <a:off x="7010400" y="1444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3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Tree Construction 5</a:t>
            </a:r>
          </a:p>
        </p:txBody>
      </p:sp>
      <p:sp>
        <p:nvSpPr>
          <p:cNvPr id="1426435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26436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6437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26438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26439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26440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6441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6442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43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44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6445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26446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47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48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6449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26450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51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52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6453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26454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55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6456" name="Text Box 24"/>
          <p:cNvSpPr txBox="1">
            <a:spLocks noChangeArrowheads="1"/>
          </p:cNvSpPr>
          <p:nvPr/>
        </p:nvSpPr>
        <p:spPr bwMode="auto">
          <a:xfrm>
            <a:off x="2270125" y="4762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6457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6458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6459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6460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6461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6462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6463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6464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6465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6466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26467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26468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26469" name="Text Box 37"/>
          <p:cNvSpPr txBox="1">
            <a:spLocks noChangeArrowheads="1"/>
          </p:cNvSpPr>
          <p:nvPr/>
        </p:nvSpPr>
        <p:spPr bwMode="auto">
          <a:xfrm>
            <a:off x="5791200" y="1600200"/>
            <a:ext cx="26892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E  	= 	01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I 	= 	00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C 	= 	10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A 	= 	111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H 	= 	110</a:t>
            </a:r>
          </a:p>
        </p:txBody>
      </p:sp>
      <p:sp>
        <p:nvSpPr>
          <p:cNvPr id="1426470" name="Text Box 38"/>
          <p:cNvSpPr txBox="1">
            <a:spLocks noChangeArrowheads="1"/>
          </p:cNvSpPr>
          <p:nvPr/>
        </p:nvSpPr>
        <p:spPr bwMode="auto">
          <a:xfrm>
            <a:off x="4876800" y="4648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b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 Example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Huffman code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Input</a:t>
            </a:r>
          </a:p>
          <a:p>
            <a:pPr lvl="1"/>
            <a:r>
              <a:rPr lang="en-US" altLang="en-US" sz="2100" dirty="0" smtClean="0"/>
              <a:t>ACE</a:t>
            </a:r>
          </a:p>
          <a:p>
            <a:pPr lvl="1"/>
            <a:endParaRPr lang="en-US" altLang="en-US" sz="2100" dirty="0"/>
          </a:p>
          <a:p>
            <a:r>
              <a:rPr lang="en-US" altLang="en-US" dirty="0"/>
              <a:t>Output</a:t>
            </a:r>
          </a:p>
          <a:p>
            <a:pPr lvl="1"/>
            <a:r>
              <a:rPr lang="en-US" altLang="en-US" sz="2100" dirty="0"/>
              <a:t>(111)(10)(01) = 1111001</a:t>
            </a:r>
          </a:p>
          <a:p>
            <a:pPr lvl="1"/>
            <a:endParaRPr lang="en-US" altLang="en-US" sz="2100" dirty="0"/>
          </a:p>
        </p:txBody>
      </p:sp>
      <p:sp>
        <p:nvSpPr>
          <p:cNvPr id="1583108" name="Text Box 4"/>
          <p:cNvSpPr txBox="1">
            <a:spLocks noChangeArrowheads="1"/>
          </p:cNvSpPr>
          <p:nvPr/>
        </p:nvSpPr>
        <p:spPr bwMode="auto">
          <a:xfrm>
            <a:off x="4984376" y="1825625"/>
            <a:ext cx="26892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E  	= 	01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I 	= 	00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C 	= 	10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A 	= 	111</a:t>
            </a:r>
          </a:p>
          <a:p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H 	= 	110</a:t>
            </a:r>
          </a:p>
        </p:txBody>
      </p:sp>
    </p:spTree>
    <p:extLst>
      <p:ext uri="{BB962C8B-B14F-4D97-AF65-F5344CB8AC3E}">
        <p14:creationId xmlns:p14="http://schemas.microsoft.com/office/powerpoint/2010/main" val="36777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Code Algorithm Overview</a:t>
            </a:r>
          </a:p>
        </p:txBody>
      </p:sp>
      <p:sp>
        <p:nvSpPr>
          <p:cNvPr id="1579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Decoding</a:t>
            </a:r>
          </a:p>
          <a:p>
            <a:endParaRPr lang="en-US" altLang="en-US" dirty="0"/>
          </a:p>
          <a:p>
            <a:pPr lvl="1"/>
            <a:r>
              <a:rPr lang="en-US" altLang="en-US" sz="2100" dirty="0"/>
              <a:t>Read compressed file &amp; binary </a:t>
            </a:r>
            <a:r>
              <a:rPr lang="en-US" altLang="en-US" sz="2100" dirty="0" smtClean="0"/>
              <a:t>tree</a:t>
            </a:r>
          </a:p>
          <a:p>
            <a:pPr lvl="1"/>
            <a:endParaRPr lang="en-US" altLang="en-US" sz="2100" dirty="0"/>
          </a:p>
          <a:p>
            <a:pPr lvl="1"/>
            <a:r>
              <a:rPr lang="en-US" altLang="en-US" sz="2100" dirty="0"/>
              <a:t>Use binary tree to decode </a:t>
            </a:r>
            <a:r>
              <a:rPr lang="en-US" altLang="en-US" sz="2100" dirty="0" smtClean="0"/>
              <a:t>file</a:t>
            </a:r>
          </a:p>
          <a:p>
            <a:pPr lvl="1"/>
            <a:endParaRPr lang="en-US" altLang="en-US" sz="2100" dirty="0"/>
          </a:p>
          <a:p>
            <a:pPr lvl="2"/>
            <a:r>
              <a:rPr lang="en-US" altLang="en-US" sz="2100" dirty="0"/>
              <a:t>Follow path from root to leaf</a:t>
            </a:r>
          </a:p>
        </p:txBody>
      </p:sp>
    </p:spTree>
    <p:extLst>
      <p:ext uri="{BB962C8B-B14F-4D97-AF65-F5344CB8AC3E}">
        <p14:creationId xmlns:p14="http://schemas.microsoft.com/office/powerpoint/2010/main" val="35885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9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9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9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Decoding 1</a:t>
            </a:r>
          </a:p>
        </p:txBody>
      </p:sp>
      <p:sp>
        <p:nvSpPr>
          <p:cNvPr id="1429507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29508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9509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29510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29511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29512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9513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29514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15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16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9517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29518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19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20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9521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29522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23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24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29525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29526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27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9528" name="Text Box 24"/>
          <p:cNvSpPr txBox="1">
            <a:spLocks noChangeArrowheads="1"/>
          </p:cNvSpPr>
          <p:nvPr/>
        </p:nvSpPr>
        <p:spPr bwMode="auto">
          <a:xfrm>
            <a:off x="22860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9529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9530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9531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29532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9533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9534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9535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29536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29537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29538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29539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29540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29541" name="Text Box 37"/>
          <p:cNvSpPr txBox="1">
            <a:spLocks noChangeArrowheads="1"/>
          </p:cNvSpPr>
          <p:nvPr/>
        </p:nvSpPr>
        <p:spPr bwMode="auto">
          <a:xfrm>
            <a:off x="5181600" y="16764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latin typeface="Arial" panose="020B0604020202020204" pitchFamily="34" charset="0"/>
              </a:rPr>
              <a:t>111001</a:t>
            </a:r>
          </a:p>
        </p:txBody>
      </p:sp>
    </p:spTree>
    <p:extLst>
      <p:ext uri="{BB962C8B-B14F-4D97-AF65-F5344CB8AC3E}">
        <p14:creationId xmlns:p14="http://schemas.microsoft.com/office/powerpoint/2010/main" val="38488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Decoding 2</a:t>
            </a:r>
          </a:p>
        </p:txBody>
      </p:sp>
      <p:sp>
        <p:nvSpPr>
          <p:cNvPr id="1430531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0532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0533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0534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0535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30536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0537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0538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39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40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0541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0542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43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44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0545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30546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47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48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0549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30550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51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0552" name="Text Box 24"/>
          <p:cNvSpPr txBox="1">
            <a:spLocks noChangeArrowheads="1"/>
          </p:cNvSpPr>
          <p:nvPr/>
        </p:nvSpPr>
        <p:spPr bwMode="auto">
          <a:xfrm>
            <a:off x="2270125" y="4762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0553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0554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0555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0556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0557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0558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0559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0560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0561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0562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0563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0564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30565" name="Text Box 37"/>
          <p:cNvSpPr txBox="1">
            <a:spLocks noChangeArrowheads="1"/>
          </p:cNvSpPr>
          <p:nvPr/>
        </p:nvSpPr>
        <p:spPr bwMode="auto">
          <a:xfrm>
            <a:off x="5181600" y="16764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11</a:t>
            </a:r>
            <a:r>
              <a:rPr lang="en-US" altLang="en-US" sz="3200">
                <a:latin typeface="Arial" panose="020B0604020202020204" pitchFamily="34" charset="0"/>
              </a:rPr>
              <a:t>11001</a:t>
            </a:r>
          </a:p>
        </p:txBody>
      </p:sp>
    </p:spTree>
    <p:extLst>
      <p:ext uri="{BB962C8B-B14F-4D97-AF65-F5344CB8AC3E}">
        <p14:creationId xmlns:p14="http://schemas.microsoft.com/office/powerpoint/2010/main" val="22276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Decoding 3</a:t>
            </a:r>
          </a:p>
        </p:txBody>
      </p:sp>
      <p:sp>
        <p:nvSpPr>
          <p:cNvPr id="1431555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1561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1562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63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64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1565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1566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67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68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1569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31570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71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72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1573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31574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75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76" name="Text Box 24"/>
          <p:cNvSpPr txBox="1">
            <a:spLocks noChangeArrowheads="1"/>
          </p:cNvSpPr>
          <p:nvPr/>
        </p:nvSpPr>
        <p:spPr bwMode="auto">
          <a:xfrm>
            <a:off x="2270125" y="4762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1577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1578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1579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1580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1581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1582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1583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1584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1585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1586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1587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1588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31589" name="Text Box 37"/>
          <p:cNvSpPr txBox="1">
            <a:spLocks noChangeArrowheads="1"/>
          </p:cNvSpPr>
          <p:nvPr/>
        </p:nvSpPr>
        <p:spPr bwMode="auto">
          <a:xfrm>
            <a:off x="5181600" y="1676400"/>
            <a:ext cx="3429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111</a:t>
            </a:r>
            <a:r>
              <a:rPr lang="en-US" altLang="en-US" sz="3200">
                <a:latin typeface="Arial" panose="020B0604020202020204" pitchFamily="34" charset="0"/>
              </a:rPr>
              <a:t>1001</a:t>
            </a:r>
          </a:p>
          <a:p>
            <a:pPr algn="ctr">
              <a:spcBef>
                <a:spcPct val="50000"/>
              </a:spcBef>
            </a:pPr>
            <a:endParaRPr lang="en-US" altLang="en-US" sz="320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383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Decoding 4</a:t>
            </a:r>
          </a:p>
        </p:txBody>
      </p:sp>
      <p:sp>
        <p:nvSpPr>
          <p:cNvPr id="1432579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2580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2581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2582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2583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32584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2585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2586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587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588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2589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2590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591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592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2593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32594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595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596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2597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32598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599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2600" name="Text Box 24"/>
          <p:cNvSpPr txBox="1">
            <a:spLocks noChangeArrowheads="1"/>
          </p:cNvSpPr>
          <p:nvPr/>
        </p:nvSpPr>
        <p:spPr bwMode="auto">
          <a:xfrm>
            <a:off x="2270125" y="4762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2601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2602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2603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2604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2605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2606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2607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2608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2609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2610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2611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2612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32613" name="Text Box 37"/>
          <p:cNvSpPr txBox="1">
            <a:spLocks noChangeArrowheads="1"/>
          </p:cNvSpPr>
          <p:nvPr/>
        </p:nvSpPr>
        <p:spPr bwMode="auto">
          <a:xfrm>
            <a:off x="5181600" y="1676400"/>
            <a:ext cx="3429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111</a:t>
            </a:r>
            <a:r>
              <a:rPr lang="en-US" altLang="en-US" sz="3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latin typeface="Arial" panose="020B0604020202020204" pitchFamily="34" charset="0"/>
              </a:rPr>
              <a:t>001</a:t>
            </a:r>
          </a:p>
          <a:p>
            <a:pPr algn="ctr">
              <a:spcBef>
                <a:spcPct val="50000"/>
              </a:spcBef>
            </a:pPr>
            <a:endParaRPr lang="en-US" altLang="en-US" sz="320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348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Decoding 5</a:t>
            </a:r>
          </a:p>
        </p:txBody>
      </p:sp>
      <p:sp>
        <p:nvSpPr>
          <p:cNvPr id="1433603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3604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3605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3606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3607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33608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3609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3610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11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12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3613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3614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15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16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3617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33618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19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20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3621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33622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23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24" name="Text Box 24"/>
          <p:cNvSpPr txBox="1">
            <a:spLocks noChangeArrowheads="1"/>
          </p:cNvSpPr>
          <p:nvPr/>
        </p:nvSpPr>
        <p:spPr bwMode="auto">
          <a:xfrm>
            <a:off x="2270125" y="4762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3625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3626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3627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3628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3629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3630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3631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3632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633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3634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3635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3636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33637" name="Text Box 37"/>
          <p:cNvSpPr txBox="1">
            <a:spLocks noChangeArrowheads="1"/>
          </p:cNvSpPr>
          <p:nvPr/>
        </p:nvSpPr>
        <p:spPr bwMode="auto">
          <a:xfrm>
            <a:off x="5181600" y="1676400"/>
            <a:ext cx="3429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111</a:t>
            </a:r>
            <a:r>
              <a:rPr lang="en-US" altLang="en-US" sz="3200">
                <a:solidFill>
                  <a:schemeClr val="accent2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3200">
                <a:latin typeface="Arial" panose="020B0604020202020204" pitchFamily="34" charset="0"/>
              </a:rPr>
              <a:t>01</a:t>
            </a:r>
          </a:p>
          <a:p>
            <a:pPr algn="ctr">
              <a:spcBef>
                <a:spcPct val="50000"/>
              </a:spcBef>
            </a:pPr>
            <a:endParaRPr lang="en-US" altLang="en-US" sz="320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chemeClr val="accent2"/>
                </a:solidFill>
                <a:latin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60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Decoding 6</a:t>
            </a:r>
          </a:p>
        </p:txBody>
      </p:sp>
      <p:sp>
        <p:nvSpPr>
          <p:cNvPr id="1434627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4628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4629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4630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631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34632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633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4634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35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36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637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4638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39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40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641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34642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43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44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645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34646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47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48" name="Text Box 24"/>
          <p:cNvSpPr txBox="1">
            <a:spLocks noChangeArrowheads="1"/>
          </p:cNvSpPr>
          <p:nvPr/>
        </p:nvSpPr>
        <p:spPr bwMode="auto">
          <a:xfrm>
            <a:off x="2270125" y="4762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4649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4650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4651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4652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4653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4654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4655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4656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4657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4658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4659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4660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34661" name="Text Box 37"/>
          <p:cNvSpPr txBox="1">
            <a:spLocks noChangeArrowheads="1"/>
          </p:cNvSpPr>
          <p:nvPr/>
        </p:nvSpPr>
        <p:spPr bwMode="auto">
          <a:xfrm>
            <a:off x="5181600" y="1676400"/>
            <a:ext cx="3429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11110</a:t>
            </a:r>
            <a:r>
              <a:rPr lang="en-US" altLang="en-US" sz="320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en-US" sz="3200">
                <a:latin typeface="Arial" panose="020B0604020202020204" pitchFamily="34" charset="0"/>
              </a:rPr>
              <a:t>1</a:t>
            </a:r>
          </a:p>
          <a:p>
            <a:pPr algn="ctr">
              <a:spcBef>
                <a:spcPct val="50000"/>
              </a:spcBef>
            </a:pPr>
            <a:endParaRPr lang="en-US" altLang="en-US" sz="320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26748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Lossless Compression</a:t>
            </a:r>
          </a:p>
          <a:p>
            <a:endParaRPr lang="en-US" dirty="0"/>
          </a:p>
          <a:p>
            <a:r>
              <a:rPr lang="en-US" dirty="0" smtClean="0"/>
              <a:t> Different Coding Techniques</a:t>
            </a:r>
          </a:p>
          <a:p>
            <a:endParaRPr lang="en-US" dirty="0"/>
          </a:p>
          <a:p>
            <a:r>
              <a:rPr lang="en-US" dirty="0" smtClean="0"/>
              <a:t> RLE</a:t>
            </a:r>
          </a:p>
          <a:p>
            <a:endParaRPr lang="en-US" dirty="0"/>
          </a:p>
          <a:p>
            <a:r>
              <a:rPr lang="en-US" dirty="0" smtClean="0"/>
              <a:t> Huffman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Arithmatic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LZW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Decoding 7</a:t>
            </a:r>
          </a:p>
        </p:txBody>
      </p:sp>
      <p:sp>
        <p:nvSpPr>
          <p:cNvPr id="1435651" name="Oval 3"/>
          <p:cNvSpPr>
            <a:spLocks noChangeArrowheads="1"/>
          </p:cNvSpPr>
          <p:nvPr/>
        </p:nvSpPr>
        <p:spPr bwMode="auto">
          <a:xfrm>
            <a:off x="6096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5652" name="Oval 4"/>
          <p:cNvSpPr>
            <a:spLocks noChangeArrowheads="1"/>
          </p:cNvSpPr>
          <p:nvPr/>
        </p:nvSpPr>
        <p:spPr bwMode="auto">
          <a:xfrm>
            <a:off x="2209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5653" name="Oval 5"/>
          <p:cNvSpPr>
            <a:spLocks noChangeArrowheads="1"/>
          </p:cNvSpPr>
          <p:nvPr/>
        </p:nvSpPr>
        <p:spPr bwMode="auto">
          <a:xfrm>
            <a:off x="31242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5654" name="Oval 6"/>
          <p:cNvSpPr>
            <a:spLocks noChangeArrowheads="1"/>
          </p:cNvSpPr>
          <p:nvPr/>
        </p:nvSpPr>
        <p:spPr bwMode="auto">
          <a:xfrm>
            <a:off x="1600200" y="19812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5655" name="Oval 7"/>
          <p:cNvSpPr>
            <a:spLocks noChangeArrowheads="1"/>
          </p:cNvSpPr>
          <p:nvPr/>
        </p:nvSpPr>
        <p:spPr bwMode="auto">
          <a:xfrm>
            <a:off x="4495800" y="2971800"/>
            <a:ext cx="685800" cy="6858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435656" name="Oval 8"/>
          <p:cNvSpPr>
            <a:spLocks noChangeArrowheads="1"/>
          </p:cNvSpPr>
          <p:nvPr/>
        </p:nvSpPr>
        <p:spPr bwMode="auto">
          <a:xfrm>
            <a:off x="1066800" y="30480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1219200" y="3197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5658" name="Line 10"/>
          <p:cNvSpPr>
            <a:spLocks noChangeShapeType="1"/>
          </p:cNvSpPr>
          <p:nvPr/>
        </p:nvSpPr>
        <p:spPr bwMode="auto">
          <a:xfrm flipH="1" flipV="1">
            <a:off x="10668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59" name="Line 11"/>
          <p:cNvSpPr>
            <a:spLocks noChangeShapeType="1"/>
          </p:cNvSpPr>
          <p:nvPr/>
        </p:nvSpPr>
        <p:spPr bwMode="auto">
          <a:xfrm flipV="1">
            <a:off x="1600200" y="2667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60" name="Oval 12"/>
          <p:cNvSpPr>
            <a:spLocks noChangeArrowheads="1"/>
          </p:cNvSpPr>
          <p:nvPr/>
        </p:nvSpPr>
        <p:spPr bwMode="auto">
          <a:xfrm>
            <a:off x="1676400" y="40386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5661" name="Text Box 13"/>
          <p:cNvSpPr txBox="1">
            <a:spLocks noChangeArrowheads="1"/>
          </p:cNvSpPr>
          <p:nvPr/>
        </p:nvSpPr>
        <p:spPr bwMode="auto">
          <a:xfrm>
            <a:off x="1752600" y="41878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5662" name="Line 14"/>
          <p:cNvSpPr>
            <a:spLocks noChangeShapeType="1"/>
          </p:cNvSpPr>
          <p:nvPr/>
        </p:nvSpPr>
        <p:spPr bwMode="auto">
          <a:xfrm flipH="1" flipV="1">
            <a:off x="16764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63" name="Line 15"/>
          <p:cNvSpPr>
            <a:spLocks noChangeShapeType="1"/>
          </p:cNvSpPr>
          <p:nvPr/>
        </p:nvSpPr>
        <p:spPr bwMode="auto">
          <a:xfrm flipV="1">
            <a:off x="2209800" y="36576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64" name="Oval 16"/>
          <p:cNvSpPr>
            <a:spLocks noChangeArrowheads="1"/>
          </p:cNvSpPr>
          <p:nvPr/>
        </p:nvSpPr>
        <p:spPr bwMode="auto">
          <a:xfrm>
            <a:off x="3810000" y="39624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5665" name="Text Box 17"/>
          <p:cNvSpPr txBox="1">
            <a:spLocks noChangeArrowheads="1"/>
          </p:cNvSpPr>
          <p:nvPr/>
        </p:nvSpPr>
        <p:spPr bwMode="auto">
          <a:xfrm>
            <a:off x="3886200" y="4111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435666" name="Line 18"/>
          <p:cNvSpPr>
            <a:spLocks noChangeShapeType="1"/>
          </p:cNvSpPr>
          <p:nvPr/>
        </p:nvSpPr>
        <p:spPr bwMode="auto">
          <a:xfrm flipH="1" flipV="1">
            <a:off x="3810000" y="3581400"/>
            <a:ext cx="152400" cy="381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67" name="Line 19"/>
          <p:cNvSpPr>
            <a:spLocks noChangeShapeType="1"/>
          </p:cNvSpPr>
          <p:nvPr/>
        </p:nvSpPr>
        <p:spPr bwMode="auto">
          <a:xfrm flipV="1">
            <a:off x="4343400" y="35814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68" name="Oval 20"/>
          <p:cNvSpPr>
            <a:spLocks noChangeArrowheads="1"/>
          </p:cNvSpPr>
          <p:nvPr/>
        </p:nvSpPr>
        <p:spPr bwMode="auto">
          <a:xfrm>
            <a:off x="2819400" y="4876800"/>
            <a:ext cx="685800" cy="685800"/>
          </a:xfrm>
          <a:prstGeom prst="ellipse">
            <a:avLst/>
          </a:prstGeom>
          <a:solidFill>
            <a:srgbClr val="996600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5669" name="Text Box 21"/>
          <p:cNvSpPr txBox="1">
            <a:spLocks noChangeArrowheads="1"/>
          </p:cNvSpPr>
          <p:nvPr/>
        </p:nvSpPr>
        <p:spPr bwMode="auto">
          <a:xfrm>
            <a:off x="2895600" y="50260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435670" name="Line 22"/>
          <p:cNvSpPr>
            <a:spLocks noChangeShapeType="1"/>
          </p:cNvSpPr>
          <p:nvPr/>
        </p:nvSpPr>
        <p:spPr bwMode="auto">
          <a:xfrm flipH="1" flipV="1">
            <a:off x="2362200" y="4572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71" name="Line 23"/>
          <p:cNvSpPr>
            <a:spLocks noChangeShapeType="1"/>
          </p:cNvSpPr>
          <p:nvPr/>
        </p:nvSpPr>
        <p:spPr bwMode="auto">
          <a:xfrm flipV="1">
            <a:off x="3352800" y="4572000"/>
            <a:ext cx="533400" cy="304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72" name="Text Box 24"/>
          <p:cNvSpPr txBox="1">
            <a:spLocks noChangeArrowheads="1"/>
          </p:cNvSpPr>
          <p:nvPr/>
        </p:nvSpPr>
        <p:spPr bwMode="auto">
          <a:xfrm>
            <a:off x="2270125" y="4762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5673" name="Text Box 25"/>
          <p:cNvSpPr txBox="1">
            <a:spLocks noChangeArrowheads="1"/>
          </p:cNvSpPr>
          <p:nvPr/>
        </p:nvSpPr>
        <p:spPr bwMode="auto">
          <a:xfrm>
            <a:off x="1295400" y="38068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5674" name="Text Box 26"/>
          <p:cNvSpPr txBox="1">
            <a:spLocks noChangeArrowheads="1"/>
          </p:cNvSpPr>
          <p:nvPr/>
        </p:nvSpPr>
        <p:spPr bwMode="auto">
          <a:xfrm>
            <a:off x="6858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34290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5676" name="Text Box 28"/>
          <p:cNvSpPr txBox="1">
            <a:spLocks noChangeArrowheads="1"/>
          </p:cNvSpPr>
          <p:nvPr/>
        </p:nvSpPr>
        <p:spPr bwMode="auto">
          <a:xfrm>
            <a:off x="3657600" y="4721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5677" name="Text Box 29"/>
          <p:cNvSpPr txBox="1">
            <a:spLocks noChangeArrowheads="1"/>
          </p:cNvSpPr>
          <p:nvPr/>
        </p:nvSpPr>
        <p:spPr bwMode="auto">
          <a:xfrm>
            <a:off x="44958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5678" name="Text Box 30"/>
          <p:cNvSpPr txBox="1">
            <a:spLocks noChangeArrowheads="1"/>
          </p:cNvSpPr>
          <p:nvPr/>
        </p:nvSpPr>
        <p:spPr bwMode="auto">
          <a:xfrm>
            <a:off x="1752600" y="2740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5679" name="Text Box 31"/>
          <p:cNvSpPr txBox="1">
            <a:spLocks noChangeArrowheads="1"/>
          </p:cNvSpPr>
          <p:nvPr/>
        </p:nvSpPr>
        <p:spPr bwMode="auto">
          <a:xfrm>
            <a:off x="2362200" y="37306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5680" name="Text Box 32"/>
          <p:cNvSpPr txBox="1">
            <a:spLocks noChangeArrowheads="1"/>
          </p:cNvSpPr>
          <p:nvPr/>
        </p:nvSpPr>
        <p:spPr bwMode="auto">
          <a:xfrm>
            <a:off x="7620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5681" name="Text Box 33"/>
          <p:cNvSpPr txBox="1">
            <a:spLocks noChangeArrowheads="1"/>
          </p:cNvSpPr>
          <p:nvPr/>
        </p:nvSpPr>
        <p:spPr bwMode="auto">
          <a:xfrm>
            <a:off x="2362200" y="2587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5682" name="Text Box 34"/>
          <p:cNvSpPr txBox="1">
            <a:spLocks noChangeArrowheads="1"/>
          </p:cNvSpPr>
          <p:nvPr/>
        </p:nvSpPr>
        <p:spPr bwMode="auto">
          <a:xfrm>
            <a:off x="3276600" y="2587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5683" name="Text Box 35"/>
          <p:cNvSpPr txBox="1">
            <a:spLocks noChangeArrowheads="1"/>
          </p:cNvSpPr>
          <p:nvPr/>
        </p:nvSpPr>
        <p:spPr bwMode="auto">
          <a:xfrm>
            <a:off x="1752600" y="1520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5684" name="Text Box 36"/>
          <p:cNvSpPr txBox="1">
            <a:spLocks noChangeArrowheads="1"/>
          </p:cNvSpPr>
          <p:nvPr/>
        </p:nvSpPr>
        <p:spPr bwMode="auto">
          <a:xfrm>
            <a:off x="4724400" y="2587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35685" name="Text Box 37"/>
          <p:cNvSpPr txBox="1">
            <a:spLocks noChangeArrowheads="1"/>
          </p:cNvSpPr>
          <p:nvPr/>
        </p:nvSpPr>
        <p:spPr bwMode="auto">
          <a:xfrm>
            <a:off x="5181600" y="1676400"/>
            <a:ext cx="3429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11110</a:t>
            </a:r>
            <a:r>
              <a:rPr lang="en-US" altLang="en-US" sz="3200">
                <a:solidFill>
                  <a:schemeClr val="accent2"/>
                </a:solidFill>
                <a:latin typeface="Arial" panose="020B0604020202020204" pitchFamily="34" charset="0"/>
              </a:rPr>
              <a:t>01</a:t>
            </a:r>
          </a:p>
          <a:p>
            <a:pPr algn="ctr">
              <a:spcBef>
                <a:spcPct val="50000"/>
              </a:spcBef>
            </a:pPr>
            <a:endParaRPr lang="en-US" altLang="en-US" sz="3200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AC</a:t>
            </a:r>
            <a:r>
              <a:rPr lang="en-US" altLang="en-US" sz="3200">
                <a:solidFill>
                  <a:schemeClr val="accent2"/>
                </a:solidFill>
                <a:latin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689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Huffman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The average code-word length for Huffman coding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the entropy of the source alphabet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is the maximum occurrence of probability in the source alphabet</a:t>
                </a:r>
              </a:p>
              <a:p>
                <a:endParaRPr lang="en-US" dirty="0"/>
              </a:p>
              <a:p>
                <a:r>
                  <a:rPr lang="en-US" dirty="0" smtClean="0"/>
                  <a:t> Integer number of bits for encoding purpose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7023" y="2474259"/>
                <a:ext cx="3643690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23" y="2474259"/>
                <a:ext cx="3643690" cy="332720"/>
              </a:xfrm>
              <a:prstGeom prst="rect">
                <a:avLst/>
              </a:prstGeom>
              <a:blipFill rotWithShape="0">
                <a:blip r:embed="rId3"/>
                <a:stretch>
                  <a:fillRect l="-1003" r="-83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/>
              <a:t>Arithmetic (or Range) Coding 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Instead of encoding source symbols one at a time, sequences of source symbols are encoded together.</a:t>
            </a:r>
          </a:p>
          <a:p>
            <a:endParaRPr lang="en-US" altLang="en-US" dirty="0" smtClean="0"/>
          </a:p>
          <a:p>
            <a:pPr lvl="1"/>
            <a:r>
              <a:rPr lang="en-US" altLang="en-US" sz="2100" dirty="0" smtClean="0"/>
              <a:t>There is no one-to-one correspondence between source symbols and code words.</a:t>
            </a:r>
          </a:p>
          <a:p>
            <a:pPr lvl="1"/>
            <a:endParaRPr lang="en-US" altLang="en-US" sz="2100" dirty="0" smtClean="0"/>
          </a:p>
          <a:p>
            <a:pPr lvl="1"/>
            <a:endParaRPr lang="en-US" altLang="en-US" sz="2100" dirty="0" smtClean="0"/>
          </a:p>
          <a:p>
            <a:r>
              <a:rPr lang="en-US" altLang="en-US" dirty="0" smtClean="0"/>
              <a:t>Slower than Huffman coding but typically achieves better compression.</a:t>
            </a:r>
          </a:p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2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400" dirty="0"/>
              <a:t>Arithmetic Coding (cont’d)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A sequence of source symbols is assigned to a sub-interval in [0,1) which corresponds to an arithmetic code, e.g., </a:t>
            </a: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Start with the interval [0, 1) </a:t>
            </a:r>
            <a:endParaRPr lang="en-US" dirty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As the number of symbols in the message increases, the interval used to represent the message becomes smaller.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86157" y="2713184"/>
            <a:ext cx="7753263" cy="872698"/>
            <a:chOff x="986157" y="2713184"/>
            <a:chExt cx="7753263" cy="872698"/>
          </a:xfrm>
        </p:grpSpPr>
        <p:sp>
          <p:nvSpPr>
            <p:cNvPr id="94212" name="Rectangle 1"/>
            <p:cNvSpPr>
              <a:spLocks noChangeArrowheads="1"/>
            </p:cNvSpPr>
            <p:nvPr/>
          </p:nvSpPr>
          <p:spPr bwMode="auto">
            <a:xfrm>
              <a:off x="986157" y="3149533"/>
              <a:ext cx="17604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l-GR" altLang="en-US" sz="2100" dirty="0">
                  <a:latin typeface="+mj-lt"/>
                </a:rPr>
                <a:t>α</a:t>
              </a:r>
              <a:r>
                <a:rPr lang="en-US" altLang="en-US" sz="2100" baseline="-25000" dirty="0">
                  <a:latin typeface="+mj-lt"/>
                </a:rPr>
                <a:t>1</a:t>
              </a:r>
              <a:r>
                <a:rPr lang="en-US" altLang="en-US" sz="2100" dirty="0">
                  <a:latin typeface="+mj-lt"/>
                </a:rPr>
                <a:t> </a:t>
              </a:r>
              <a:r>
                <a:rPr lang="el-GR" altLang="en-US" sz="2100" dirty="0">
                  <a:latin typeface="+mj-lt"/>
                </a:rPr>
                <a:t>α</a:t>
              </a:r>
              <a:r>
                <a:rPr lang="en-US" altLang="en-US" sz="2100" baseline="-25000" dirty="0">
                  <a:latin typeface="+mj-lt"/>
                </a:rPr>
                <a:t>2</a:t>
              </a:r>
              <a:r>
                <a:rPr lang="en-US" altLang="en-US" sz="2100" dirty="0">
                  <a:latin typeface="+mj-lt"/>
                </a:rPr>
                <a:t> </a:t>
              </a:r>
              <a:r>
                <a:rPr lang="el-GR" altLang="en-US" sz="2100" dirty="0">
                  <a:latin typeface="+mj-lt"/>
                </a:rPr>
                <a:t>α</a:t>
              </a:r>
              <a:r>
                <a:rPr lang="en-US" altLang="en-US" sz="2100" baseline="-25000" dirty="0">
                  <a:latin typeface="+mj-lt"/>
                </a:rPr>
                <a:t>3</a:t>
              </a:r>
              <a:r>
                <a:rPr lang="en-US" altLang="en-US" sz="2100" dirty="0">
                  <a:latin typeface="+mj-lt"/>
                </a:rPr>
                <a:t> </a:t>
              </a:r>
              <a:r>
                <a:rPr lang="el-GR" altLang="en-US" sz="2100" dirty="0">
                  <a:latin typeface="+mj-lt"/>
                </a:rPr>
                <a:t>α</a:t>
              </a:r>
              <a:r>
                <a:rPr lang="en-US" altLang="en-US" sz="2100" baseline="-25000" dirty="0">
                  <a:latin typeface="+mj-lt"/>
                </a:rPr>
                <a:t>3</a:t>
              </a:r>
              <a:r>
                <a:rPr lang="en-US" altLang="en-US" sz="2100" dirty="0">
                  <a:latin typeface="+mj-lt"/>
                </a:rPr>
                <a:t> </a:t>
              </a:r>
              <a:r>
                <a:rPr lang="el-GR" altLang="en-US" sz="2100" dirty="0">
                  <a:latin typeface="+mj-lt"/>
                </a:rPr>
                <a:t>α</a:t>
              </a:r>
              <a:r>
                <a:rPr lang="en-US" altLang="en-US" sz="2100" baseline="-25000" dirty="0">
                  <a:latin typeface="+mj-lt"/>
                </a:rPr>
                <a:t>4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 rot="-5400000">
              <a:off x="2925019" y="3052482"/>
              <a:ext cx="457200" cy="609600"/>
            </a:xfrm>
            <a:prstGeom prst="downArrow">
              <a:avLst>
                <a:gd name="adj1" fmla="val 50000"/>
                <a:gd name="adj2" fmla="val 458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100">
                <a:latin typeface="+mj-lt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560663" y="3170384"/>
              <a:ext cx="229101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dirty="0">
                  <a:latin typeface="+mj-lt"/>
                </a:rPr>
                <a:t>[0.06752, 0.0688)</a:t>
              </a:r>
            </a:p>
          </p:txBody>
        </p:sp>
        <p:sp>
          <p:nvSpPr>
            <p:cNvPr id="48135" name="Rectangle 6"/>
            <p:cNvSpPr>
              <a:spLocks noChangeArrowheads="1"/>
            </p:cNvSpPr>
            <p:nvPr/>
          </p:nvSpPr>
          <p:spPr bwMode="auto">
            <a:xfrm>
              <a:off x="6764636" y="3162402"/>
              <a:ext cx="9906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dirty="0">
                  <a:latin typeface="+mj-lt"/>
                </a:rPr>
                <a:t>0.068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-5400000">
              <a:off x="6025637" y="3052482"/>
              <a:ext cx="457200" cy="609600"/>
            </a:xfrm>
            <a:prstGeom prst="downArrow">
              <a:avLst>
                <a:gd name="adj1" fmla="val 50000"/>
                <a:gd name="adj2" fmla="val 458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100">
                <a:latin typeface="+mj-lt"/>
              </a:endParaRPr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6656799" y="2713184"/>
              <a:ext cx="208262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dirty="0">
                  <a:latin typeface="+mj-lt"/>
                </a:rPr>
                <a:t>arithmetic code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We need a way to assign a </a:t>
            </a:r>
            <a:r>
              <a:rPr lang="en-GB" dirty="0" smtClean="0"/>
              <a:t>code word </a:t>
            </a:r>
            <a:r>
              <a:rPr lang="en-GB" dirty="0"/>
              <a:t>to a particular sequence w/o having to generate codes for all possible </a:t>
            </a:r>
            <a:r>
              <a:rPr lang="en-GB" dirty="0" smtClean="0"/>
              <a:t>sequences</a:t>
            </a:r>
          </a:p>
          <a:p>
            <a:endParaRPr lang="en-GB" dirty="0"/>
          </a:p>
          <a:p>
            <a:r>
              <a:rPr lang="en-GB" dirty="0"/>
              <a:t> Huffman requires keeping track of </a:t>
            </a:r>
            <a:r>
              <a:rPr lang="en-GB" dirty="0" smtClean="0"/>
              <a:t>code words </a:t>
            </a:r>
            <a:r>
              <a:rPr lang="en-GB" dirty="0"/>
              <a:t>for all possible </a:t>
            </a:r>
            <a:r>
              <a:rPr lang="en-GB" dirty="0" smtClean="0"/>
              <a:t>blocks</a:t>
            </a:r>
          </a:p>
          <a:p>
            <a:endParaRPr lang="en-GB" dirty="0"/>
          </a:p>
          <a:p>
            <a:r>
              <a:rPr lang="en-GB" dirty="0"/>
              <a:t> Each possible sequence gets mapped to a unique number in [0,1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/>
              <a:t> The mapping depends on the prob. of the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Arithmatic</a:t>
            </a:r>
            <a:r>
              <a:rPr lang="en-GB" dirty="0" smtClean="0"/>
              <a:t> Coding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46806"/>
              </p:ext>
            </p:extLst>
          </p:nvPr>
        </p:nvGraphicFramePr>
        <p:xfrm>
          <a:off x="436657" y="1685832"/>
          <a:ext cx="28168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880"/>
                <a:gridCol w="16179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Symbols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Probabilities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α1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α2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α</a:t>
                      </a:r>
                      <a:r>
                        <a:rPr lang="en-GB" sz="1800" dirty="0" smtClean="0"/>
                        <a:t>3</a:t>
                      </a:r>
                      <a:endParaRPr lang="el-G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α4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Line 2"/>
          <p:cNvSpPr>
            <a:spLocks noChangeShapeType="1"/>
          </p:cNvSpPr>
          <p:nvPr/>
        </p:nvSpPr>
        <p:spPr bwMode="auto">
          <a:xfrm>
            <a:off x="3939989" y="1690689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3"/>
          <p:cNvSpPr>
            <a:spLocks noChangeShapeType="1"/>
          </p:cNvSpPr>
          <p:nvPr/>
        </p:nvSpPr>
        <p:spPr bwMode="auto">
          <a:xfrm>
            <a:off x="3558989" y="580548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4"/>
          <p:cNvSpPr>
            <a:spLocks noChangeShapeType="1"/>
          </p:cNvSpPr>
          <p:nvPr/>
        </p:nvSpPr>
        <p:spPr bwMode="auto">
          <a:xfrm>
            <a:off x="3558989" y="170973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Text Box 5"/>
          <p:cNvSpPr txBox="1">
            <a:spLocks noChangeArrowheads="1"/>
          </p:cNvSpPr>
          <p:nvPr/>
        </p:nvSpPr>
        <p:spPr bwMode="auto">
          <a:xfrm>
            <a:off x="4016189" y="1690689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1.0</a:t>
            </a:r>
          </a:p>
        </p:txBody>
      </p:sp>
      <p:sp>
        <p:nvSpPr>
          <p:cNvPr id="149" name="Line 6"/>
          <p:cNvSpPr>
            <a:spLocks noChangeShapeType="1"/>
          </p:cNvSpPr>
          <p:nvPr/>
        </p:nvSpPr>
        <p:spPr bwMode="auto">
          <a:xfrm>
            <a:off x="3558989" y="260508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Text Box 7"/>
          <p:cNvSpPr txBox="1">
            <a:spLocks noChangeArrowheads="1"/>
          </p:cNvSpPr>
          <p:nvPr/>
        </p:nvSpPr>
        <p:spPr bwMode="auto">
          <a:xfrm>
            <a:off x="3978089" y="2459039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0.8</a:t>
            </a:r>
          </a:p>
        </p:txBody>
      </p:sp>
      <p:sp>
        <p:nvSpPr>
          <p:cNvPr id="151" name="Line 8"/>
          <p:cNvSpPr>
            <a:spLocks noChangeShapeType="1"/>
          </p:cNvSpPr>
          <p:nvPr/>
        </p:nvSpPr>
        <p:spPr bwMode="auto">
          <a:xfrm>
            <a:off x="3558989" y="412908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9"/>
          <p:cNvSpPr>
            <a:spLocks noChangeShapeType="1"/>
          </p:cNvSpPr>
          <p:nvPr/>
        </p:nvSpPr>
        <p:spPr bwMode="auto">
          <a:xfrm>
            <a:off x="3558989" y="4967289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Text Box 10"/>
          <p:cNvSpPr txBox="1">
            <a:spLocks noChangeArrowheads="1"/>
          </p:cNvSpPr>
          <p:nvPr/>
        </p:nvSpPr>
        <p:spPr bwMode="auto">
          <a:xfrm>
            <a:off x="3959039" y="3983039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0.4</a:t>
            </a:r>
          </a:p>
        </p:txBody>
      </p:sp>
      <p:sp>
        <p:nvSpPr>
          <p:cNvPr id="154" name="Text Box 11"/>
          <p:cNvSpPr txBox="1">
            <a:spLocks noChangeArrowheads="1"/>
          </p:cNvSpPr>
          <p:nvPr/>
        </p:nvSpPr>
        <p:spPr bwMode="auto">
          <a:xfrm>
            <a:off x="4016189" y="4814889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0.2</a:t>
            </a:r>
          </a:p>
        </p:txBody>
      </p:sp>
      <p:sp>
        <p:nvSpPr>
          <p:cNvPr id="168" name="Text Box 25"/>
          <p:cNvSpPr txBox="1">
            <a:spLocks noChangeArrowheads="1"/>
          </p:cNvSpPr>
          <p:nvPr/>
        </p:nvSpPr>
        <p:spPr bwMode="auto">
          <a:xfrm>
            <a:off x="3939989" y="5576889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0.0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3930465" y="1690688"/>
            <a:ext cx="1708337" cy="4267201"/>
            <a:chOff x="3930465" y="1690688"/>
            <a:chExt cx="1708337" cy="4267201"/>
          </a:xfrm>
        </p:grpSpPr>
        <p:sp>
          <p:nvSpPr>
            <p:cNvPr id="155" name="Line 12"/>
            <p:cNvSpPr>
              <a:spLocks noChangeShapeType="1"/>
            </p:cNvSpPr>
            <p:nvPr/>
          </p:nvSpPr>
          <p:spPr bwMode="auto">
            <a:xfrm>
              <a:off x="3939988" y="5805489"/>
              <a:ext cx="647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3"/>
            <p:cNvSpPr>
              <a:spLocks noChangeShapeType="1"/>
            </p:cNvSpPr>
            <p:nvPr/>
          </p:nvSpPr>
          <p:spPr bwMode="auto">
            <a:xfrm>
              <a:off x="4953002" y="1690689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"/>
            <p:cNvSpPr>
              <a:spLocks noChangeShapeType="1"/>
            </p:cNvSpPr>
            <p:nvPr/>
          </p:nvSpPr>
          <p:spPr bwMode="auto">
            <a:xfrm>
              <a:off x="4572002" y="58054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5"/>
            <p:cNvSpPr>
              <a:spLocks noChangeShapeType="1"/>
            </p:cNvSpPr>
            <p:nvPr/>
          </p:nvSpPr>
          <p:spPr bwMode="auto">
            <a:xfrm>
              <a:off x="4572002" y="170973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16"/>
            <p:cNvSpPr txBox="1">
              <a:spLocks noChangeArrowheads="1"/>
            </p:cNvSpPr>
            <p:nvPr/>
          </p:nvSpPr>
          <p:spPr bwMode="auto">
            <a:xfrm>
              <a:off x="5029202" y="1690689"/>
              <a:ext cx="609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0.2</a:t>
              </a:r>
              <a:endParaRPr kumimoji="0" lang="en-US" altLang="en-US" sz="1600" dirty="0"/>
            </a:p>
          </p:txBody>
        </p:sp>
        <p:sp>
          <p:nvSpPr>
            <p:cNvPr id="160" name="Line 17"/>
            <p:cNvSpPr>
              <a:spLocks noChangeShapeType="1"/>
            </p:cNvSpPr>
            <p:nvPr/>
          </p:nvSpPr>
          <p:spPr bwMode="auto">
            <a:xfrm>
              <a:off x="4572002" y="26050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18"/>
            <p:cNvSpPr txBox="1">
              <a:spLocks noChangeArrowheads="1"/>
            </p:cNvSpPr>
            <p:nvPr/>
          </p:nvSpPr>
          <p:spPr bwMode="auto">
            <a:xfrm>
              <a:off x="4991102" y="2459039"/>
              <a:ext cx="609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0.16</a:t>
              </a:r>
              <a:endParaRPr kumimoji="0" lang="en-US" altLang="en-US" sz="1600" dirty="0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4572002" y="41290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20"/>
            <p:cNvSpPr>
              <a:spLocks noChangeShapeType="1"/>
            </p:cNvSpPr>
            <p:nvPr/>
          </p:nvSpPr>
          <p:spPr bwMode="auto">
            <a:xfrm>
              <a:off x="4572002" y="49672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21"/>
            <p:cNvSpPr txBox="1">
              <a:spLocks noChangeArrowheads="1"/>
            </p:cNvSpPr>
            <p:nvPr/>
          </p:nvSpPr>
          <p:spPr bwMode="auto">
            <a:xfrm>
              <a:off x="4972052" y="3983039"/>
              <a:ext cx="609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0.08</a:t>
              </a:r>
              <a:endParaRPr kumimoji="0" lang="en-US" altLang="en-US" sz="1600" dirty="0"/>
            </a:p>
          </p:txBody>
        </p:sp>
        <p:sp>
          <p:nvSpPr>
            <p:cNvPr id="165" name="Text Box 22"/>
            <p:cNvSpPr txBox="1">
              <a:spLocks noChangeArrowheads="1"/>
            </p:cNvSpPr>
            <p:nvPr/>
          </p:nvSpPr>
          <p:spPr bwMode="auto">
            <a:xfrm>
              <a:off x="5029202" y="4814889"/>
              <a:ext cx="609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0.04</a:t>
              </a:r>
              <a:endParaRPr kumimoji="0" lang="en-US" altLang="en-US" sz="1600" dirty="0"/>
            </a:p>
          </p:txBody>
        </p:sp>
        <p:sp>
          <p:nvSpPr>
            <p:cNvPr id="166" name="Line 23"/>
            <p:cNvSpPr>
              <a:spLocks noChangeShapeType="1"/>
            </p:cNvSpPr>
            <p:nvPr/>
          </p:nvSpPr>
          <p:spPr bwMode="auto">
            <a:xfrm flipV="1">
              <a:off x="3930465" y="1690688"/>
              <a:ext cx="1038224" cy="3281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Text Box 24"/>
            <p:cNvSpPr txBox="1">
              <a:spLocks noChangeArrowheads="1"/>
            </p:cNvSpPr>
            <p:nvPr/>
          </p:nvSpPr>
          <p:spPr bwMode="auto">
            <a:xfrm>
              <a:off x="5029202" y="5621339"/>
              <a:ext cx="609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0.0</a:t>
              </a:r>
              <a:endParaRPr kumimoji="0" lang="en-US" altLang="en-US" sz="1600" dirty="0"/>
            </a:p>
          </p:txBody>
        </p:sp>
      </p:grpSp>
      <p:sp>
        <p:nvSpPr>
          <p:cNvPr id="192" name="Line 49"/>
          <p:cNvSpPr>
            <a:spLocks noChangeShapeType="1"/>
          </p:cNvSpPr>
          <p:nvPr/>
        </p:nvSpPr>
        <p:spPr bwMode="auto">
          <a:xfrm flipV="1">
            <a:off x="5965063" y="1697394"/>
            <a:ext cx="919707" cy="90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Text Box 71"/>
          <p:cNvSpPr txBox="1">
            <a:spLocks noChangeArrowheads="1"/>
          </p:cNvSpPr>
          <p:nvPr/>
        </p:nvSpPr>
        <p:spPr bwMode="auto">
          <a:xfrm>
            <a:off x="3482789" y="5119689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1</a:t>
            </a:r>
          </a:p>
        </p:txBody>
      </p:sp>
      <p:sp>
        <p:nvSpPr>
          <p:cNvPr id="209" name="Text Box 72"/>
          <p:cNvSpPr txBox="1">
            <a:spLocks noChangeArrowheads="1"/>
          </p:cNvSpPr>
          <p:nvPr/>
        </p:nvSpPr>
        <p:spPr bwMode="auto">
          <a:xfrm>
            <a:off x="3482789" y="4281489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2</a:t>
            </a:r>
          </a:p>
        </p:txBody>
      </p:sp>
      <p:sp>
        <p:nvSpPr>
          <p:cNvPr id="210" name="Text Box 73"/>
          <p:cNvSpPr txBox="1">
            <a:spLocks noChangeArrowheads="1"/>
          </p:cNvSpPr>
          <p:nvPr/>
        </p:nvSpPr>
        <p:spPr bwMode="auto">
          <a:xfrm>
            <a:off x="3482789" y="3290889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3</a:t>
            </a:r>
          </a:p>
        </p:txBody>
      </p:sp>
      <p:sp>
        <p:nvSpPr>
          <p:cNvPr id="211" name="Text Box 74"/>
          <p:cNvSpPr txBox="1">
            <a:spLocks noChangeArrowheads="1"/>
          </p:cNvSpPr>
          <p:nvPr/>
        </p:nvSpPr>
        <p:spPr bwMode="auto">
          <a:xfrm>
            <a:off x="3482789" y="1995489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4</a:t>
            </a:r>
          </a:p>
        </p:txBody>
      </p:sp>
      <p:sp>
        <p:nvSpPr>
          <p:cNvPr id="212" name="Text Box 6"/>
          <p:cNvSpPr txBox="1">
            <a:spLocks noChangeArrowheads="1"/>
          </p:cNvSpPr>
          <p:nvPr/>
        </p:nvSpPr>
        <p:spPr bwMode="auto">
          <a:xfrm>
            <a:off x="275066" y="4007618"/>
            <a:ext cx="32624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Encode message: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  </a:t>
            </a:r>
            <a:endParaRPr lang="en-US" altLang="en-US" sz="2800" dirty="0" smtClean="0">
              <a:solidFill>
                <a:schemeClr val="accent2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l-GR" altLang="en-US" sz="2800" dirty="0" smtClean="0">
                <a:solidFill>
                  <a:srgbClr val="0000FF"/>
                </a:solidFill>
                <a:latin typeface="+mj-lt"/>
              </a:rPr>
              <a:t>α</a:t>
            </a:r>
            <a:r>
              <a:rPr lang="en-US" altLang="en-US" sz="2800" baseline="-25000" dirty="0">
                <a:solidFill>
                  <a:srgbClr val="0000FF"/>
                </a:solidFill>
                <a:latin typeface="+mj-lt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l-GR" altLang="en-US" sz="2800" dirty="0">
                <a:solidFill>
                  <a:srgbClr val="0000FF"/>
                </a:solidFill>
                <a:latin typeface="+mj-lt"/>
              </a:rPr>
              <a:t>α</a:t>
            </a:r>
            <a:r>
              <a:rPr lang="en-US" altLang="en-US" sz="2800" baseline="-25000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l-GR" altLang="en-US" sz="2800" dirty="0">
                <a:solidFill>
                  <a:srgbClr val="0000FF"/>
                </a:solidFill>
                <a:latin typeface="+mj-lt"/>
              </a:rPr>
              <a:t>α</a:t>
            </a:r>
            <a:r>
              <a:rPr lang="en-US" altLang="en-US" sz="2800" baseline="-25000" dirty="0">
                <a:solidFill>
                  <a:srgbClr val="0000FF"/>
                </a:solidFill>
                <a:latin typeface="+mj-lt"/>
              </a:rPr>
              <a:t>3</a:t>
            </a: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l-GR" altLang="en-US" sz="2800" dirty="0">
                <a:solidFill>
                  <a:srgbClr val="0000FF"/>
                </a:solidFill>
                <a:latin typeface="+mj-lt"/>
              </a:rPr>
              <a:t>α</a:t>
            </a:r>
            <a:r>
              <a:rPr lang="en-US" altLang="en-US" sz="2800" baseline="-25000" dirty="0">
                <a:solidFill>
                  <a:srgbClr val="0000FF"/>
                </a:solidFill>
                <a:latin typeface="+mj-lt"/>
              </a:rPr>
              <a:t>3</a:t>
            </a: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l-GR" altLang="en-US" sz="2800" dirty="0">
                <a:solidFill>
                  <a:srgbClr val="0000FF"/>
                </a:solidFill>
                <a:latin typeface="+mj-lt"/>
              </a:rPr>
              <a:t>α</a:t>
            </a:r>
            <a:r>
              <a:rPr lang="en-US" altLang="en-US" sz="2800" baseline="-25000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grpSp>
        <p:nvGrpSpPr>
          <p:cNvPr id="215" name="Group 214"/>
          <p:cNvGrpSpPr/>
          <p:nvPr/>
        </p:nvGrpSpPr>
        <p:grpSpPr>
          <a:xfrm>
            <a:off x="6479956" y="1697395"/>
            <a:ext cx="1354960" cy="4283075"/>
            <a:chOff x="6149789" y="1690689"/>
            <a:chExt cx="1354960" cy="4283075"/>
          </a:xfrm>
        </p:grpSpPr>
        <p:sp>
          <p:nvSpPr>
            <p:cNvPr id="216" name="Line 26"/>
            <p:cNvSpPr>
              <a:spLocks noChangeShapeType="1"/>
            </p:cNvSpPr>
            <p:nvPr/>
          </p:nvSpPr>
          <p:spPr bwMode="auto">
            <a:xfrm>
              <a:off x="6530789" y="1690689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7"/>
            <p:cNvSpPr>
              <a:spLocks noChangeShapeType="1"/>
            </p:cNvSpPr>
            <p:nvPr/>
          </p:nvSpPr>
          <p:spPr bwMode="auto">
            <a:xfrm>
              <a:off x="6149789" y="58054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8"/>
            <p:cNvSpPr>
              <a:spLocks noChangeShapeType="1"/>
            </p:cNvSpPr>
            <p:nvPr/>
          </p:nvSpPr>
          <p:spPr bwMode="auto">
            <a:xfrm>
              <a:off x="6149789" y="170973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Text Box 29"/>
            <p:cNvSpPr txBox="1">
              <a:spLocks noChangeArrowheads="1"/>
            </p:cNvSpPr>
            <p:nvPr/>
          </p:nvSpPr>
          <p:spPr bwMode="auto">
            <a:xfrm>
              <a:off x="6606988" y="1690689"/>
              <a:ext cx="8977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0.072</a:t>
              </a:r>
              <a:endParaRPr kumimoji="0" lang="en-US" altLang="en-US" sz="1600" dirty="0"/>
            </a:p>
          </p:txBody>
        </p:sp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6149789" y="26050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2"/>
            <p:cNvSpPr>
              <a:spLocks noChangeShapeType="1"/>
            </p:cNvSpPr>
            <p:nvPr/>
          </p:nvSpPr>
          <p:spPr bwMode="auto">
            <a:xfrm>
              <a:off x="6149789" y="41290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33"/>
            <p:cNvSpPr>
              <a:spLocks noChangeShapeType="1"/>
            </p:cNvSpPr>
            <p:nvPr/>
          </p:nvSpPr>
          <p:spPr bwMode="auto">
            <a:xfrm>
              <a:off x="6149789" y="49672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Text Box 64"/>
            <p:cNvSpPr txBox="1">
              <a:spLocks noChangeArrowheads="1"/>
            </p:cNvSpPr>
            <p:nvPr/>
          </p:nvSpPr>
          <p:spPr bwMode="auto">
            <a:xfrm>
              <a:off x="6563524" y="5637214"/>
              <a:ext cx="838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0.056</a:t>
              </a:r>
              <a:endParaRPr kumimoji="0" lang="en-US" altLang="en-US" sz="1600" dirty="0"/>
            </a:p>
          </p:txBody>
        </p:sp>
      </p:grpSp>
      <p:sp>
        <p:nvSpPr>
          <p:cNvPr id="224" name="Line 49"/>
          <p:cNvSpPr>
            <a:spLocks noChangeShapeType="1"/>
          </p:cNvSpPr>
          <p:nvPr/>
        </p:nvSpPr>
        <p:spPr bwMode="auto">
          <a:xfrm>
            <a:off x="5954989" y="4120133"/>
            <a:ext cx="894479" cy="1650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7390890" y="1697394"/>
            <a:ext cx="1624773" cy="4419600"/>
            <a:chOff x="6149789" y="1690689"/>
            <a:chExt cx="1624773" cy="4419600"/>
          </a:xfrm>
        </p:grpSpPr>
        <p:sp>
          <p:nvSpPr>
            <p:cNvPr id="226" name="Line 26"/>
            <p:cNvSpPr>
              <a:spLocks noChangeShapeType="1"/>
            </p:cNvSpPr>
            <p:nvPr/>
          </p:nvSpPr>
          <p:spPr bwMode="auto">
            <a:xfrm>
              <a:off x="6530789" y="1690689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7"/>
            <p:cNvSpPr>
              <a:spLocks noChangeShapeType="1"/>
            </p:cNvSpPr>
            <p:nvPr/>
          </p:nvSpPr>
          <p:spPr bwMode="auto">
            <a:xfrm>
              <a:off x="6149789" y="58054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8"/>
            <p:cNvSpPr>
              <a:spLocks noChangeShapeType="1"/>
            </p:cNvSpPr>
            <p:nvPr/>
          </p:nvSpPr>
          <p:spPr bwMode="auto">
            <a:xfrm>
              <a:off x="6149789" y="170973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Text Box 29"/>
            <p:cNvSpPr txBox="1">
              <a:spLocks noChangeArrowheads="1"/>
            </p:cNvSpPr>
            <p:nvPr/>
          </p:nvSpPr>
          <p:spPr bwMode="auto">
            <a:xfrm>
              <a:off x="6606988" y="1690689"/>
              <a:ext cx="8977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kumimoji="0" lang="en-US" altLang="en-US" sz="1600" b="1" dirty="0">
                  <a:solidFill>
                    <a:srgbClr val="0000FF"/>
                  </a:solidFill>
                  <a:latin typeface="+mj-lt"/>
                </a:rPr>
                <a:t>0.0688</a:t>
              </a:r>
            </a:p>
          </p:txBody>
        </p:sp>
        <p:sp>
          <p:nvSpPr>
            <p:cNvPr id="230" name="Line 30"/>
            <p:cNvSpPr>
              <a:spLocks noChangeShapeType="1"/>
            </p:cNvSpPr>
            <p:nvPr/>
          </p:nvSpPr>
          <p:spPr bwMode="auto">
            <a:xfrm>
              <a:off x="6149789" y="26050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32"/>
            <p:cNvSpPr>
              <a:spLocks noChangeShapeType="1"/>
            </p:cNvSpPr>
            <p:nvPr/>
          </p:nvSpPr>
          <p:spPr bwMode="auto">
            <a:xfrm>
              <a:off x="6149789" y="41290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33"/>
            <p:cNvSpPr>
              <a:spLocks noChangeShapeType="1"/>
            </p:cNvSpPr>
            <p:nvPr/>
          </p:nvSpPr>
          <p:spPr bwMode="auto">
            <a:xfrm>
              <a:off x="6149789" y="496728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Text Box 64"/>
            <p:cNvSpPr txBox="1">
              <a:spLocks noChangeArrowheads="1"/>
            </p:cNvSpPr>
            <p:nvPr/>
          </p:nvSpPr>
          <p:spPr bwMode="auto">
            <a:xfrm>
              <a:off x="6454589" y="5773739"/>
              <a:ext cx="838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dirty="0" smtClean="0"/>
                <a:t>0.0644</a:t>
              </a:r>
              <a:endParaRPr kumimoji="0" lang="en-US" altLang="en-US" sz="1600" dirty="0"/>
            </a:p>
          </p:txBody>
        </p:sp>
        <p:sp>
          <p:nvSpPr>
            <p:cNvPr id="254" name="Text Box 29"/>
            <p:cNvSpPr txBox="1">
              <a:spLocks noChangeArrowheads="1"/>
            </p:cNvSpPr>
            <p:nvPr/>
          </p:nvSpPr>
          <p:spPr bwMode="auto">
            <a:xfrm>
              <a:off x="6606988" y="2429106"/>
              <a:ext cx="11675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en-US" sz="1600" b="1" dirty="0" smtClean="0">
                  <a:solidFill>
                    <a:srgbClr val="0000FF"/>
                  </a:solidFill>
                  <a:latin typeface="+mj-lt"/>
                </a:rPr>
                <a:t>0.06752</a:t>
              </a:r>
              <a:endParaRPr kumimoji="0" lang="en-US" altLang="en-US" sz="1600" b="1" dirty="0">
                <a:solidFill>
                  <a:srgbClr val="0000FF"/>
                </a:solidFill>
                <a:latin typeface="+mj-lt"/>
              </a:endParaRPr>
            </a:p>
          </p:txBody>
        </p:sp>
      </p:grpSp>
      <p:sp>
        <p:nvSpPr>
          <p:cNvPr id="243" name="Line 49"/>
          <p:cNvSpPr>
            <a:spLocks noChangeShapeType="1"/>
          </p:cNvSpPr>
          <p:nvPr/>
        </p:nvSpPr>
        <p:spPr bwMode="auto">
          <a:xfrm flipV="1">
            <a:off x="6856067" y="1705434"/>
            <a:ext cx="919707" cy="90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49"/>
          <p:cNvSpPr>
            <a:spLocks noChangeShapeType="1"/>
          </p:cNvSpPr>
          <p:nvPr/>
        </p:nvSpPr>
        <p:spPr bwMode="auto">
          <a:xfrm>
            <a:off x="6847451" y="4145341"/>
            <a:ext cx="894479" cy="16509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AutoShape 6"/>
          <p:cNvSpPr>
            <a:spLocks noChangeArrowheads="1"/>
          </p:cNvSpPr>
          <p:nvPr/>
        </p:nvSpPr>
        <p:spPr bwMode="auto">
          <a:xfrm>
            <a:off x="1161405" y="5122864"/>
            <a:ext cx="457200" cy="498475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" name="Text Box 9"/>
          <p:cNvSpPr txBox="1">
            <a:spLocks noChangeArrowheads="1"/>
          </p:cNvSpPr>
          <p:nvPr/>
        </p:nvSpPr>
        <p:spPr bwMode="auto">
          <a:xfrm>
            <a:off x="267148" y="5576889"/>
            <a:ext cx="4227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+mj-lt"/>
              </a:rPr>
              <a:t>[0.06752, 0.0688)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</a:rPr>
              <a:t>           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</a:rPr>
              <a:t>        </a:t>
            </a:r>
            <a:r>
              <a:rPr lang="en-US" altLang="en-US" sz="2400" b="1" dirty="0" smtClean="0">
                <a:solidFill>
                  <a:schemeClr val="accent2"/>
                </a:solidFill>
                <a:latin typeface="+mj-lt"/>
              </a:rPr>
              <a:t>0.068  </a:t>
            </a:r>
            <a:r>
              <a:rPr lang="en-US" altLang="en-US" sz="1600" b="1" dirty="0" smtClean="0">
                <a:latin typeface="+mj-lt"/>
              </a:rPr>
              <a:t> </a:t>
            </a:r>
            <a:r>
              <a:rPr lang="en-US" altLang="en-US" sz="1600" b="1" dirty="0">
                <a:latin typeface="+mj-lt"/>
              </a:rPr>
              <a:t>(must be inside interval)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11537" y="1685832"/>
            <a:ext cx="1804038" cy="4424457"/>
            <a:chOff x="4911537" y="1685832"/>
            <a:chExt cx="1804038" cy="4424457"/>
          </a:xfrm>
        </p:grpSpPr>
        <p:grpSp>
          <p:nvGrpSpPr>
            <p:cNvPr id="214" name="Group 213"/>
            <p:cNvGrpSpPr/>
            <p:nvPr/>
          </p:nvGrpSpPr>
          <p:grpSpPr>
            <a:xfrm>
              <a:off x="5572575" y="1690689"/>
              <a:ext cx="1143000" cy="4419600"/>
              <a:chOff x="6149789" y="1690689"/>
              <a:chExt cx="1143000" cy="4419600"/>
            </a:xfrm>
          </p:grpSpPr>
          <p:sp>
            <p:nvSpPr>
              <p:cNvPr id="169" name="Line 26"/>
              <p:cNvSpPr>
                <a:spLocks noChangeShapeType="1"/>
              </p:cNvSpPr>
              <p:nvPr/>
            </p:nvSpPr>
            <p:spPr bwMode="auto">
              <a:xfrm>
                <a:off x="6530789" y="1690689"/>
                <a:ext cx="0" cy="411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27"/>
              <p:cNvSpPr>
                <a:spLocks noChangeShapeType="1"/>
              </p:cNvSpPr>
              <p:nvPr/>
            </p:nvSpPr>
            <p:spPr bwMode="auto">
              <a:xfrm>
                <a:off x="6149789" y="5805489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8"/>
              <p:cNvSpPr>
                <a:spLocks noChangeShapeType="1"/>
              </p:cNvSpPr>
              <p:nvPr/>
            </p:nvSpPr>
            <p:spPr bwMode="auto">
              <a:xfrm>
                <a:off x="6149789" y="1709739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Text Box 29"/>
              <p:cNvSpPr txBox="1">
                <a:spLocks noChangeArrowheads="1"/>
              </p:cNvSpPr>
              <p:nvPr/>
            </p:nvSpPr>
            <p:spPr bwMode="auto">
              <a:xfrm>
                <a:off x="6606989" y="1690689"/>
                <a:ext cx="6096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en-US" sz="1600" dirty="0" smtClean="0"/>
                  <a:t>0.08</a:t>
                </a:r>
                <a:endParaRPr kumimoji="0" lang="en-US" altLang="en-US" sz="1600" dirty="0"/>
              </a:p>
            </p:txBody>
          </p:sp>
          <p:sp>
            <p:nvSpPr>
              <p:cNvPr id="173" name="Line 30"/>
              <p:cNvSpPr>
                <a:spLocks noChangeShapeType="1"/>
              </p:cNvSpPr>
              <p:nvPr/>
            </p:nvSpPr>
            <p:spPr bwMode="auto">
              <a:xfrm>
                <a:off x="6149789" y="2605089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32"/>
              <p:cNvSpPr>
                <a:spLocks noChangeShapeType="1"/>
              </p:cNvSpPr>
              <p:nvPr/>
            </p:nvSpPr>
            <p:spPr bwMode="auto">
              <a:xfrm>
                <a:off x="6149789" y="4129089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33"/>
              <p:cNvSpPr>
                <a:spLocks noChangeShapeType="1"/>
              </p:cNvSpPr>
              <p:nvPr/>
            </p:nvSpPr>
            <p:spPr bwMode="auto">
              <a:xfrm>
                <a:off x="6149789" y="4967289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Text Box 64"/>
              <p:cNvSpPr txBox="1">
                <a:spLocks noChangeArrowheads="1"/>
              </p:cNvSpPr>
              <p:nvPr/>
            </p:nvSpPr>
            <p:spPr bwMode="auto">
              <a:xfrm>
                <a:off x="6454589" y="5773739"/>
                <a:ext cx="8382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en-US" sz="1600" dirty="0" smtClean="0"/>
                  <a:t>0.04</a:t>
                </a:r>
                <a:endParaRPr kumimoji="0" lang="en-US" altLang="en-US" sz="1600" dirty="0"/>
              </a:p>
            </p:txBody>
          </p:sp>
        </p:grp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>
              <a:off x="4963927" y="4897439"/>
              <a:ext cx="978723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 flipV="1">
              <a:off x="4911537" y="1685832"/>
              <a:ext cx="1031113" cy="2478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33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224" grpId="0" animBg="1"/>
      <p:bldP spid="243" grpId="0" animBg="1"/>
      <p:bldP spid="244" grpId="0" animBg="1"/>
      <p:bldP spid="255" grpId="0" animBg="1"/>
      <p:bldP spid="2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Decoding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085850" y="1876927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704850" y="59917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04850" y="189597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62050" y="187692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1.0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04850" y="2791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23950" y="264527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0.8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04850" y="4315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04850" y="51535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104900" y="416927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0.4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62050" y="500112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0.2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085850" y="4315327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81250" y="1876927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000250" y="59917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000250" y="189597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457450" y="187692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0.8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000250" y="2791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419350" y="264527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0.72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000250" y="4315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000250" y="51535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400300" y="416927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457450" y="500112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0.48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1085850" y="1876927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457450" y="580757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0.4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85850" y="576312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0.0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676650" y="1876927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295650" y="59917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295650" y="189597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752850" y="187692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0.72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295650" y="2791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714750" y="2645277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0.688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295650" y="4315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295650" y="51535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695700" y="4169277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0.624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381250" y="4315327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2419350" y="1876927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676650" y="5001127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0.592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276850" y="1876927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972050" y="59917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895850" y="189597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353050" y="1876927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0.592</a:t>
            </a: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895850" y="2791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5276850" y="2638927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0.5856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4895850" y="4315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4972050" y="51535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5200650" y="4162927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0.5728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276850" y="5001127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0.5664</a:t>
            </a: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3600450" y="599172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V="1">
            <a:off x="3671888" y="1953127"/>
            <a:ext cx="1528762" cy="318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6419850" y="1876927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6115050" y="59917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6038850" y="189597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6496050" y="1876927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0.5728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038850" y="2791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6419850" y="2638927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0.57152</a:t>
            </a: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6038850" y="43153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6115050" y="515352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419850" y="4162927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0.56896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6419850" y="5001127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0.56768</a:t>
            </a: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5276850" y="5153527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5276850" y="1876927"/>
            <a:ext cx="1066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3600450" y="5959977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0.56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4972050" y="5959977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0.56</a:t>
            </a: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6191250" y="5959977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1600"/>
              <a:t>0.5664</a:t>
            </a: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7010400" y="3108075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en-US" sz="2400" dirty="0"/>
              <a:t>  Decode 0.572</a:t>
            </a:r>
          </a:p>
        </p:txBody>
      </p:sp>
      <p:sp>
        <p:nvSpPr>
          <p:cNvPr id="68" name="AutoShape 69"/>
          <p:cNvSpPr>
            <a:spLocks noChangeArrowheads="1"/>
          </p:cNvSpPr>
          <p:nvPr/>
        </p:nvSpPr>
        <p:spPr bwMode="auto">
          <a:xfrm>
            <a:off x="7930816" y="3796215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Text Box 71"/>
          <p:cNvSpPr txBox="1">
            <a:spLocks noChangeArrowheads="1"/>
          </p:cNvSpPr>
          <p:nvPr/>
        </p:nvSpPr>
        <p:spPr bwMode="auto">
          <a:xfrm>
            <a:off x="628650" y="5305927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1</a:t>
            </a:r>
          </a:p>
        </p:txBody>
      </p:sp>
      <p:sp>
        <p:nvSpPr>
          <p:cNvPr id="70" name="Text Box 72"/>
          <p:cNvSpPr txBox="1">
            <a:spLocks noChangeArrowheads="1"/>
          </p:cNvSpPr>
          <p:nvPr/>
        </p:nvSpPr>
        <p:spPr bwMode="auto">
          <a:xfrm>
            <a:off x="628650" y="4467727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2</a:t>
            </a:r>
          </a:p>
        </p:txBody>
      </p:sp>
      <p:sp>
        <p:nvSpPr>
          <p:cNvPr id="71" name="Text Box 73"/>
          <p:cNvSpPr txBox="1">
            <a:spLocks noChangeArrowheads="1"/>
          </p:cNvSpPr>
          <p:nvPr/>
        </p:nvSpPr>
        <p:spPr bwMode="auto">
          <a:xfrm>
            <a:off x="628650" y="3477127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3</a:t>
            </a:r>
          </a:p>
        </p:txBody>
      </p: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628650" y="2181727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α</a:t>
            </a:r>
            <a:r>
              <a:rPr lang="en-US" altLang="en-US" sz="2400" baseline="-25000"/>
              <a:t>4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391400" y="4636754"/>
            <a:ext cx="1814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en-US" sz="2400" dirty="0">
                <a:solidFill>
                  <a:schemeClr val="accent2"/>
                </a:solidFill>
              </a:rPr>
              <a:t>α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3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l-GR" altLang="en-US" sz="2400" dirty="0">
                <a:solidFill>
                  <a:schemeClr val="accent2"/>
                </a:solidFill>
              </a:rPr>
              <a:t>α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3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l-GR" altLang="en-US" sz="2400" dirty="0">
                <a:solidFill>
                  <a:schemeClr val="accent2"/>
                </a:solidFill>
              </a:rPr>
              <a:t>α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l-GR" altLang="en-US" sz="2400" dirty="0">
                <a:solidFill>
                  <a:schemeClr val="accent2"/>
                </a:solidFill>
              </a:rPr>
              <a:t>α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l-GR" altLang="en-US" sz="2400" dirty="0">
                <a:solidFill>
                  <a:schemeClr val="accent2"/>
                </a:solidFill>
              </a:rPr>
              <a:t>α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95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/>
      <p:bldP spid="48" grpId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5" grpId="1"/>
      <p:bldP spid="66" grpId="0"/>
      <p:bldP spid="68" grpId="0" animBg="1"/>
      <p:bldP spid="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Encoding: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94846"/>
          </a:xfrm>
        </p:spPr>
        <p:txBody>
          <a:bodyPr/>
          <a:lstStyle/>
          <a:p>
            <a:r>
              <a:rPr lang="en-US" dirty="0" smtClean="0"/>
              <a:t> Formula for dividing the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6682" y="2555407"/>
                <a:ext cx="4465774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82" y="2555407"/>
                <a:ext cx="4465774" cy="347403"/>
              </a:xfrm>
              <a:prstGeom prst="rect">
                <a:avLst/>
              </a:prstGeom>
              <a:blipFill rotWithShape="0">
                <a:blip r:embed="rId2"/>
                <a:stretch>
                  <a:fillRect l="-819" r="-136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6682" y="3271934"/>
                <a:ext cx="4080861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82" y="3271934"/>
                <a:ext cx="4080861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49" r="-164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2308" y="4172181"/>
                <a:ext cx="38072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dirty="0" smtClean="0"/>
                  <a:t>= Cumulative density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08" y="4172181"/>
                <a:ext cx="3807261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r="-8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19816" y="3931826"/>
                <a:ext cx="2296270" cy="968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16" y="3931826"/>
                <a:ext cx="2296270" cy="9685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5077" y="4924758"/>
                <a:ext cx="248721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77" y="4924758"/>
                <a:ext cx="2487219" cy="5761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9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Decoding: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948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Initial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83541" y="1880694"/>
                <a:ext cx="9934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541" y="1880694"/>
                <a:ext cx="99347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5521" r="-429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43198" y="1880694"/>
                <a:ext cx="10575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98" y="1880694"/>
                <a:ext cx="105759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724" r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28650" y="2757548"/>
            <a:ext cx="4541601" cy="651910"/>
            <a:chOff x="628650" y="2757548"/>
            <a:chExt cx="4541601" cy="6519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383784" y="2757548"/>
                  <a:ext cx="2786467" cy="651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𝑡𝑎𝑔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84" y="2757548"/>
                  <a:ext cx="2786467" cy="6519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28650" y="2850028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2. Calculate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8650" y="3991174"/>
            <a:ext cx="5304536" cy="400110"/>
            <a:chOff x="628650" y="2905445"/>
            <a:chExt cx="530453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88240" y="2920185"/>
                  <a:ext cx="28449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240" y="2920185"/>
                  <a:ext cx="28449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02" r="-3004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8650" y="2905445"/>
                  <a:ext cx="25588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3.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, such that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2905445"/>
                  <a:ext cx="255884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81" t="-7692" r="-1667" b="-2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628650" y="4682142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4. Update limits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8650" y="5422773"/>
            <a:ext cx="5043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5. Repeat until entire sequence is decoded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2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Compression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1342623"/>
            <a:ext cx="7800975" cy="1338263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5" y="2668186"/>
            <a:ext cx="3877392" cy="84741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379927" y="3091894"/>
          <a:ext cx="8384146" cy="300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27279" y="5822441"/>
            <a:ext cx="5127246" cy="923330"/>
            <a:chOff x="927279" y="5822441"/>
            <a:chExt cx="51272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927279" y="582244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RLE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5019" y="5822441"/>
              <a:ext cx="13260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Huffman</a:t>
              </a:r>
            </a:p>
            <a:p>
              <a:r>
                <a:rPr lang="en-US" b="1" dirty="0" err="1" smtClean="0">
                  <a:solidFill>
                    <a:srgbClr val="C00000"/>
                  </a:solidFill>
                </a:rPr>
                <a:t>Arithmatic</a:t>
              </a:r>
              <a:endParaRPr lang="en-US" b="1" dirty="0" smtClean="0">
                <a:solidFill>
                  <a:srgbClr val="C00000"/>
                </a:solidFill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</a:rPr>
                <a:t>LZW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90186" y="582244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DPCM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5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Run length Encoder </a:t>
            </a:r>
            <a:r>
              <a:rPr lang="en-US" altLang="en-US" dirty="0"/>
              <a:t>-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Start on the first element of </a:t>
            </a:r>
            <a:r>
              <a:rPr lang="en-US" altLang="en-US" dirty="0" smtClean="0"/>
              <a:t>input</a:t>
            </a:r>
          </a:p>
          <a:p>
            <a:endParaRPr lang="en-US" altLang="en-US" dirty="0"/>
          </a:p>
          <a:p>
            <a:r>
              <a:rPr lang="en-US" altLang="en-US" dirty="0"/>
              <a:t>Examine next value</a:t>
            </a:r>
          </a:p>
          <a:p>
            <a:pPr lvl="1"/>
            <a:r>
              <a:rPr lang="en-US" altLang="en-US" sz="2100" dirty="0"/>
              <a:t>If same as previous value</a:t>
            </a:r>
          </a:p>
          <a:p>
            <a:pPr lvl="2"/>
            <a:r>
              <a:rPr lang="en-US" altLang="en-US" sz="2100" dirty="0"/>
              <a:t>Keep a counter of consecutive values</a:t>
            </a:r>
          </a:p>
          <a:p>
            <a:pPr lvl="2"/>
            <a:r>
              <a:rPr lang="en-US" altLang="en-US" sz="2100" dirty="0"/>
              <a:t>Keep examining the next value until a different value or end of input then output the value followed by the counter.  </a:t>
            </a:r>
            <a:r>
              <a:rPr lang="en-US" altLang="en-US" sz="2100" dirty="0" smtClean="0"/>
              <a:t>Repeat</a:t>
            </a:r>
          </a:p>
          <a:p>
            <a:pPr lvl="2"/>
            <a:endParaRPr lang="en-US" altLang="en-US" sz="2100" dirty="0"/>
          </a:p>
          <a:p>
            <a:pPr lvl="1"/>
            <a:r>
              <a:rPr lang="en-US" altLang="en-US" sz="2100" dirty="0"/>
              <a:t>If not same as previous value</a:t>
            </a:r>
          </a:p>
          <a:p>
            <a:pPr lvl="2"/>
            <a:r>
              <a:rPr lang="en-US" altLang="en-US" sz="2100" dirty="0"/>
              <a:t>Output the previous value followed by ‘1’ (run </a:t>
            </a:r>
            <a:r>
              <a:rPr lang="en-US" altLang="en-US" sz="2100" dirty="0" smtClean="0"/>
              <a:t>length). </a:t>
            </a:r>
            <a:r>
              <a:rPr lang="en-US" altLang="en-US" sz="21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7418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8392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Run-length coding (RLC)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sz="3200" dirty="0">
                <a:sym typeface="Wingdings" panose="05000000000000000000" pitchFamily="2" charset="2"/>
              </a:rPr>
              <a:t>(</a:t>
            </a:r>
            <a:r>
              <a:rPr lang="en-US" altLang="en-US" sz="3200" dirty="0" smtClean="0">
                <a:sym typeface="Wingdings" panose="05000000000000000000" pitchFamily="2" charset="2"/>
              </a:rPr>
              <a:t>inter-pixel </a:t>
            </a:r>
            <a:r>
              <a:rPr lang="en-US" altLang="en-US" sz="3200" dirty="0">
                <a:sym typeface="Wingdings" panose="05000000000000000000" pitchFamily="2" charset="2"/>
              </a:rPr>
              <a:t>redundancy)</a:t>
            </a:r>
            <a:r>
              <a:rPr lang="en-US" altLang="en-US" sz="3200" dirty="0"/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077200" cy="4114800"/>
          </a:xfrm>
        </p:spPr>
        <p:txBody>
          <a:bodyPr>
            <a:normAutofit/>
          </a:bodyPr>
          <a:lstStyle/>
          <a:p>
            <a:pPr marL="495300" indent="-495300">
              <a:defRPr/>
            </a:pPr>
            <a:r>
              <a:rPr kumimoji="0" lang="en-US" dirty="0" smtClean="0"/>
              <a:t>Used to reduce the size of a repeating string of symbols (i.e., runs):</a:t>
            </a:r>
          </a:p>
          <a:p>
            <a:pPr marL="495300" indent="-495300">
              <a:buFontTx/>
              <a:buNone/>
              <a:defRPr/>
            </a:pPr>
            <a:r>
              <a:rPr kumimoji="0" lang="en-US" sz="2400" dirty="0" smtClean="0"/>
              <a:t>			</a:t>
            </a:r>
          </a:p>
          <a:p>
            <a:pPr marL="495300" indent="-495300">
              <a:buFontTx/>
              <a:buNone/>
              <a:defRPr/>
            </a:pPr>
            <a:r>
              <a:rPr kumimoji="0" lang="en-US" sz="2000" dirty="0" smtClean="0"/>
              <a:t>            </a:t>
            </a:r>
            <a:r>
              <a:rPr kumimoji="0" lang="en-US" sz="2800" dirty="0" smtClean="0"/>
              <a:t>1 1 1 1 1 0 0 0 0 0 0 1 </a:t>
            </a:r>
            <a:r>
              <a:rPr kumimoji="0" lang="en-US" sz="2800" dirty="0" smtClean="0">
                <a:sym typeface="Wingdings" pitchFamily="2" charset="2"/>
              </a:rPr>
              <a:t> (1,</a:t>
            </a:r>
            <a:r>
              <a:rPr kumimoji="0" lang="en-US" sz="2800" b="1" dirty="0" smtClean="0">
                <a:solidFill>
                  <a:srgbClr val="C00000"/>
                </a:solidFill>
                <a:sym typeface="Wingdings" pitchFamily="2" charset="2"/>
              </a:rPr>
              <a:t>5</a:t>
            </a:r>
            <a:r>
              <a:rPr kumimoji="0" lang="en-US" sz="2800" dirty="0" smtClean="0">
                <a:sym typeface="Wingdings" pitchFamily="2" charset="2"/>
              </a:rPr>
              <a:t>) (0, </a:t>
            </a:r>
            <a:r>
              <a:rPr lang="en-US" sz="2800" b="1" dirty="0">
                <a:solidFill>
                  <a:srgbClr val="C00000"/>
                </a:solidFill>
                <a:sym typeface="Wingdings" pitchFamily="2" charset="2"/>
              </a:rPr>
              <a:t>6</a:t>
            </a:r>
            <a:r>
              <a:rPr kumimoji="0" lang="en-US" sz="2800" dirty="0" smtClean="0">
                <a:sym typeface="Wingdings" pitchFamily="2" charset="2"/>
              </a:rPr>
              <a:t>) (1, </a:t>
            </a:r>
            <a:r>
              <a:rPr lang="en-US" sz="2800" b="1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kumimoji="0" lang="en-US" sz="2800" dirty="0" smtClean="0">
                <a:sym typeface="Wingdings" pitchFamily="2" charset="2"/>
              </a:rPr>
              <a:t>)</a:t>
            </a:r>
            <a:endParaRPr kumimoji="0" lang="en-US" sz="2800" dirty="0" smtClean="0"/>
          </a:p>
          <a:p>
            <a:pPr marL="495300" indent="-495300">
              <a:buFontTx/>
              <a:buNone/>
              <a:defRPr/>
            </a:pPr>
            <a:r>
              <a:rPr kumimoji="0" lang="en-US" sz="3200" dirty="0" smtClean="0"/>
              <a:t>         </a:t>
            </a:r>
            <a:endParaRPr kumimoji="0" lang="en-US" sz="2400" dirty="0" smtClean="0"/>
          </a:p>
          <a:p>
            <a:pPr marL="495300" indent="-495300">
              <a:defRPr/>
            </a:pPr>
            <a:r>
              <a:rPr kumimoji="0" lang="en-US" dirty="0" smtClean="0"/>
              <a:t>Encodes a run of symbols into two bytes: </a:t>
            </a:r>
            <a:r>
              <a:rPr kumimoji="0" lang="en-US" b="1" dirty="0" smtClean="0">
                <a:solidFill>
                  <a:schemeClr val="accent6"/>
                </a:solidFill>
              </a:rPr>
              <a:t>(symbol, count) </a:t>
            </a:r>
          </a:p>
          <a:p>
            <a:pPr marL="495300" indent="-495300">
              <a:defRPr/>
            </a:pPr>
            <a:endParaRPr kumimoji="0" lang="en-US" dirty="0" smtClean="0"/>
          </a:p>
          <a:p>
            <a:pPr marL="495300" indent="-495300">
              <a:defRPr/>
            </a:pPr>
            <a:r>
              <a:rPr kumimoji="0" lang="en-US" dirty="0" smtClean="0"/>
              <a:t>Can compress any type of data but cannot achieve high compression ratios compared to other compression methods.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5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3" y="1946742"/>
            <a:ext cx="8284914" cy="30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Differential Pulse Code Modulation (DPCM)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/>
              <a:t>Encode the changes between consecutive samples</a:t>
            </a:r>
          </a:p>
          <a:p>
            <a:r>
              <a:rPr lang="en-US" altLang="en-US" dirty="0" smtClean="0"/>
              <a:t> Example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value of the differences between samples are much smaller than those of the original samples. Less bits are used to encode the signal (e.g. 7 bits instead of 8 bits)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234453" y="2727232"/>
            <a:ext cx="0" cy="1352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243978" y="4079782"/>
            <a:ext cx="1743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453528" y="3298732"/>
            <a:ext cx="0" cy="781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634503" y="3203482"/>
            <a:ext cx="0" cy="885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786903" y="3127282"/>
            <a:ext cx="0" cy="962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39303" y="3127282"/>
            <a:ext cx="0" cy="962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091703" y="3279682"/>
            <a:ext cx="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3253628" y="3289207"/>
            <a:ext cx="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3406028" y="3451132"/>
            <a:ext cx="0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3558428" y="3451132"/>
            <a:ext cx="0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710828" y="3336832"/>
            <a:ext cx="0" cy="742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53" y="2555782"/>
            <a:ext cx="438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03" y="4175032"/>
            <a:ext cx="1714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78" y="4517932"/>
            <a:ext cx="3390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5701553" y="2784382"/>
            <a:ext cx="0" cy="1352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5711078" y="4136932"/>
            <a:ext cx="1743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6101603" y="3975007"/>
            <a:ext cx="0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53" y="2612932"/>
            <a:ext cx="4381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03" y="4232182"/>
            <a:ext cx="1714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" name="Line 33"/>
          <p:cNvSpPr>
            <a:spLocks noChangeShapeType="1"/>
          </p:cNvSpPr>
          <p:nvPr/>
        </p:nvSpPr>
        <p:spPr bwMode="auto">
          <a:xfrm flipV="1">
            <a:off x="6254003" y="3965482"/>
            <a:ext cx="0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 flipV="1">
            <a:off x="6558803" y="4146457"/>
            <a:ext cx="0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V="1">
            <a:off x="6863603" y="4136932"/>
            <a:ext cx="0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 flipV="1">
            <a:off x="7168403" y="3975007"/>
            <a:ext cx="0" cy="171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78" y="4527457"/>
            <a:ext cx="2152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0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DPCM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18093" y="1690689"/>
            <a:ext cx="7091262" cy="3816989"/>
            <a:chOff x="938190" y="1788459"/>
            <a:chExt cx="7091262" cy="3816989"/>
          </a:xfrm>
        </p:grpSpPr>
        <p:sp>
          <p:nvSpPr>
            <p:cNvPr id="5" name="TextBox 4"/>
            <p:cNvSpPr txBox="1"/>
            <p:nvPr/>
          </p:nvSpPr>
          <p:spPr>
            <a:xfrm>
              <a:off x="5244352" y="2115655"/>
              <a:ext cx="150607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Entropy encoder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40716" y="4242059"/>
              <a:ext cx="150607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Entropy decoder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54741" y="2219612"/>
              <a:ext cx="4289611" cy="1336673"/>
              <a:chOff x="954741" y="2219612"/>
              <a:chExt cx="4289611" cy="133667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097741" y="3186953"/>
                <a:ext cx="11079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Predictor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743620" y="2219612"/>
                <a:ext cx="438416" cy="4384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</a:t>
                </a:r>
                <a:endParaRPr lang="en-US" dirty="0"/>
              </a:p>
            </p:txBody>
          </p:sp>
          <p:cxnSp>
            <p:nvCxnSpPr>
              <p:cNvPr id="10" name="Elbow Connector 9"/>
              <p:cNvCxnSpPr>
                <a:stCxn id="4" idx="3"/>
                <a:endCxn id="8" idx="4"/>
              </p:cNvCxnSpPr>
              <p:nvPr/>
            </p:nvCxnSpPr>
            <p:spPr>
              <a:xfrm flipV="1">
                <a:off x="3205737" y="2658028"/>
                <a:ext cx="757091" cy="71359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8" idx="2"/>
              </p:cNvCxnSpPr>
              <p:nvPr/>
            </p:nvCxnSpPr>
            <p:spPr>
              <a:xfrm>
                <a:off x="954741" y="2438820"/>
                <a:ext cx="2788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endCxn id="4" idx="1"/>
              </p:cNvCxnSpPr>
              <p:nvPr/>
            </p:nvCxnSpPr>
            <p:spPr>
              <a:xfrm rot="16200000" flipH="1">
                <a:off x="1348954" y="2622831"/>
                <a:ext cx="932799" cy="56477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6"/>
                <a:endCxn id="5" idx="1"/>
              </p:cNvCxnSpPr>
              <p:nvPr/>
            </p:nvCxnSpPr>
            <p:spPr>
              <a:xfrm>
                <a:off x="4182036" y="2438820"/>
                <a:ext cx="106231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967376" y="4346016"/>
              <a:ext cx="4389250" cy="1259432"/>
              <a:chOff x="967376" y="1871757"/>
              <a:chExt cx="4389250" cy="12594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270320" y="2761857"/>
                <a:ext cx="11079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Predictor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56255" y="1871757"/>
                <a:ext cx="438416" cy="4384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cxnSp>
            <p:nvCxnSpPr>
              <p:cNvPr id="22" name="Elbow Connector 21"/>
              <p:cNvCxnSpPr>
                <a:stCxn id="20" idx="3"/>
                <a:endCxn id="21" idx="4"/>
              </p:cNvCxnSpPr>
              <p:nvPr/>
            </p:nvCxnSpPr>
            <p:spPr>
              <a:xfrm flipV="1">
                <a:off x="3378316" y="2310173"/>
                <a:ext cx="597147" cy="63635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21" idx="2"/>
              </p:cNvCxnSpPr>
              <p:nvPr/>
            </p:nvCxnSpPr>
            <p:spPr>
              <a:xfrm>
                <a:off x="967376" y="2090965"/>
                <a:ext cx="2788879" cy="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endCxn id="20" idx="1"/>
              </p:cNvCxnSpPr>
              <p:nvPr/>
            </p:nvCxnSpPr>
            <p:spPr>
              <a:xfrm rot="16200000" flipH="1">
                <a:off x="1558145" y="2234348"/>
                <a:ext cx="855556" cy="56879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1" idx="6"/>
              </p:cNvCxnSpPr>
              <p:nvPr/>
            </p:nvCxnSpPr>
            <p:spPr>
              <a:xfrm>
                <a:off x="4194671" y="2090965"/>
                <a:ext cx="1161955" cy="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289612" y="178845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09758" y="40995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5" idx="3"/>
              <a:endCxn id="6" idx="3"/>
            </p:cNvCxnSpPr>
            <p:nvPr/>
          </p:nvCxnSpPr>
          <p:spPr>
            <a:xfrm>
              <a:off x="6750423" y="2438821"/>
              <a:ext cx="96364" cy="2126404"/>
            </a:xfrm>
            <a:prstGeom prst="bentConnector3">
              <a:avLst>
                <a:gd name="adj1" fmla="val 1369855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85576" y="349128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4741" y="18502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8190" y="41335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05675"/>
              </p:ext>
            </p:extLst>
          </p:nvPr>
        </p:nvGraphicFramePr>
        <p:xfrm>
          <a:off x="6223583" y="5356293"/>
          <a:ext cx="121348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743"/>
                <a:gridCol w="606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1331</Words>
  <Application>Microsoft Office PowerPoint</Application>
  <PresentationFormat>On-screen Show (4:3)</PresentationFormat>
  <Paragraphs>646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Narrow</vt:lpstr>
      <vt:lpstr>Calibri</vt:lpstr>
      <vt:lpstr>Cambria Math</vt:lpstr>
      <vt:lpstr>Symbol</vt:lpstr>
      <vt:lpstr>Times</vt:lpstr>
      <vt:lpstr>Times New Roman</vt:lpstr>
      <vt:lpstr>Wingdings</vt:lpstr>
      <vt:lpstr>Office Theme</vt:lpstr>
      <vt:lpstr>CS654: Digital Image Analysis</vt:lpstr>
      <vt:lpstr>Recap of Lecture 33</vt:lpstr>
      <vt:lpstr>Outline of Lecture 34</vt:lpstr>
      <vt:lpstr>Lossless Compression</vt:lpstr>
      <vt:lpstr>Run length Encoder - Algorithm</vt:lpstr>
      <vt:lpstr>Run-length coding (RLC)  (inter-pixel redundancy) </vt:lpstr>
      <vt:lpstr>2D RLE</vt:lpstr>
      <vt:lpstr>Differential Pulse Code Modulation (DPCM)</vt:lpstr>
      <vt:lpstr>DPCM</vt:lpstr>
      <vt:lpstr>DPCM Example</vt:lpstr>
      <vt:lpstr>Huffman Coding  (coding redundancy)</vt:lpstr>
      <vt:lpstr>Huffman Code</vt:lpstr>
      <vt:lpstr>Huffman Code Example</vt:lpstr>
      <vt:lpstr>Huffman Code Data Structures</vt:lpstr>
      <vt:lpstr>Huffman Code Algorithm Overview</vt:lpstr>
      <vt:lpstr>Huffman Code – Creating Tree</vt:lpstr>
      <vt:lpstr>Huffman Tree Construction 1</vt:lpstr>
      <vt:lpstr>Huffman Tree Construction 2</vt:lpstr>
      <vt:lpstr>Huffman Tree Construction 3</vt:lpstr>
      <vt:lpstr>Huffman Tree Construction 4</vt:lpstr>
      <vt:lpstr>Huffman Tree Construction 5</vt:lpstr>
      <vt:lpstr>Huffman Coding Example</vt:lpstr>
      <vt:lpstr>Huffman Code Algorithm Overview</vt:lpstr>
      <vt:lpstr>Huffman Decoding 1</vt:lpstr>
      <vt:lpstr>Huffman Decoding 2</vt:lpstr>
      <vt:lpstr>Huffman Decoding 3</vt:lpstr>
      <vt:lpstr>Huffman Decoding 4</vt:lpstr>
      <vt:lpstr>Huffman Decoding 5</vt:lpstr>
      <vt:lpstr>Huffman Decoding 6</vt:lpstr>
      <vt:lpstr>Huffman Decoding 7</vt:lpstr>
      <vt:lpstr>Limitation of Huffman Code</vt:lpstr>
      <vt:lpstr>Arithmetic (or Range) Coding </vt:lpstr>
      <vt:lpstr>Arithmetic Coding (cont’d)</vt:lpstr>
      <vt:lpstr>Arithmatic Coding</vt:lpstr>
      <vt:lpstr>Arithmatic Coding Example</vt:lpstr>
      <vt:lpstr>Decoding</vt:lpstr>
      <vt:lpstr>Arithmetic Encoding: Expression</vt:lpstr>
      <vt:lpstr>Arithmetic Decoding: Expression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27</cp:revision>
  <dcterms:created xsi:type="dcterms:W3CDTF">2015-07-15T04:13:21Z</dcterms:created>
  <dcterms:modified xsi:type="dcterms:W3CDTF">2015-11-02T12:54:32Z</dcterms:modified>
</cp:coreProperties>
</file>