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37"/>
  </p:notesMasterIdLst>
  <p:sldIdLst>
    <p:sldId id="256" r:id="rId2"/>
    <p:sldId id="258" r:id="rId3"/>
    <p:sldId id="299" r:id="rId4"/>
    <p:sldId id="300" r:id="rId5"/>
    <p:sldId id="301" r:id="rId6"/>
    <p:sldId id="302" r:id="rId7"/>
    <p:sldId id="304" r:id="rId8"/>
    <p:sldId id="303" r:id="rId9"/>
    <p:sldId id="305" r:id="rId10"/>
    <p:sldId id="306" r:id="rId11"/>
    <p:sldId id="260" r:id="rId12"/>
    <p:sldId id="261" r:id="rId13"/>
    <p:sldId id="262" r:id="rId14"/>
    <p:sldId id="264" r:id="rId15"/>
    <p:sldId id="307" r:id="rId16"/>
    <p:sldId id="265" r:id="rId17"/>
    <p:sldId id="266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1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57A1-18EB-4BD0-9738-8887E3E762E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14453-8A41-4B80-8B44-0391F4CD7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8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14453-8A41-4B80-8B44-0391F4CD72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8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14453-8A41-4B80-8B44-0391F4CD72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9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BB46-DF76-4FC8-9EFC-C4DDBD7EDC81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0BB4-6155-4E0D-8102-D8437080E59E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7696-BE1B-48D0-A45F-CF47BDB0C8F2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832D51A-86C6-4A8D-ABF3-A597A05C5095}" type="datetime1">
              <a:rPr lang="en-US" altLang="en-US" smtClean="0"/>
              <a:t>11/3/2015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617C473-A3B2-4370-9E65-F4CF9406FC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63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CC81-010E-4EF7-9D39-5C26343F7121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472-011A-4F0B-AB20-287F945E7B51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CC21-98B7-43E5-AEBB-A0ED9321A170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0091-A454-47B1-A742-F6BB09CA98C6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72D0-5993-4AFA-88AB-C0C0E46BE6F5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5F0C-F80B-4713-8C31-F349348E7590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2719-7D3E-43E7-B3AE-1CF8BDA74A34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A589-62D7-41BB-BFDC-6541A3E0BD05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A83-7E5F-446C-B9C5-0DF26752C0EB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363" y="1726002"/>
            <a:ext cx="9090215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7471" y="4704697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</a:t>
            </a:r>
            <a:r>
              <a:rPr lang="en-GB" sz="3200" dirty="0" smtClean="0"/>
              <a:t>35: JPEG </a:t>
            </a:r>
            <a:r>
              <a:rPr lang="en-GB" sz="3200" dirty="0" smtClean="0"/>
              <a:t>Compression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Unitary transform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487425" y="1832356"/>
          <a:ext cx="26479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3" imgW="1447560" imgH="215640" progId="Equation.3">
                  <p:embed/>
                </p:oleObj>
              </mc:Choice>
              <mc:Fallback>
                <p:oleObj name="Equation" r:id="rId3" imgW="1447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425" y="1832356"/>
                        <a:ext cx="2647950" cy="387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9231" y="1819596"/>
            <a:ext cx="276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1-D input sequence</a:t>
            </a:r>
            <a:endParaRPr lang="en-US" sz="2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275008" y="3296990"/>
          <a:ext cx="6212829" cy="1017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5" imgW="2730500" imgH="444500" progId="Equation.3">
                  <p:embed/>
                </p:oleObj>
              </mc:Choice>
              <mc:Fallback>
                <p:oleObj name="Equation" r:id="rId5" imgW="2730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008" y="3296990"/>
                        <a:ext cx="6212829" cy="1017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8650" y="2767973"/>
                <a:ext cx="34814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Transformed sequence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67973"/>
                <a:ext cx="3481466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751" t="-6061" r="-8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1275008" y="4443329"/>
          <a:ext cx="6309280" cy="83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8" imgW="3441700" imgH="457200" progId="Equation.3">
                  <p:embed/>
                </p:oleObj>
              </mc:Choice>
              <mc:Fallback>
                <p:oleObj name="Equation" r:id="rId8" imgW="3441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008" y="4443329"/>
                        <a:ext cx="6309280" cy="8389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91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One-dimensional </a:t>
            </a:r>
            <a:r>
              <a:rPr lang="en-US" altLang="en-US" dirty="0" smtClean="0"/>
              <a:t>Discrete Cosine Transform (DCT)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0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dirty="0" smtClean="0"/>
                  <a:t>Let </a:t>
                </a:r>
                <a:r>
                  <a:rPr lang="en-US" altLang="en-US" dirty="0"/>
                  <a:t>n be a positive integer.  </a:t>
                </a:r>
                <a:endParaRPr lang="en-US" altLang="en-US" dirty="0" smtClean="0"/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en-US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dirty="0" smtClean="0"/>
                  <a:t>The </a:t>
                </a:r>
                <a:r>
                  <a:rPr lang="en-US" altLang="en-US" dirty="0"/>
                  <a:t>one-dimensional </a:t>
                </a:r>
                <a:r>
                  <a:rPr lang="en-US" altLang="en-US" b="1" dirty="0"/>
                  <a:t>DCT</a:t>
                </a:r>
                <a:r>
                  <a:rPr lang="en-US" altLang="en-US" dirty="0"/>
                  <a:t> of order n is defined by an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smtClean="0"/>
                  <a:t> matrix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dirty="0"/>
                  <a:t> whose entries are</a:t>
                </a:r>
              </a:p>
            </p:txBody>
          </p:sp>
        </mc:Choice>
        <mc:Fallback>
          <p:sp>
            <p:nvSpPr>
              <p:cNvPr id="51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482975" y="2105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33718" y="3693517"/>
                <a:ext cx="15021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8" y="3693517"/>
                <a:ext cx="150214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3252" r="-528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87379" y="4497810"/>
                <a:ext cx="6554615" cy="1502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rad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−1,0≤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79" y="4497810"/>
                <a:ext cx="6554615" cy="15022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7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Advantage of Orthogonality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   </a:t>
            </a:r>
            <a:r>
              <a:rPr lang="en-US" altLang="en-US" b="1" dirty="0"/>
              <a:t>orthogonal</a:t>
            </a:r>
            <a:r>
              <a:rPr lang="en-US" altLang="en-US" dirty="0"/>
              <a:t>:  C</a:t>
            </a:r>
            <a:r>
              <a:rPr lang="en-US" altLang="en-US" baseline="30000" dirty="0"/>
              <a:t>T</a:t>
            </a:r>
            <a:r>
              <a:rPr lang="en-US" altLang="en-US" dirty="0"/>
              <a:t>C = I</a:t>
            </a:r>
          </a:p>
          <a:p>
            <a:r>
              <a:rPr lang="en-US" altLang="en-US" dirty="0"/>
              <a:t>Implies C</a:t>
            </a:r>
            <a:r>
              <a:rPr lang="en-US" altLang="en-US" baseline="30000" dirty="0"/>
              <a:t>-1 </a:t>
            </a:r>
            <a:r>
              <a:rPr lang="en-US" altLang="en-US" dirty="0"/>
              <a:t>= C</a:t>
            </a:r>
            <a:r>
              <a:rPr lang="en-US" altLang="en-US" baseline="30000" dirty="0"/>
              <a:t>T</a:t>
            </a:r>
          </a:p>
          <a:p>
            <a:endParaRPr lang="en-US" altLang="en-US" baseline="30000" dirty="0"/>
          </a:p>
          <a:p>
            <a:r>
              <a:rPr lang="en-US" altLang="en-US" dirty="0"/>
              <a:t>Makes solving matrix equations easy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dirty="0"/>
              <a:t>Solve   Y = CXC</a:t>
            </a:r>
            <a:r>
              <a:rPr lang="en-US" altLang="en-US" baseline="30000" dirty="0"/>
              <a:t>T</a:t>
            </a:r>
            <a:r>
              <a:rPr lang="en-US" altLang="en-US" dirty="0"/>
              <a:t>   for X</a:t>
            </a:r>
            <a:r>
              <a:rPr lang="en-US" altLang="en-US" dirty="0" smtClean="0"/>
              <a:t>:</a:t>
            </a:r>
          </a:p>
          <a:p>
            <a:endParaRPr lang="en-US" altLang="en-US" dirty="0"/>
          </a:p>
          <a:p>
            <a:r>
              <a:rPr lang="en-US" altLang="en-US" dirty="0"/>
              <a:t>C</a:t>
            </a:r>
            <a:r>
              <a:rPr lang="en-US" altLang="en-US" baseline="30000" dirty="0"/>
              <a:t>T</a:t>
            </a:r>
            <a:r>
              <a:rPr lang="en-US" altLang="en-US" dirty="0"/>
              <a:t>Y = C</a:t>
            </a:r>
            <a:r>
              <a:rPr lang="en-US" altLang="en-US" baseline="30000" dirty="0"/>
              <a:t>T</a:t>
            </a:r>
            <a:r>
              <a:rPr lang="en-US" altLang="en-US" dirty="0"/>
              <a:t>CXC</a:t>
            </a:r>
            <a:r>
              <a:rPr lang="en-US" altLang="en-US" baseline="30000" dirty="0"/>
              <a:t>Y</a:t>
            </a:r>
            <a:r>
              <a:rPr lang="en-US" altLang="en-US" dirty="0"/>
              <a:t> = </a:t>
            </a:r>
            <a:r>
              <a:rPr lang="en-US" altLang="en-US" dirty="0" smtClean="0"/>
              <a:t>XC</a:t>
            </a:r>
            <a:r>
              <a:rPr lang="en-US" altLang="en-US" baseline="30000" dirty="0" smtClean="0"/>
              <a:t>T</a:t>
            </a:r>
          </a:p>
          <a:p>
            <a:endParaRPr lang="en-US" altLang="en-US" baseline="30000" dirty="0"/>
          </a:p>
          <a:p>
            <a:r>
              <a:rPr lang="en-US" altLang="en-US" dirty="0"/>
              <a:t>C</a:t>
            </a:r>
            <a:r>
              <a:rPr lang="en-US" altLang="en-US" baseline="30000" dirty="0"/>
              <a:t>T</a:t>
            </a:r>
            <a:r>
              <a:rPr lang="en-US" altLang="en-US" dirty="0"/>
              <a:t>YC = XC</a:t>
            </a:r>
            <a:r>
              <a:rPr lang="en-US" altLang="en-US" baseline="30000" dirty="0"/>
              <a:t>T</a:t>
            </a:r>
            <a:r>
              <a:rPr lang="en-US" altLang="en-US" dirty="0"/>
              <a:t>C  =  X</a:t>
            </a:r>
          </a:p>
        </p:txBody>
      </p:sp>
    </p:spTree>
    <p:extLst>
      <p:ext uri="{BB962C8B-B14F-4D97-AF65-F5344CB8AC3E}">
        <p14:creationId xmlns:p14="http://schemas.microsoft.com/office/powerpoint/2010/main" val="91782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One-dimensional DCT</a:t>
            </a:r>
          </a:p>
        </p:txBody>
      </p:sp>
      <p:graphicFrame>
        <p:nvGraphicFramePr>
          <p:cNvPr id="7578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374106"/>
              </p:ext>
            </p:extLst>
          </p:nvPr>
        </p:nvGraphicFramePr>
        <p:xfrm>
          <a:off x="2064698" y="2625726"/>
          <a:ext cx="5119342" cy="1717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3860640" imgH="1295280" progId="Equation.3">
                  <p:embed/>
                </p:oleObj>
              </mc:Choice>
              <mc:Fallback>
                <p:oleObj name="Equation" r:id="rId3" imgW="386064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698" y="2625726"/>
                        <a:ext cx="5119342" cy="1717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8650" y="1863726"/>
            <a:ext cx="7772400" cy="76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The discrete cosine transform, C, has one basic characteristic: it is a real orthogonal matrix.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600069208"/>
              </p:ext>
            </p:extLst>
          </p:nvPr>
        </p:nvGraphicFramePr>
        <p:xfrm>
          <a:off x="1694329" y="4556778"/>
          <a:ext cx="5464594" cy="192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3822480" imgH="1346040" progId="Equation.3">
                  <p:embed/>
                </p:oleObj>
              </mc:Choice>
              <mc:Fallback>
                <p:oleObj name="Equation" r:id="rId5" imgW="3822480" imgH="134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329" y="4556778"/>
                        <a:ext cx="5464594" cy="1924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906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One-dimensional DCT</a:t>
            </a:r>
          </a:p>
        </p:txBody>
      </p:sp>
      <p:graphicFrame>
        <p:nvGraphicFramePr>
          <p:cNvPr id="7373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715212"/>
              </p:ext>
            </p:extLst>
          </p:nvPr>
        </p:nvGraphicFramePr>
        <p:xfrm>
          <a:off x="3016996" y="3696469"/>
          <a:ext cx="2514603" cy="60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1054080" imgH="253800" progId="Equation.3">
                  <p:embed/>
                </p:oleObj>
              </mc:Choice>
              <mc:Fallback>
                <p:oleObj name="Equation" r:id="rId3" imgW="1054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996" y="3696469"/>
                        <a:ext cx="2514603" cy="605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8650" y="1636153"/>
            <a:ext cx="7315200" cy="76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Suppose we are given a vector </a:t>
            </a:r>
          </a:p>
        </p:txBody>
      </p:sp>
      <p:graphicFrame>
        <p:nvGraphicFramePr>
          <p:cNvPr id="73737" name="Object 9"/>
          <p:cNvGraphicFramePr>
            <a:graphicFrameLocks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5104736"/>
              </p:ext>
            </p:extLst>
          </p:nvPr>
        </p:nvGraphicFramePr>
        <p:xfrm>
          <a:off x="4211358" y="4876800"/>
          <a:ext cx="10334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5" imgW="457200" imgH="203040" progId="Equation.3">
                  <p:embed/>
                </p:oleObj>
              </mc:Choice>
              <mc:Fallback>
                <p:oleObj name="Equation" r:id="rId5" imgW="457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358" y="4876800"/>
                        <a:ext cx="103346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3832225" y="2960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618477"/>
              </p:ext>
            </p:extLst>
          </p:nvPr>
        </p:nvGraphicFramePr>
        <p:xfrm>
          <a:off x="2891117" y="2212976"/>
          <a:ext cx="2640483" cy="663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7" imgW="1028520" imgH="253800" progId="Equation.3">
                  <p:embed/>
                </p:oleObj>
              </mc:Choice>
              <mc:Fallback>
                <p:oleObj name="Equation" r:id="rId7" imgW="1028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117" y="2212976"/>
                        <a:ext cx="2640483" cy="6635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85800" y="29718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100" b="0" dirty="0"/>
              <a:t>The Discrete Cosine Transform of x is the n-dimensional vector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685800" y="4876800"/>
            <a:ext cx="7467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100" b="0" dirty="0"/>
              <a:t>Where C is defined as</a:t>
            </a:r>
          </a:p>
        </p:txBody>
      </p:sp>
    </p:spTree>
    <p:extLst>
      <p:ext uri="{BB962C8B-B14F-4D97-AF65-F5344CB8AC3E}">
        <p14:creationId xmlns:p14="http://schemas.microsoft.com/office/powerpoint/2010/main" val="39438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DCT Coefficient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3" y="1690689"/>
            <a:ext cx="4462659" cy="43163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1312" y="2000589"/>
            <a:ext cx="4133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 image is represented as a linear combination of the basis images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71312" y="3495978"/>
            <a:ext cx="4133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Basis images are fixed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3310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DCT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Idea 2D-DCT:  Interpolate the data with a set of basis functions</a:t>
            </a:r>
          </a:p>
          <a:p>
            <a:endParaRPr lang="en-US" altLang="en-US" dirty="0"/>
          </a:p>
          <a:p>
            <a:r>
              <a:rPr lang="en-US" altLang="en-US" dirty="0"/>
              <a:t>Organize information by order of importance to the human visual system</a:t>
            </a:r>
          </a:p>
          <a:p>
            <a:endParaRPr lang="en-US" altLang="en-US" dirty="0"/>
          </a:p>
          <a:p>
            <a:r>
              <a:rPr lang="en-US" altLang="en-US" dirty="0"/>
              <a:t>Used to compress small blocks of an image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	(8 x 8 pixels in our case)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25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DCT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/>
                  <a:t>Use One-Dimensional DCT in both    horizontal and vertical directions.  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/>
                  <a:t>First direction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𝑋𝑇</m:t>
                    </m:r>
                  </m:oMath>
                </a14:m>
                <a:endParaRPr lang="en-US" altLang="en-US" baseline="30000" dirty="0"/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/>
                  <a:t>Second direction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endParaRPr lang="en-US" altLang="en-US" baseline="30000" dirty="0"/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/>
                  <a:t>We can say 2D-DCT is the matrix: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𝐶𝑋𝑇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en-US" baseline="30000" dirty="0"/>
              </a:p>
            </p:txBody>
          </p:sp>
        </mc:Choice>
        <mc:Fallback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92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4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DCT?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57" y="2664573"/>
            <a:ext cx="7352413" cy="37615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0" y="3348317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DFT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5311588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DCT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03796"/>
              </p:ext>
            </p:extLst>
          </p:nvPr>
        </p:nvGraphicFramePr>
        <p:xfrm>
          <a:off x="340137" y="3915060"/>
          <a:ext cx="92202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505"/>
                <a:gridCol w="230505"/>
                <a:gridCol w="230505"/>
                <a:gridCol w="230505"/>
              </a:tblGrid>
              <a:tr h="2326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326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326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326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50" y="1577466"/>
            <a:ext cx="8219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C00000"/>
                </a:solidFill>
              </a:rPr>
              <a:t>Markovian Image </a:t>
            </a:r>
            <a:r>
              <a:rPr lang="en-US" sz="2100" dirty="0" smtClean="0"/>
              <a:t>(image pixel value at a location depends on its neighborhood)</a:t>
            </a:r>
            <a:endParaRPr lang="en-US" sz="21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67435" y="2151634"/>
            <a:ext cx="6589058" cy="472598"/>
            <a:chOff x="1667435" y="2151634"/>
            <a:chExt cx="6589058" cy="472598"/>
          </a:xfrm>
        </p:grpSpPr>
        <p:grpSp>
          <p:nvGrpSpPr>
            <p:cNvPr id="13" name="Group 12"/>
            <p:cNvGrpSpPr/>
            <p:nvPr/>
          </p:nvGrpSpPr>
          <p:grpSpPr>
            <a:xfrm>
              <a:off x="1667435" y="2624232"/>
              <a:ext cx="6589058" cy="0"/>
              <a:chOff x="1667435" y="2624232"/>
              <a:chExt cx="6589058" cy="0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667435" y="2624232"/>
                <a:ext cx="1627094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334870" y="2624232"/>
                <a:ext cx="1627094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988858" y="2624232"/>
                <a:ext cx="1627094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629399" y="2624232"/>
                <a:ext cx="1627094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313833" y="2151634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Periodicity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73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8×8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7" y="1481886"/>
            <a:ext cx="8496151" cy="2108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937" y="3596278"/>
            <a:ext cx="1627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25% of the DCT coefficient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709490" y="3596278"/>
                <a:ext cx="16270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 smtClean="0"/>
                  <a:t> Sub-images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90" y="3596278"/>
                <a:ext cx="1627094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82043" y="3596278"/>
                <a:ext cx="16270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Sub-images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43" y="3596278"/>
                <a:ext cx="1627094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254596" y="3596278"/>
                <a:ext cx="16270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Sub-images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96" y="3596278"/>
                <a:ext cx="1627094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28650" y="4707125"/>
                <a:ext cx="2852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Why to stop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?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07125"/>
                <a:ext cx="2852256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2137" t="-6061" r="-149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28650" y="5251102"/>
            <a:ext cx="22156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1. Computationa</a:t>
            </a:r>
            <a:r>
              <a:rPr lang="en-US" sz="2100" dirty="0"/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135" y="5815855"/>
            <a:ext cx="28729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2. Markovian condition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41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Lecture 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DCT</a:t>
            </a:r>
          </a:p>
          <a:p>
            <a:endParaRPr lang="en-US" dirty="0"/>
          </a:p>
          <a:p>
            <a:r>
              <a:rPr lang="en-US" dirty="0" smtClean="0"/>
              <a:t> JPEG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3" y="2207726"/>
            <a:ext cx="8407113" cy="2334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571999" y="2312894"/>
            <a:ext cx="1304365" cy="9278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4440891" cy="440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743" y="816630"/>
            <a:ext cx="3428118" cy="33157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217604" y="4427921"/>
                <a:ext cx="3926396" cy="781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604" y="4427921"/>
                <a:ext cx="3926396" cy="7812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225712" y="5256788"/>
                <a:ext cx="3926396" cy="781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712" y="5256788"/>
                <a:ext cx="3926396" cy="7812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849095" y="1559859"/>
            <a:ext cx="2220446" cy="2333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8650" y="3893678"/>
            <a:ext cx="2220446" cy="2333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98557" y="3893678"/>
            <a:ext cx="2220446" cy="2333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225712" y="6028121"/>
                <a:ext cx="3994940" cy="781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712" y="6028121"/>
                <a:ext cx="3994940" cy="7812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6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quantization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71" y="1402464"/>
            <a:ext cx="7413379" cy="35420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175941" y="5079873"/>
                <a:ext cx="2601097" cy="684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×16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41" y="5079873"/>
                <a:ext cx="2601097" cy="6848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0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Quantization: Example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48" y="1690689"/>
            <a:ext cx="6623703" cy="440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11187" y="1968513"/>
                <a:ext cx="278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87" y="1968513"/>
                <a:ext cx="27892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739" r="-2391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246236" y="2019680"/>
                <a:ext cx="4632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36" y="2019680"/>
                <a:ext cx="46326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474" r="-13158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11187" y="4160385"/>
                <a:ext cx="4632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87" y="4160385"/>
                <a:ext cx="46326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158" r="-1447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246236" y="4211552"/>
                <a:ext cx="647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36" y="4211552"/>
                <a:ext cx="64761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377" r="-9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451554" y="2019680"/>
                <a:ext cx="4632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54" y="2019680"/>
                <a:ext cx="46326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158" r="-1447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359381" y="4211552"/>
                <a:ext cx="647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381" y="4211552"/>
                <a:ext cx="64761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434" r="-1037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43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JPEG Quantization Table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20" y="1961684"/>
            <a:ext cx="6742760" cy="34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83" y="2060021"/>
            <a:ext cx="6320211" cy="420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9965" y="2588097"/>
            <a:ext cx="1546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default quantization matrix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9965" y="4699285"/>
            <a:ext cx="1546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scaled quantization matrix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7265" y="1690689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Compressed image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8917" y="1690689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0409" y="1690689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Zoomed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JPEG Coding</a:t>
            </a: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588962" y="2181226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817562" y="2181226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1046162" y="2181226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1274762" y="2181226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588962" y="2400301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817562" y="2400301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1046162" y="2400301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1274762" y="2400301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588962" y="2619376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817562" y="2619376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1046162" y="2619376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1274762" y="2619376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 flipV="1">
            <a:off x="712787" y="2066926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56" name="Line 16"/>
          <p:cNvSpPr>
            <a:spLocks noChangeShapeType="1"/>
          </p:cNvSpPr>
          <p:nvPr/>
        </p:nvSpPr>
        <p:spPr bwMode="auto">
          <a:xfrm>
            <a:off x="712787" y="2066926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>
            <a:off x="1608137" y="2066926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58" name="Line 18"/>
          <p:cNvSpPr>
            <a:spLocks noChangeShapeType="1"/>
          </p:cNvSpPr>
          <p:nvPr/>
        </p:nvSpPr>
        <p:spPr bwMode="auto">
          <a:xfrm flipH="1">
            <a:off x="1503362" y="2714626"/>
            <a:ext cx="10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59" name="Line 19"/>
          <p:cNvSpPr>
            <a:spLocks noChangeShapeType="1"/>
          </p:cNvSpPr>
          <p:nvPr/>
        </p:nvSpPr>
        <p:spPr bwMode="auto">
          <a:xfrm flipV="1">
            <a:off x="817562" y="1943101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60" name="Line 20"/>
          <p:cNvSpPr>
            <a:spLocks noChangeShapeType="1"/>
          </p:cNvSpPr>
          <p:nvPr/>
        </p:nvSpPr>
        <p:spPr bwMode="auto">
          <a:xfrm>
            <a:off x="817562" y="1943101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61" name="Line 21"/>
          <p:cNvSpPr>
            <a:spLocks noChangeShapeType="1"/>
          </p:cNvSpPr>
          <p:nvPr/>
        </p:nvSpPr>
        <p:spPr bwMode="auto">
          <a:xfrm>
            <a:off x="1712912" y="1943101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62" name="Line 22"/>
          <p:cNvSpPr>
            <a:spLocks noChangeShapeType="1"/>
          </p:cNvSpPr>
          <p:nvPr/>
        </p:nvSpPr>
        <p:spPr bwMode="auto">
          <a:xfrm flipH="1">
            <a:off x="1608137" y="2590801"/>
            <a:ext cx="10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277812" y="201453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+mj-lt"/>
            </a:endParaRPr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251571" y="209181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Y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329999" y="1834635"/>
            <a:ext cx="436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+mj-lt"/>
              </a:rPr>
              <a:t>C</a:t>
            </a:r>
            <a:r>
              <a:rPr lang="en-US" altLang="en-US" baseline="-25000" dirty="0" err="1">
                <a:latin typeface="+mj-lt"/>
              </a:rPr>
              <a:t>b</a:t>
            </a:r>
            <a:endParaRPr lang="en-US" altLang="en-US" dirty="0">
              <a:latin typeface="+mj-lt"/>
            </a:endParaRPr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459065" y="1665328"/>
            <a:ext cx="402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C</a:t>
            </a:r>
            <a:r>
              <a:rPr lang="en-US" altLang="en-US" baseline="-25000">
                <a:latin typeface="+mj-lt"/>
              </a:rPr>
              <a:t>r</a:t>
            </a:r>
            <a:endParaRPr lang="en-US" altLang="en-US">
              <a:latin typeface="+mj-lt"/>
            </a:endParaRPr>
          </a:p>
        </p:txBody>
      </p:sp>
      <p:sp>
        <p:nvSpPr>
          <p:cNvPr id="138274" name="Line 34"/>
          <p:cNvSpPr>
            <a:spLocks noChangeShapeType="1"/>
          </p:cNvSpPr>
          <p:nvPr/>
        </p:nvSpPr>
        <p:spPr bwMode="auto">
          <a:xfrm>
            <a:off x="4989512" y="2305051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75" name="Line 35"/>
          <p:cNvSpPr>
            <a:spLocks noChangeShapeType="1"/>
          </p:cNvSpPr>
          <p:nvPr/>
        </p:nvSpPr>
        <p:spPr bwMode="auto">
          <a:xfrm>
            <a:off x="5389562" y="2305051"/>
            <a:ext cx="0" cy="320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76" name="Line 36"/>
          <p:cNvSpPr>
            <a:spLocks noChangeShapeType="1"/>
          </p:cNvSpPr>
          <p:nvPr/>
        </p:nvSpPr>
        <p:spPr bwMode="auto">
          <a:xfrm flipH="1">
            <a:off x="5103812" y="5514976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77" name="Line 37"/>
          <p:cNvSpPr>
            <a:spLocks noChangeShapeType="1"/>
          </p:cNvSpPr>
          <p:nvPr/>
        </p:nvSpPr>
        <p:spPr bwMode="auto">
          <a:xfrm>
            <a:off x="5103812" y="5219701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78" name="Line 38"/>
          <p:cNvSpPr>
            <a:spLocks noChangeShapeType="1"/>
          </p:cNvSpPr>
          <p:nvPr/>
        </p:nvSpPr>
        <p:spPr bwMode="auto">
          <a:xfrm flipH="1">
            <a:off x="4475162" y="5219701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79" name="Line 39"/>
          <p:cNvSpPr>
            <a:spLocks noChangeShapeType="1"/>
          </p:cNvSpPr>
          <p:nvPr/>
        </p:nvSpPr>
        <p:spPr bwMode="auto">
          <a:xfrm flipH="1">
            <a:off x="4475162" y="5867401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80" name="AutoShape 40"/>
          <p:cNvSpPr>
            <a:spLocks noChangeArrowheads="1"/>
          </p:cNvSpPr>
          <p:nvPr/>
        </p:nvSpPr>
        <p:spPr bwMode="auto">
          <a:xfrm>
            <a:off x="3532187" y="5067301"/>
            <a:ext cx="942975" cy="323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DPCM</a:t>
            </a:r>
          </a:p>
        </p:txBody>
      </p:sp>
      <p:sp>
        <p:nvSpPr>
          <p:cNvPr id="138281" name="AutoShape 41"/>
          <p:cNvSpPr>
            <a:spLocks noChangeArrowheads="1"/>
          </p:cNvSpPr>
          <p:nvPr/>
        </p:nvSpPr>
        <p:spPr bwMode="auto">
          <a:xfrm>
            <a:off x="3532187" y="5715001"/>
            <a:ext cx="942975" cy="323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RLC</a:t>
            </a:r>
          </a:p>
        </p:txBody>
      </p:sp>
      <p:sp>
        <p:nvSpPr>
          <p:cNvPr id="138282" name="Line 42"/>
          <p:cNvSpPr>
            <a:spLocks noChangeShapeType="1"/>
          </p:cNvSpPr>
          <p:nvPr/>
        </p:nvSpPr>
        <p:spPr bwMode="auto">
          <a:xfrm flipH="1">
            <a:off x="2913062" y="5238751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83" name="Line 43"/>
          <p:cNvSpPr>
            <a:spLocks noChangeShapeType="1"/>
          </p:cNvSpPr>
          <p:nvPr/>
        </p:nvSpPr>
        <p:spPr bwMode="auto">
          <a:xfrm flipH="1">
            <a:off x="2913062" y="5886451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84" name="AutoShape 44"/>
          <p:cNvSpPr>
            <a:spLocks noChangeArrowheads="1"/>
          </p:cNvSpPr>
          <p:nvPr/>
        </p:nvSpPr>
        <p:spPr bwMode="auto">
          <a:xfrm>
            <a:off x="1960562" y="5019676"/>
            <a:ext cx="942975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Entropy </a:t>
            </a:r>
          </a:p>
          <a:p>
            <a:pPr algn="ctr"/>
            <a:r>
              <a:rPr lang="en-US" altLang="en-US">
                <a:latin typeface="+mj-lt"/>
              </a:rPr>
              <a:t>Coding</a:t>
            </a:r>
          </a:p>
        </p:txBody>
      </p:sp>
      <p:sp>
        <p:nvSpPr>
          <p:cNvPr id="138285" name="Rectangle 45"/>
          <p:cNvSpPr>
            <a:spLocks noChangeArrowheads="1"/>
          </p:cNvSpPr>
          <p:nvPr/>
        </p:nvSpPr>
        <p:spPr bwMode="auto">
          <a:xfrm>
            <a:off x="665162" y="4476751"/>
            <a:ext cx="942975" cy="155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8286" name="Rectangle 46"/>
          <p:cNvSpPr>
            <a:spLocks noChangeArrowheads="1"/>
          </p:cNvSpPr>
          <p:nvPr/>
        </p:nvSpPr>
        <p:spPr bwMode="auto">
          <a:xfrm>
            <a:off x="665162" y="4476751"/>
            <a:ext cx="942975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Header</a:t>
            </a:r>
          </a:p>
        </p:txBody>
      </p:sp>
      <p:sp>
        <p:nvSpPr>
          <p:cNvPr id="138290" name="Rectangle 50"/>
          <p:cNvSpPr>
            <a:spLocks noChangeArrowheads="1"/>
          </p:cNvSpPr>
          <p:nvPr/>
        </p:nvSpPr>
        <p:spPr bwMode="auto">
          <a:xfrm>
            <a:off x="665162" y="4724401"/>
            <a:ext cx="942975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Tables</a:t>
            </a:r>
          </a:p>
        </p:txBody>
      </p:sp>
      <p:sp>
        <p:nvSpPr>
          <p:cNvPr id="138292" name="Rectangle 52"/>
          <p:cNvSpPr>
            <a:spLocks noChangeArrowheads="1"/>
          </p:cNvSpPr>
          <p:nvPr/>
        </p:nvSpPr>
        <p:spPr bwMode="auto">
          <a:xfrm>
            <a:off x="665162" y="4972051"/>
            <a:ext cx="942975" cy="105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Data</a:t>
            </a:r>
          </a:p>
        </p:txBody>
      </p:sp>
      <p:sp>
        <p:nvSpPr>
          <p:cNvPr id="138294" name="Rectangle 54"/>
          <p:cNvSpPr>
            <a:spLocks noChangeArrowheads="1"/>
          </p:cNvSpPr>
          <p:nvPr/>
        </p:nvSpPr>
        <p:spPr bwMode="auto">
          <a:xfrm>
            <a:off x="2408237" y="3714751"/>
            <a:ext cx="942975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Coding</a:t>
            </a:r>
          </a:p>
          <a:p>
            <a:pPr algn="ctr"/>
            <a:r>
              <a:rPr lang="en-US" altLang="en-US">
                <a:latin typeface="+mj-lt"/>
              </a:rPr>
              <a:t>Tables</a:t>
            </a:r>
          </a:p>
        </p:txBody>
      </p:sp>
      <p:sp>
        <p:nvSpPr>
          <p:cNvPr id="138295" name="Rectangle 55"/>
          <p:cNvSpPr>
            <a:spLocks noChangeArrowheads="1"/>
          </p:cNvSpPr>
          <p:nvPr/>
        </p:nvSpPr>
        <p:spPr bwMode="auto">
          <a:xfrm>
            <a:off x="3989387" y="3152776"/>
            <a:ext cx="942975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Quant…</a:t>
            </a:r>
          </a:p>
          <a:p>
            <a:pPr algn="ctr"/>
            <a:r>
              <a:rPr lang="en-US" altLang="en-US">
                <a:latin typeface="+mj-lt"/>
              </a:rPr>
              <a:t>Tables</a:t>
            </a:r>
          </a:p>
        </p:txBody>
      </p:sp>
      <p:sp>
        <p:nvSpPr>
          <p:cNvPr id="138296" name="Line 56"/>
          <p:cNvSpPr>
            <a:spLocks noChangeShapeType="1"/>
          </p:cNvSpPr>
          <p:nvPr/>
        </p:nvSpPr>
        <p:spPr bwMode="auto">
          <a:xfrm flipH="1">
            <a:off x="2093912" y="3409951"/>
            <a:ext cx="18954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97" name="Line 57"/>
          <p:cNvSpPr>
            <a:spLocks noChangeShapeType="1"/>
          </p:cNvSpPr>
          <p:nvPr/>
        </p:nvSpPr>
        <p:spPr bwMode="auto">
          <a:xfrm>
            <a:off x="2093912" y="3409951"/>
            <a:ext cx="0" cy="14287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98" name="Line 58"/>
          <p:cNvSpPr>
            <a:spLocks noChangeShapeType="1"/>
          </p:cNvSpPr>
          <p:nvPr/>
        </p:nvSpPr>
        <p:spPr bwMode="auto">
          <a:xfrm flipH="1">
            <a:off x="1608137" y="4819651"/>
            <a:ext cx="485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299" name="Line 59"/>
          <p:cNvSpPr>
            <a:spLocks noChangeShapeType="1"/>
          </p:cNvSpPr>
          <p:nvPr/>
        </p:nvSpPr>
        <p:spPr bwMode="auto">
          <a:xfrm flipH="1" flipV="1">
            <a:off x="2093912" y="4076701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38300" name="Line 60"/>
          <p:cNvSpPr>
            <a:spLocks noChangeShapeType="1"/>
          </p:cNvSpPr>
          <p:nvPr/>
        </p:nvSpPr>
        <p:spPr bwMode="auto">
          <a:xfrm flipV="1">
            <a:off x="4427537" y="254317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138312" name="Group 72"/>
          <p:cNvGrpSpPr>
            <a:grpSpLocks/>
          </p:cNvGrpSpPr>
          <p:nvPr/>
        </p:nvGrpSpPr>
        <p:grpSpPr bwMode="auto">
          <a:xfrm>
            <a:off x="1770062" y="2019301"/>
            <a:ext cx="1562100" cy="876300"/>
            <a:chOff x="1146" y="774"/>
            <a:chExt cx="984" cy="552"/>
          </a:xfrm>
        </p:grpSpPr>
        <p:sp>
          <p:nvSpPr>
            <p:cNvPr id="138267" name="Line 27"/>
            <p:cNvSpPr>
              <a:spLocks noChangeShapeType="1"/>
            </p:cNvSpPr>
            <p:nvPr/>
          </p:nvSpPr>
          <p:spPr bwMode="auto">
            <a:xfrm>
              <a:off x="1146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138310" name="Group 70"/>
            <p:cNvGrpSpPr>
              <a:grpSpLocks/>
            </p:cNvGrpSpPr>
            <p:nvPr/>
          </p:nvGrpSpPr>
          <p:grpSpPr bwMode="auto">
            <a:xfrm>
              <a:off x="1160" y="774"/>
              <a:ext cx="970" cy="552"/>
              <a:chOff x="1160" y="774"/>
              <a:chExt cx="970" cy="552"/>
            </a:xfrm>
          </p:grpSpPr>
          <p:sp>
            <p:nvSpPr>
              <p:cNvPr id="138268" name="Rectangle 28"/>
              <p:cNvSpPr>
                <a:spLocks noChangeArrowheads="1"/>
              </p:cNvSpPr>
              <p:nvPr/>
            </p:nvSpPr>
            <p:spPr bwMode="auto">
              <a:xfrm>
                <a:off x="1266" y="1002"/>
                <a:ext cx="144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8269" name="AutoShape 29"/>
              <p:cNvSpPr>
                <a:spLocks noChangeArrowheads="1"/>
              </p:cNvSpPr>
              <p:nvPr/>
            </p:nvSpPr>
            <p:spPr bwMode="auto">
              <a:xfrm>
                <a:off x="1536" y="798"/>
                <a:ext cx="594" cy="30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j-lt"/>
                  </a:rPr>
                  <a:t>DCT</a:t>
                </a:r>
              </a:p>
            </p:txBody>
          </p:sp>
          <p:sp>
            <p:nvSpPr>
              <p:cNvPr id="138301" name="Text Box 61"/>
              <p:cNvSpPr txBox="1">
                <a:spLocks noChangeArrowheads="1"/>
              </p:cNvSpPr>
              <p:nvPr/>
            </p:nvSpPr>
            <p:spPr bwMode="auto">
              <a:xfrm>
                <a:off x="1160" y="774"/>
                <a:ext cx="30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latin typeface="+mj-lt"/>
                  </a:rPr>
                  <a:t>f(i, j)</a:t>
                </a:r>
              </a:p>
            </p:txBody>
          </p:sp>
          <p:sp>
            <p:nvSpPr>
              <p:cNvPr id="138303" name="Text Box 63"/>
              <p:cNvSpPr txBox="1">
                <a:spLocks noChangeArrowheads="1"/>
              </p:cNvSpPr>
              <p:nvPr/>
            </p:nvSpPr>
            <p:spPr bwMode="auto">
              <a:xfrm>
                <a:off x="1166" y="1152"/>
                <a:ext cx="32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>
                    <a:latin typeface="+mj-lt"/>
                  </a:rPr>
                  <a:t>8 x 8</a:t>
                </a:r>
              </a:p>
            </p:txBody>
          </p:sp>
        </p:grpSp>
      </p:grpSp>
      <p:grpSp>
        <p:nvGrpSpPr>
          <p:cNvPr id="138311" name="Group 71"/>
          <p:cNvGrpSpPr>
            <a:grpSpLocks/>
          </p:cNvGrpSpPr>
          <p:nvPr/>
        </p:nvGrpSpPr>
        <p:grpSpPr bwMode="auto">
          <a:xfrm>
            <a:off x="3306765" y="2009776"/>
            <a:ext cx="630238" cy="885825"/>
            <a:chOff x="2114" y="768"/>
            <a:chExt cx="397" cy="558"/>
          </a:xfrm>
        </p:grpSpPr>
        <p:sp>
          <p:nvSpPr>
            <p:cNvPr id="138273" name="Rectangle 33"/>
            <p:cNvSpPr>
              <a:spLocks noChangeArrowheads="1"/>
            </p:cNvSpPr>
            <p:nvPr/>
          </p:nvSpPr>
          <p:spPr bwMode="auto">
            <a:xfrm>
              <a:off x="2214" y="984"/>
              <a:ext cx="144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302" name="Text Box 62"/>
            <p:cNvSpPr txBox="1">
              <a:spLocks noChangeArrowheads="1"/>
            </p:cNvSpPr>
            <p:nvPr/>
          </p:nvSpPr>
          <p:spPr bwMode="auto">
            <a:xfrm>
              <a:off x="2114" y="768"/>
              <a:ext cx="39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>
                  <a:latin typeface="+mj-lt"/>
                </a:rPr>
                <a:t>F(u, v)</a:t>
              </a:r>
            </a:p>
          </p:txBody>
        </p:sp>
        <p:sp>
          <p:nvSpPr>
            <p:cNvPr id="138304" name="Text Box 64"/>
            <p:cNvSpPr txBox="1">
              <a:spLocks noChangeArrowheads="1"/>
            </p:cNvSpPr>
            <p:nvPr/>
          </p:nvSpPr>
          <p:spPr bwMode="auto">
            <a:xfrm>
              <a:off x="2126" y="1152"/>
              <a:ext cx="32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>
                  <a:latin typeface="+mj-lt"/>
                </a:rPr>
                <a:t>8 x 8</a:t>
              </a:r>
            </a:p>
          </p:txBody>
        </p:sp>
      </p:grpSp>
      <p:sp>
        <p:nvSpPr>
          <p:cNvPr id="138305" name="Line 65"/>
          <p:cNvSpPr>
            <a:spLocks noChangeShapeType="1"/>
          </p:cNvSpPr>
          <p:nvPr/>
        </p:nvSpPr>
        <p:spPr bwMode="auto">
          <a:xfrm flipH="1">
            <a:off x="1617662" y="5514976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138313" name="Group 73"/>
          <p:cNvGrpSpPr>
            <a:grpSpLocks/>
          </p:cNvGrpSpPr>
          <p:nvPr/>
        </p:nvGrpSpPr>
        <p:grpSpPr bwMode="auto">
          <a:xfrm>
            <a:off x="3332163" y="2000251"/>
            <a:ext cx="2300288" cy="561975"/>
            <a:chOff x="2130" y="762"/>
            <a:chExt cx="1449" cy="354"/>
          </a:xfrm>
        </p:grpSpPr>
        <p:sp>
          <p:nvSpPr>
            <p:cNvPr id="138271" name="AutoShape 31"/>
            <p:cNvSpPr>
              <a:spLocks noChangeArrowheads="1"/>
            </p:cNvSpPr>
            <p:nvPr/>
          </p:nvSpPr>
          <p:spPr bwMode="auto">
            <a:xfrm>
              <a:off x="2490" y="798"/>
              <a:ext cx="684" cy="30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+mj-lt"/>
                </a:rPr>
                <a:t>Quantization</a:t>
              </a:r>
            </a:p>
          </p:txBody>
        </p:sp>
        <p:sp>
          <p:nvSpPr>
            <p:cNvPr id="138272" name="Line 32"/>
            <p:cNvSpPr>
              <a:spLocks noChangeShapeType="1"/>
            </p:cNvSpPr>
            <p:nvPr/>
          </p:nvSpPr>
          <p:spPr bwMode="auto">
            <a:xfrm>
              <a:off x="2130" y="960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306" name="Rectangle 66"/>
            <p:cNvSpPr>
              <a:spLocks noChangeArrowheads="1"/>
            </p:cNvSpPr>
            <p:nvPr/>
          </p:nvSpPr>
          <p:spPr bwMode="auto">
            <a:xfrm>
              <a:off x="3228" y="978"/>
              <a:ext cx="144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307" name="Text Box 67"/>
            <p:cNvSpPr txBox="1">
              <a:spLocks noChangeArrowheads="1"/>
            </p:cNvSpPr>
            <p:nvPr/>
          </p:nvSpPr>
          <p:spPr bwMode="auto">
            <a:xfrm>
              <a:off x="3128" y="762"/>
              <a:ext cx="45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>
                  <a:latin typeface="+mj-lt"/>
                </a:rPr>
                <a:t>Fq(u, v)</a:t>
              </a:r>
            </a:p>
          </p:txBody>
        </p:sp>
      </p:grpSp>
      <p:sp>
        <p:nvSpPr>
          <p:cNvPr id="138308" name="Text Box 68"/>
          <p:cNvSpPr txBox="1">
            <a:spLocks noChangeArrowheads="1"/>
          </p:cNvSpPr>
          <p:nvPr/>
        </p:nvSpPr>
        <p:spPr bwMode="auto">
          <a:xfrm>
            <a:off x="4934672" y="3938589"/>
            <a:ext cx="9669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+mj-lt"/>
              </a:rPr>
              <a:t>Zig Zag</a:t>
            </a:r>
          </a:p>
          <a:p>
            <a:pPr algn="ctr"/>
            <a:r>
              <a:rPr lang="en-US" altLang="en-US">
                <a:latin typeface="+mj-lt"/>
              </a:rPr>
              <a:t>Scan</a:t>
            </a:r>
          </a:p>
        </p:txBody>
      </p:sp>
      <p:sp>
        <p:nvSpPr>
          <p:cNvPr id="138309" name="Rectangle 69"/>
          <p:cNvSpPr>
            <a:spLocks noChangeArrowheads="1"/>
          </p:cNvSpPr>
          <p:nvPr/>
        </p:nvSpPr>
        <p:spPr bwMode="auto">
          <a:xfrm>
            <a:off x="5918200" y="592138"/>
            <a:ext cx="2989263" cy="56356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1600" dirty="0">
                <a:latin typeface="+mj-lt"/>
              </a:rPr>
              <a:t>Steps Involved: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AutoNum type="arabicPeriod"/>
            </a:pPr>
            <a:r>
              <a:rPr lang="en-US" altLang="en-US" sz="1600" dirty="0">
                <a:latin typeface="+mj-lt"/>
              </a:rPr>
              <a:t>Discrete Cosine Transform of each 8x8 pixel array</a:t>
            </a:r>
            <a:br>
              <a:rPr lang="en-US" altLang="en-US" sz="1600" dirty="0">
                <a:latin typeface="+mj-lt"/>
              </a:rPr>
            </a:br>
            <a:r>
              <a:rPr lang="en-US" altLang="en-US" sz="1600" dirty="0">
                <a:latin typeface="+mj-lt"/>
              </a:rPr>
              <a:t>f(</a:t>
            </a:r>
            <a:r>
              <a:rPr lang="en-US" altLang="en-US" sz="1600" dirty="0" err="1">
                <a:latin typeface="+mj-lt"/>
              </a:rPr>
              <a:t>x,y</a:t>
            </a:r>
            <a:r>
              <a:rPr lang="en-US" altLang="en-US" sz="1600" dirty="0">
                <a:latin typeface="+mj-lt"/>
              </a:rPr>
              <a:t>) </a:t>
            </a:r>
            <a:r>
              <a:rPr lang="en-US" altLang="en-US" sz="16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US" altLang="en-US" sz="1600" baseline="-25000" dirty="0">
                <a:latin typeface="+mj-lt"/>
                <a:sym typeface="Wingdings" panose="05000000000000000000" pitchFamily="2" charset="2"/>
              </a:rPr>
              <a:t>T</a:t>
            </a:r>
            <a:r>
              <a:rPr lang="en-US" altLang="en-US" sz="1600" dirty="0">
                <a:latin typeface="+mj-lt"/>
                <a:sym typeface="Wingdings" panose="05000000000000000000" pitchFamily="2" charset="2"/>
              </a:rPr>
              <a:t> F(</a:t>
            </a:r>
            <a:r>
              <a:rPr lang="en-US" altLang="en-US" sz="1600" dirty="0" err="1">
                <a:latin typeface="+mj-lt"/>
                <a:sym typeface="Wingdings" panose="05000000000000000000" pitchFamily="2" charset="2"/>
              </a:rPr>
              <a:t>u,v</a:t>
            </a:r>
            <a:r>
              <a:rPr lang="en-US" altLang="en-US" sz="1600" dirty="0" smtClean="0">
                <a:latin typeface="+mj-lt"/>
                <a:sym typeface="Wingdings" panose="05000000000000000000" pitchFamily="2" charset="2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AutoNum type="arabicPeriod"/>
            </a:pPr>
            <a:endParaRPr lang="en-US" altLang="en-US" sz="1600" dirty="0">
              <a:latin typeface="+mj-lt"/>
              <a:sym typeface="Wingdings" panose="05000000000000000000" pitchFamily="2" charset="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AutoNum type="arabicPeriod"/>
            </a:pPr>
            <a:r>
              <a:rPr lang="en-US" altLang="en-US" sz="1600" dirty="0">
                <a:latin typeface="+mj-lt"/>
                <a:sym typeface="Wingdings" panose="05000000000000000000" pitchFamily="2" charset="2"/>
              </a:rPr>
              <a:t>Quantization using a table or using a </a:t>
            </a:r>
            <a:r>
              <a:rPr lang="en-US" altLang="en-US" sz="1600" dirty="0" smtClean="0">
                <a:latin typeface="+mj-lt"/>
                <a:sym typeface="Wingdings" panose="05000000000000000000" pitchFamily="2" charset="2"/>
              </a:rPr>
              <a:t>constant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AutoNum type="arabicPeriod"/>
            </a:pPr>
            <a:endParaRPr lang="en-US" altLang="en-US" sz="1600" dirty="0">
              <a:latin typeface="+mj-lt"/>
              <a:sym typeface="Wingdings" panose="05000000000000000000" pitchFamily="2" charset="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AutoNum type="arabicPeriod"/>
            </a:pPr>
            <a:r>
              <a:rPr lang="en-US" altLang="en-US" sz="1600" dirty="0">
                <a:latin typeface="+mj-lt"/>
                <a:sym typeface="Wingdings" panose="05000000000000000000" pitchFamily="2" charset="2"/>
              </a:rPr>
              <a:t>Zig-Zag scan to exploit </a:t>
            </a:r>
            <a:r>
              <a:rPr lang="en-US" altLang="en-US" sz="1600" dirty="0" smtClean="0">
                <a:latin typeface="+mj-lt"/>
                <a:sym typeface="Wingdings" panose="05000000000000000000" pitchFamily="2" charset="2"/>
              </a:rPr>
              <a:t>redundancy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AutoNum type="arabicPeriod"/>
            </a:pPr>
            <a:endParaRPr lang="en-US" altLang="en-US" sz="1600" dirty="0">
              <a:latin typeface="+mj-lt"/>
              <a:sym typeface="Wingdings" panose="05000000000000000000" pitchFamily="2" charset="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AutoNum type="arabicPeriod"/>
            </a:pPr>
            <a:r>
              <a:rPr lang="en-US" altLang="en-US" sz="1600" dirty="0">
                <a:latin typeface="+mj-lt"/>
              </a:rPr>
              <a:t>Differential Pulse Code Modulation(DPCM) on the DC component and Run length Coding of the AC </a:t>
            </a:r>
            <a:r>
              <a:rPr lang="en-US" altLang="en-US" sz="1600" dirty="0" smtClean="0">
                <a:latin typeface="+mj-lt"/>
              </a:rPr>
              <a:t>components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AutoNum type="arabicPeriod"/>
            </a:pPr>
            <a:endParaRPr lang="en-US" altLang="en-US" sz="1600" dirty="0">
              <a:latin typeface="+mj-lt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AutoNum type="arabicPeriod"/>
            </a:pPr>
            <a:r>
              <a:rPr lang="en-US" altLang="en-US" sz="1600" dirty="0">
                <a:latin typeface="+mj-lt"/>
              </a:rPr>
              <a:t>Entropy coding (Huffman) of the final output</a:t>
            </a:r>
          </a:p>
        </p:txBody>
      </p:sp>
    </p:spTree>
    <p:extLst>
      <p:ext uri="{BB962C8B-B14F-4D97-AF65-F5344CB8AC3E}">
        <p14:creationId xmlns:p14="http://schemas.microsoft.com/office/powerpoint/2010/main" val="34811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95325"/>
          </a:xfrm>
        </p:spPr>
        <p:txBody>
          <a:bodyPr/>
          <a:lstStyle/>
          <a:p>
            <a:r>
              <a:rPr lang="en-US" altLang="en-US" sz="3200"/>
              <a:t>2-D DCT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772400" cy="8763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/>
              <a:t>Images are two-dimensional; How do you perform 2-D DCT?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Two series of 1-D transforms result in a 2-D transform as demonstrated in the figure below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181350" y="2533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409950" y="2533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638550" y="2533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3867150" y="2533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3181350" y="27527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3409950" y="27527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3638550" y="27527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3867150" y="27527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3181350" y="2971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3409950" y="2971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3638550" y="2971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3867150" y="2971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4095750" y="2533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4324350" y="2533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4552950" y="2533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4781550" y="2533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45" name="Rectangle 33"/>
          <p:cNvSpPr>
            <a:spLocks noChangeArrowheads="1"/>
          </p:cNvSpPr>
          <p:nvPr/>
        </p:nvSpPr>
        <p:spPr bwMode="auto">
          <a:xfrm>
            <a:off x="4095750" y="27527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4324350" y="27527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47" name="Rectangle 35"/>
          <p:cNvSpPr>
            <a:spLocks noChangeArrowheads="1"/>
          </p:cNvSpPr>
          <p:nvPr/>
        </p:nvSpPr>
        <p:spPr bwMode="auto">
          <a:xfrm>
            <a:off x="4552950" y="27527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48" name="Rectangle 36"/>
          <p:cNvSpPr>
            <a:spLocks noChangeArrowheads="1"/>
          </p:cNvSpPr>
          <p:nvPr/>
        </p:nvSpPr>
        <p:spPr bwMode="auto">
          <a:xfrm>
            <a:off x="4781550" y="27527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49" name="Rectangle 37"/>
          <p:cNvSpPr>
            <a:spLocks noChangeArrowheads="1"/>
          </p:cNvSpPr>
          <p:nvPr/>
        </p:nvSpPr>
        <p:spPr bwMode="auto">
          <a:xfrm>
            <a:off x="4095750" y="2971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50" name="Rectangle 38"/>
          <p:cNvSpPr>
            <a:spLocks noChangeArrowheads="1"/>
          </p:cNvSpPr>
          <p:nvPr/>
        </p:nvSpPr>
        <p:spPr bwMode="auto">
          <a:xfrm>
            <a:off x="4324350" y="2971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4552950" y="2971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52" name="Rectangle 40"/>
          <p:cNvSpPr>
            <a:spLocks noChangeArrowheads="1"/>
          </p:cNvSpPr>
          <p:nvPr/>
        </p:nvSpPr>
        <p:spPr bwMode="auto">
          <a:xfrm>
            <a:off x="4781550" y="29718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3181350" y="31908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54" name="Rectangle 42"/>
          <p:cNvSpPr>
            <a:spLocks noChangeArrowheads="1"/>
          </p:cNvSpPr>
          <p:nvPr/>
        </p:nvSpPr>
        <p:spPr bwMode="auto">
          <a:xfrm>
            <a:off x="3409950" y="31908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55" name="Rectangle 43"/>
          <p:cNvSpPr>
            <a:spLocks noChangeArrowheads="1"/>
          </p:cNvSpPr>
          <p:nvPr/>
        </p:nvSpPr>
        <p:spPr bwMode="auto">
          <a:xfrm>
            <a:off x="3638550" y="31908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56" name="Rectangle 44"/>
          <p:cNvSpPr>
            <a:spLocks noChangeArrowheads="1"/>
          </p:cNvSpPr>
          <p:nvPr/>
        </p:nvSpPr>
        <p:spPr bwMode="auto">
          <a:xfrm>
            <a:off x="3867150" y="31908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57" name="Rectangle 45"/>
          <p:cNvSpPr>
            <a:spLocks noChangeArrowheads="1"/>
          </p:cNvSpPr>
          <p:nvPr/>
        </p:nvSpPr>
        <p:spPr bwMode="auto">
          <a:xfrm>
            <a:off x="3181350" y="34099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58" name="Rectangle 46"/>
          <p:cNvSpPr>
            <a:spLocks noChangeArrowheads="1"/>
          </p:cNvSpPr>
          <p:nvPr/>
        </p:nvSpPr>
        <p:spPr bwMode="auto">
          <a:xfrm>
            <a:off x="3409950" y="34099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3638550" y="34099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60" name="Rectangle 48"/>
          <p:cNvSpPr>
            <a:spLocks noChangeArrowheads="1"/>
          </p:cNvSpPr>
          <p:nvPr/>
        </p:nvSpPr>
        <p:spPr bwMode="auto">
          <a:xfrm>
            <a:off x="3867150" y="34099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61" name="Rectangle 49"/>
          <p:cNvSpPr>
            <a:spLocks noChangeArrowheads="1"/>
          </p:cNvSpPr>
          <p:nvPr/>
        </p:nvSpPr>
        <p:spPr bwMode="auto">
          <a:xfrm>
            <a:off x="3181350" y="36290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62" name="Rectangle 50"/>
          <p:cNvSpPr>
            <a:spLocks noChangeArrowheads="1"/>
          </p:cNvSpPr>
          <p:nvPr/>
        </p:nvSpPr>
        <p:spPr bwMode="auto">
          <a:xfrm>
            <a:off x="3409950" y="36290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3638550" y="36290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3867150" y="36290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4095750" y="31908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4324350" y="31908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67" name="Rectangle 55"/>
          <p:cNvSpPr>
            <a:spLocks noChangeArrowheads="1"/>
          </p:cNvSpPr>
          <p:nvPr/>
        </p:nvSpPr>
        <p:spPr bwMode="auto">
          <a:xfrm>
            <a:off x="4552950" y="31908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68" name="Rectangle 56"/>
          <p:cNvSpPr>
            <a:spLocks noChangeArrowheads="1"/>
          </p:cNvSpPr>
          <p:nvPr/>
        </p:nvSpPr>
        <p:spPr bwMode="auto">
          <a:xfrm>
            <a:off x="4781550" y="31908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69" name="Rectangle 57"/>
          <p:cNvSpPr>
            <a:spLocks noChangeArrowheads="1"/>
          </p:cNvSpPr>
          <p:nvPr/>
        </p:nvSpPr>
        <p:spPr bwMode="auto">
          <a:xfrm>
            <a:off x="4095750" y="34099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4324350" y="34099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4552950" y="34099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4781550" y="34099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73" name="Rectangle 61"/>
          <p:cNvSpPr>
            <a:spLocks noChangeArrowheads="1"/>
          </p:cNvSpPr>
          <p:nvPr/>
        </p:nvSpPr>
        <p:spPr bwMode="auto">
          <a:xfrm>
            <a:off x="4095750" y="36290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74" name="Rectangle 62"/>
          <p:cNvSpPr>
            <a:spLocks noChangeArrowheads="1"/>
          </p:cNvSpPr>
          <p:nvPr/>
        </p:nvSpPr>
        <p:spPr bwMode="auto">
          <a:xfrm>
            <a:off x="4324350" y="36290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75" name="Rectangle 63"/>
          <p:cNvSpPr>
            <a:spLocks noChangeArrowheads="1"/>
          </p:cNvSpPr>
          <p:nvPr/>
        </p:nvSpPr>
        <p:spPr bwMode="auto">
          <a:xfrm>
            <a:off x="4552950" y="36290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76" name="Rectangle 64"/>
          <p:cNvSpPr>
            <a:spLocks noChangeArrowheads="1"/>
          </p:cNvSpPr>
          <p:nvPr/>
        </p:nvSpPr>
        <p:spPr bwMode="auto">
          <a:xfrm>
            <a:off x="4781550" y="36290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417" name="Rectangle 105"/>
          <p:cNvSpPr>
            <a:spLocks noChangeArrowheads="1"/>
          </p:cNvSpPr>
          <p:nvPr/>
        </p:nvSpPr>
        <p:spPr bwMode="auto">
          <a:xfrm>
            <a:off x="3181350" y="3848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418" name="Rectangle 106"/>
          <p:cNvSpPr>
            <a:spLocks noChangeArrowheads="1"/>
          </p:cNvSpPr>
          <p:nvPr/>
        </p:nvSpPr>
        <p:spPr bwMode="auto">
          <a:xfrm>
            <a:off x="3409950" y="3848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419" name="Rectangle 107"/>
          <p:cNvSpPr>
            <a:spLocks noChangeArrowheads="1"/>
          </p:cNvSpPr>
          <p:nvPr/>
        </p:nvSpPr>
        <p:spPr bwMode="auto">
          <a:xfrm>
            <a:off x="3638550" y="3848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420" name="Rectangle 108"/>
          <p:cNvSpPr>
            <a:spLocks noChangeArrowheads="1"/>
          </p:cNvSpPr>
          <p:nvPr/>
        </p:nvSpPr>
        <p:spPr bwMode="auto">
          <a:xfrm>
            <a:off x="3867150" y="3848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421" name="Rectangle 109"/>
          <p:cNvSpPr>
            <a:spLocks noChangeArrowheads="1"/>
          </p:cNvSpPr>
          <p:nvPr/>
        </p:nvSpPr>
        <p:spPr bwMode="auto">
          <a:xfrm>
            <a:off x="3181350" y="4067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422" name="Rectangle 110"/>
          <p:cNvSpPr>
            <a:spLocks noChangeArrowheads="1"/>
          </p:cNvSpPr>
          <p:nvPr/>
        </p:nvSpPr>
        <p:spPr bwMode="auto">
          <a:xfrm>
            <a:off x="3409950" y="4067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423" name="Rectangle 111"/>
          <p:cNvSpPr>
            <a:spLocks noChangeArrowheads="1"/>
          </p:cNvSpPr>
          <p:nvPr/>
        </p:nvSpPr>
        <p:spPr bwMode="auto">
          <a:xfrm>
            <a:off x="3638550" y="4067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424" name="Rectangle 112"/>
          <p:cNvSpPr>
            <a:spLocks noChangeArrowheads="1"/>
          </p:cNvSpPr>
          <p:nvPr/>
        </p:nvSpPr>
        <p:spPr bwMode="auto">
          <a:xfrm>
            <a:off x="3867150" y="4067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425" name="Rectangle 113"/>
          <p:cNvSpPr>
            <a:spLocks noChangeArrowheads="1"/>
          </p:cNvSpPr>
          <p:nvPr/>
        </p:nvSpPr>
        <p:spPr bwMode="auto">
          <a:xfrm>
            <a:off x="4095750" y="3848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426" name="Rectangle 114"/>
          <p:cNvSpPr>
            <a:spLocks noChangeArrowheads="1"/>
          </p:cNvSpPr>
          <p:nvPr/>
        </p:nvSpPr>
        <p:spPr bwMode="auto">
          <a:xfrm>
            <a:off x="4324350" y="3848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427" name="Rectangle 115"/>
          <p:cNvSpPr>
            <a:spLocks noChangeArrowheads="1"/>
          </p:cNvSpPr>
          <p:nvPr/>
        </p:nvSpPr>
        <p:spPr bwMode="auto">
          <a:xfrm>
            <a:off x="4552950" y="3848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428" name="Rectangle 116"/>
          <p:cNvSpPr>
            <a:spLocks noChangeArrowheads="1"/>
          </p:cNvSpPr>
          <p:nvPr/>
        </p:nvSpPr>
        <p:spPr bwMode="auto">
          <a:xfrm>
            <a:off x="4781550" y="38481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429" name="Rectangle 117"/>
          <p:cNvSpPr>
            <a:spLocks noChangeArrowheads="1"/>
          </p:cNvSpPr>
          <p:nvPr/>
        </p:nvSpPr>
        <p:spPr bwMode="auto">
          <a:xfrm>
            <a:off x="4095750" y="4067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430" name="Rectangle 118"/>
          <p:cNvSpPr>
            <a:spLocks noChangeArrowheads="1"/>
          </p:cNvSpPr>
          <p:nvPr/>
        </p:nvSpPr>
        <p:spPr bwMode="auto">
          <a:xfrm>
            <a:off x="4324350" y="4067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431" name="Rectangle 119"/>
          <p:cNvSpPr>
            <a:spLocks noChangeArrowheads="1"/>
          </p:cNvSpPr>
          <p:nvPr/>
        </p:nvSpPr>
        <p:spPr bwMode="auto">
          <a:xfrm>
            <a:off x="4552950" y="4067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432" name="Rectangle 120"/>
          <p:cNvSpPr>
            <a:spLocks noChangeArrowheads="1"/>
          </p:cNvSpPr>
          <p:nvPr/>
        </p:nvSpPr>
        <p:spPr bwMode="auto">
          <a:xfrm>
            <a:off x="4781550" y="4067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54" name="Rectangle 442"/>
          <p:cNvSpPr>
            <a:spLocks noChangeArrowheads="1"/>
          </p:cNvSpPr>
          <p:nvPr/>
        </p:nvSpPr>
        <p:spPr bwMode="auto">
          <a:xfrm>
            <a:off x="6298453" y="250754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55" name="Rectangle 443"/>
          <p:cNvSpPr>
            <a:spLocks noChangeArrowheads="1"/>
          </p:cNvSpPr>
          <p:nvPr/>
        </p:nvSpPr>
        <p:spPr bwMode="auto">
          <a:xfrm>
            <a:off x="6527053" y="250754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56" name="Rectangle 444"/>
          <p:cNvSpPr>
            <a:spLocks noChangeArrowheads="1"/>
          </p:cNvSpPr>
          <p:nvPr/>
        </p:nvSpPr>
        <p:spPr bwMode="auto">
          <a:xfrm>
            <a:off x="6755653" y="250754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57" name="Rectangle 445"/>
          <p:cNvSpPr>
            <a:spLocks noChangeArrowheads="1"/>
          </p:cNvSpPr>
          <p:nvPr/>
        </p:nvSpPr>
        <p:spPr bwMode="auto">
          <a:xfrm>
            <a:off x="6984253" y="250754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58" name="Rectangle 446"/>
          <p:cNvSpPr>
            <a:spLocks noChangeArrowheads="1"/>
          </p:cNvSpPr>
          <p:nvPr/>
        </p:nvSpPr>
        <p:spPr bwMode="auto">
          <a:xfrm>
            <a:off x="6298453" y="272662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59" name="Rectangle 447"/>
          <p:cNvSpPr>
            <a:spLocks noChangeArrowheads="1"/>
          </p:cNvSpPr>
          <p:nvPr/>
        </p:nvSpPr>
        <p:spPr bwMode="auto">
          <a:xfrm>
            <a:off x="6527053" y="272662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60" name="Rectangle 448"/>
          <p:cNvSpPr>
            <a:spLocks noChangeArrowheads="1"/>
          </p:cNvSpPr>
          <p:nvPr/>
        </p:nvSpPr>
        <p:spPr bwMode="auto">
          <a:xfrm>
            <a:off x="6755653" y="272662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61" name="Rectangle 449"/>
          <p:cNvSpPr>
            <a:spLocks noChangeArrowheads="1"/>
          </p:cNvSpPr>
          <p:nvPr/>
        </p:nvSpPr>
        <p:spPr bwMode="auto">
          <a:xfrm>
            <a:off x="6984253" y="272662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62" name="Rectangle 450"/>
          <p:cNvSpPr>
            <a:spLocks noChangeArrowheads="1"/>
          </p:cNvSpPr>
          <p:nvPr/>
        </p:nvSpPr>
        <p:spPr bwMode="auto">
          <a:xfrm>
            <a:off x="6298453" y="294569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63" name="Rectangle 451"/>
          <p:cNvSpPr>
            <a:spLocks noChangeArrowheads="1"/>
          </p:cNvSpPr>
          <p:nvPr/>
        </p:nvSpPr>
        <p:spPr bwMode="auto">
          <a:xfrm>
            <a:off x="6527053" y="294569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64" name="Rectangle 452"/>
          <p:cNvSpPr>
            <a:spLocks noChangeArrowheads="1"/>
          </p:cNvSpPr>
          <p:nvPr/>
        </p:nvSpPr>
        <p:spPr bwMode="auto">
          <a:xfrm>
            <a:off x="6755653" y="294569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65" name="Rectangle 453"/>
          <p:cNvSpPr>
            <a:spLocks noChangeArrowheads="1"/>
          </p:cNvSpPr>
          <p:nvPr/>
        </p:nvSpPr>
        <p:spPr bwMode="auto">
          <a:xfrm>
            <a:off x="6984253" y="294569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66" name="Rectangle 454"/>
          <p:cNvSpPr>
            <a:spLocks noChangeArrowheads="1"/>
          </p:cNvSpPr>
          <p:nvPr/>
        </p:nvSpPr>
        <p:spPr bwMode="auto">
          <a:xfrm>
            <a:off x="7212853" y="250754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67" name="Rectangle 455"/>
          <p:cNvSpPr>
            <a:spLocks noChangeArrowheads="1"/>
          </p:cNvSpPr>
          <p:nvPr/>
        </p:nvSpPr>
        <p:spPr bwMode="auto">
          <a:xfrm>
            <a:off x="7441453" y="250754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68" name="Rectangle 456"/>
          <p:cNvSpPr>
            <a:spLocks noChangeArrowheads="1"/>
          </p:cNvSpPr>
          <p:nvPr/>
        </p:nvSpPr>
        <p:spPr bwMode="auto">
          <a:xfrm>
            <a:off x="7670053" y="250754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69" name="Rectangle 457"/>
          <p:cNvSpPr>
            <a:spLocks noChangeArrowheads="1"/>
          </p:cNvSpPr>
          <p:nvPr/>
        </p:nvSpPr>
        <p:spPr bwMode="auto">
          <a:xfrm>
            <a:off x="7898653" y="250754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70" name="Rectangle 458"/>
          <p:cNvSpPr>
            <a:spLocks noChangeArrowheads="1"/>
          </p:cNvSpPr>
          <p:nvPr/>
        </p:nvSpPr>
        <p:spPr bwMode="auto">
          <a:xfrm>
            <a:off x="7212853" y="272662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71" name="Rectangle 459"/>
          <p:cNvSpPr>
            <a:spLocks noChangeArrowheads="1"/>
          </p:cNvSpPr>
          <p:nvPr/>
        </p:nvSpPr>
        <p:spPr bwMode="auto">
          <a:xfrm>
            <a:off x="7441453" y="272662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72" name="Rectangle 460"/>
          <p:cNvSpPr>
            <a:spLocks noChangeArrowheads="1"/>
          </p:cNvSpPr>
          <p:nvPr/>
        </p:nvSpPr>
        <p:spPr bwMode="auto">
          <a:xfrm>
            <a:off x="7670053" y="272662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73" name="Rectangle 461"/>
          <p:cNvSpPr>
            <a:spLocks noChangeArrowheads="1"/>
          </p:cNvSpPr>
          <p:nvPr/>
        </p:nvSpPr>
        <p:spPr bwMode="auto">
          <a:xfrm>
            <a:off x="7898653" y="272662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74" name="Rectangle 462"/>
          <p:cNvSpPr>
            <a:spLocks noChangeArrowheads="1"/>
          </p:cNvSpPr>
          <p:nvPr/>
        </p:nvSpPr>
        <p:spPr bwMode="auto">
          <a:xfrm>
            <a:off x="7212853" y="294569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75" name="Rectangle 463"/>
          <p:cNvSpPr>
            <a:spLocks noChangeArrowheads="1"/>
          </p:cNvSpPr>
          <p:nvPr/>
        </p:nvSpPr>
        <p:spPr bwMode="auto">
          <a:xfrm>
            <a:off x="7441453" y="294569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76" name="Rectangle 464"/>
          <p:cNvSpPr>
            <a:spLocks noChangeArrowheads="1"/>
          </p:cNvSpPr>
          <p:nvPr/>
        </p:nvSpPr>
        <p:spPr bwMode="auto">
          <a:xfrm>
            <a:off x="7670053" y="294569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77" name="Rectangle 465"/>
          <p:cNvSpPr>
            <a:spLocks noChangeArrowheads="1"/>
          </p:cNvSpPr>
          <p:nvPr/>
        </p:nvSpPr>
        <p:spPr bwMode="auto">
          <a:xfrm>
            <a:off x="7898653" y="294569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78" name="Rectangle 466"/>
          <p:cNvSpPr>
            <a:spLocks noChangeArrowheads="1"/>
          </p:cNvSpPr>
          <p:nvPr/>
        </p:nvSpPr>
        <p:spPr bwMode="auto">
          <a:xfrm>
            <a:off x="6298453" y="316477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79" name="Rectangle 467"/>
          <p:cNvSpPr>
            <a:spLocks noChangeArrowheads="1"/>
          </p:cNvSpPr>
          <p:nvPr/>
        </p:nvSpPr>
        <p:spPr bwMode="auto">
          <a:xfrm>
            <a:off x="6527053" y="316477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80" name="Rectangle 468"/>
          <p:cNvSpPr>
            <a:spLocks noChangeArrowheads="1"/>
          </p:cNvSpPr>
          <p:nvPr/>
        </p:nvSpPr>
        <p:spPr bwMode="auto">
          <a:xfrm>
            <a:off x="6755653" y="316477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81" name="Rectangle 469"/>
          <p:cNvSpPr>
            <a:spLocks noChangeArrowheads="1"/>
          </p:cNvSpPr>
          <p:nvPr/>
        </p:nvSpPr>
        <p:spPr bwMode="auto">
          <a:xfrm>
            <a:off x="6984253" y="316477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82" name="Rectangle 470"/>
          <p:cNvSpPr>
            <a:spLocks noChangeArrowheads="1"/>
          </p:cNvSpPr>
          <p:nvPr/>
        </p:nvSpPr>
        <p:spPr bwMode="auto">
          <a:xfrm>
            <a:off x="6298453" y="338384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83" name="Rectangle 471"/>
          <p:cNvSpPr>
            <a:spLocks noChangeArrowheads="1"/>
          </p:cNvSpPr>
          <p:nvPr/>
        </p:nvSpPr>
        <p:spPr bwMode="auto">
          <a:xfrm>
            <a:off x="6527053" y="338384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84" name="Rectangle 472"/>
          <p:cNvSpPr>
            <a:spLocks noChangeArrowheads="1"/>
          </p:cNvSpPr>
          <p:nvPr/>
        </p:nvSpPr>
        <p:spPr bwMode="auto">
          <a:xfrm>
            <a:off x="6755653" y="338384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85" name="Rectangle 473"/>
          <p:cNvSpPr>
            <a:spLocks noChangeArrowheads="1"/>
          </p:cNvSpPr>
          <p:nvPr/>
        </p:nvSpPr>
        <p:spPr bwMode="auto">
          <a:xfrm>
            <a:off x="6984253" y="338384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86" name="Rectangle 474"/>
          <p:cNvSpPr>
            <a:spLocks noChangeArrowheads="1"/>
          </p:cNvSpPr>
          <p:nvPr/>
        </p:nvSpPr>
        <p:spPr bwMode="auto">
          <a:xfrm>
            <a:off x="6298453" y="360292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87" name="Rectangle 475"/>
          <p:cNvSpPr>
            <a:spLocks noChangeArrowheads="1"/>
          </p:cNvSpPr>
          <p:nvPr/>
        </p:nvSpPr>
        <p:spPr bwMode="auto">
          <a:xfrm>
            <a:off x="6527053" y="360292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88" name="Rectangle 476"/>
          <p:cNvSpPr>
            <a:spLocks noChangeArrowheads="1"/>
          </p:cNvSpPr>
          <p:nvPr/>
        </p:nvSpPr>
        <p:spPr bwMode="auto">
          <a:xfrm>
            <a:off x="6755653" y="360292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89" name="Rectangle 477"/>
          <p:cNvSpPr>
            <a:spLocks noChangeArrowheads="1"/>
          </p:cNvSpPr>
          <p:nvPr/>
        </p:nvSpPr>
        <p:spPr bwMode="auto">
          <a:xfrm>
            <a:off x="6984253" y="360292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90" name="Rectangle 478"/>
          <p:cNvSpPr>
            <a:spLocks noChangeArrowheads="1"/>
          </p:cNvSpPr>
          <p:nvPr/>
        </p:nvSpPr>
        <p:spPr bwMode="auto">
          <a:xfrm>
            <a:off x="7212853" y="316477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91" name="Rectangle 479"/>
          <p:cNvSpPr>
            <a:spLocks noChangeArrowheads="1"/>
          </p:cNvSpPr>
          <p:nvPr/>
        </p:nvSpPr>
        <p:spPr bwMode="auto">
          <a:xfrm>
            <a:off x="7441453" y="316477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92" name="Rectangle 480"/>
          <p:cNvSpPr>
            <a:spLocks noChangeArrowheads="1"/>
          </p:cNvSpPr>
          <p:nvPr/>
        </p:nvSpPr>
        <p:spPr bwMode="auto">
          <a:xfrm>
            <a:off x="7670053" y="316477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93" name="Rectangle 481"/>
          <p:cNvSpPr>
            <a:spLocks noChangeArrowheads="1"/>
          </p:cNvSpPr>
          <p:nvPr/>
        </p:nvSpPr>
        <p:spPr bwMode="auto">
          <a:xfrm>
            <a:off x="7898653" y="316477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94" name="Rectangle 482"/>
          <p:cNvSpPr>
            <a:spLocks noChangeArrowheads="1"/>
          </p:cNvSpPr>
          <p:nvPr/>
        </p:nvSpPr>
        <p:spPr bwMode="auto">
          <a:xfrm>
            <a:off x="7212853" y="338384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95" name="Rectangle 483"/>
          <p:cNvSpPr>
            <a:spLocks noChangeArrowheads="1"/>
          </p:cNvSpPr>
          <p:nvPr/>
        </p:nvSpPr>
        <p:spPr bwMode="auto">
          <a:xfrm>
            <a:off x="7441453" y="338384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96" name="Rectangle 484"/>
          <p:cNvSpPr>
            <a:spLocks noChangeArrowheads="1"/>
          </p:cNvSpPr>
          <p:nvPr/>
        </p:nvSpPr>
        <p:spPr bwMode="auto">
          <a:xfrm>
            <a:off x="7670053" y="338384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97" name="Rectangle 485"/>
          <p:cNvSpPr>
            <a:spLocks noChangeArrowheads="1"/>
          </p:cNvSpPr>
          <p:nvPr/>
        </p:nvSpPr>
        <p:spPr bwMode="auto">
          <a:xfrm>
            <a:off x="7898653" y="338384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98" name="Rectangle 486"/>
          <p:cNvSpPr>
            <a:spLocks noChangeArrowheads="1"/>
          </p:cNvSpPr>
          <p:nvPr/>
        </p:nvSpPr>
        <p:spPr bwMode="auto">
          <a:xfrm>
            <a:off x="7212853" y="360292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799" name="Rectangle 487"/>
          <p:cNvSpPr>
            <a:spLocks noChangeArrowheads="1"/>
          </p:cNvSpPr>
          <p:nvPr/>
        </p:nvSpPr>
        <p:spPr bwMode="auto">
          <a:xfrm>
            <a:off x="7441453" y="360292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00" name="Rectangle 488"/>
          <p:cNvSpPr>
            <a:spLocks noChangeArrowheads="1"/>
          </p:cNvSpPr>
          <p:nvPr/>
        </p:nvSpPr>
        <p:spPr bwMode="auto">
          <a:xfrm>
            <a:off x="7670053" y="360292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01" name="Rectangle 489"/>
          <p:cNvSpPr>
            <a:spLocks noChangeArrowheads="1"/>
          </p:cNvSpPr>
          <p:nvPr/>
        </p:nvSpPr>
        <p:spPr bwMode="auto">
          <a:xfrm>
            <a:off x="7898653" y="360292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02" name="Rectangle 490"/>
          <p:cNvSpPr>
            <a:spLocks noChangeArrowheads="1"/>
          </p:cNvSpPr>
          <p:nvPr/>
        </p:nvSpPr>
        <p:spPr bwMode="auto">
          <a:xfrm>
            <a:off x="6298453" y="382199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03" name="Rectangle 491"/>
          <p:cNvSpPr>
            <a:spLocks noChangeArrowheads="1"/>
          </p:cNvSpPr>
          <p:nvPr/>
        </p:nvSpPr>
        <p:spPr bwMode="auto">
          <a:xfrm>
            <a:off x="6527053" y="382199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04" name="Rectangle 492"/>
          <p:cNvSpPr>
            <a:spLocks noChangeArrowheads="1"/>
          </p:cNvSpPr>
          <p:nvPr/>
        </p:nvSpPr>
        <p:spPr bwMode="auto">
          <a:xfrm>
            <a:off x="6755653" y="382199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05" name="Rectangle 493"/>
          <p:cNvSpPr>
            <a:spLocks noChangeArrowheads="1"/>
          </p:cNvSpPr>
          <p:nvPr/>
        </p:nvSpPr>
        <p:spPr bwMode="auto">
          <a:xfrm>
            <a:off x="6984253" y="382199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06" name="Rectangle 494"/>
          <p:cNvSpPr>
            <a:spLocks noChangeArrowheads="1"/>
          </p:cNvSpPr>
          <p:nvPr/>
        </p:nvSpPr>
        <p:spPr bwMode="auto">
          <a:xfrm>
            <a:off x="6298453" y="404107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07" name="Rectangle 495"/>
          <p:cNvSpPr>
            <a:spLocks noChangeArrowheads="1"/>
          </p:cNvSpPr>
          <p:nvPr/>
        </p:nvSpPr>
        <p:spPr bwMode="auto">
          <a:xfrm>
            <a:off x="6527053" y="404107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08" name="Rectangle 496"/>
          <p:cNvSpPr>
            <a:spLocks noChangeArrowheads="1"/>
          </p:cNvSpPr>
          <p:nvPr/>
        </p:nvSpPr>
        <p:spPr bwMode="auto">
          <a:xfrm>
            <a:off x="6755653" y="404107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09" name="Rectangle 497"/>
          <p:cNvSpPr>
            <a:spLocks noChangeArrowheads="1"/>
          </p:cNvSpPr>
          <p:nvPr/>
        </p:nvSpPr>
        <p:spPr bwMode="auto">
          <a:xfrm>
            <a:off x="6984253" y="404107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10" name="Rectangle 498"/>
          <p:cNvSpPr>
            <a:spLocks noChangeArrowheads="1"/>
          </p:cNvSpPr>
          <p:nvPr/>
        </p:nvSpPr>
        <p:spPr bwMode="auto">
          <a:xfrm>
            <a:off x="7212853" y="382199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11" name="Rectangle 499"/>
          <p:cNvSpPr>
            <a:spLocks noChangeArrowheads="1"/>
          </p:cNvSpPr>
          <p:nvPr/>
        </p:nvSpPr>
        <p:spPr bwMode="auto">
          <a:xfrm>
            <a:off x="7441453" y="382199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12" name="Rectangle 500"/>
          <p:cNvSpPr>
            <a:spLocks noChangeArrowheads="1"/>
          </p:cNvSpPr>
          <p:nvPr/>
        </p:nvSpPr>
        <p:spPr bwMode="auto">
          <a:xfrm>
            <a:off x="7670053" y="382199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13" name="Rectangle 501"/>
          <p:cNvSpPr>
            <a:spLocks noChangeArrowheads="1"/>
          </p:cNvSpPr>
          <p:nvPr/>
        </p:nvSpPr>
        <p:spPr bwMode="auto">
          <a:xfrm>
            <a:off x="7898653" y="3821999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14" name="Rectangle 502"/>
          <p:cNvSpPr>
            <a:spLocks noChangeArrowheads="1"/>
          </p:cNvSpPr>
          <p:nvPr/>
        </p:nvSpPr>
        <p:spPr bwMode="auto">
          <a:xfrm>
            <a:off x="7212853" y="404107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15" name="Rectangle 503"/>
          <p:cNvSpPr>
            <a:spLocks noChangeArrowheads="1"/>
          </p:cNvSpPr>
          <p:nvPr/>
        </p:nvSpPr>
        <p:spPr bwMode="auto">
          <a:xfrm>
            <a:off x="7441453" y="404107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16" name="Rectangle 504"/>
          <p:cNvSpPr>
            <a:spLocks noChangeArrowheads="1"/>
          </p:cNvSpPr>
          <p:nvPr/>
        </p:nvSpPr>
        <p:spPr bwMode="auto">
          <a:xfrm>
            <a:off x="7670053" y="404107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17" name="Rectangle 505"/>
          <p:cNvSpPr>
            <a:spLocks noChangeArrowheads="1"/>
          </p:cNvSpPr>
          <p:nvPr/>
        </p:nvSpPr>
        <p:spPr bwMode="auto">
          <a:xfrm>
            <a:off x="7898653" y="4041074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18" name="Rectangle 506"/>
          <p:cNvSpPr>
            <a:spLocks noChangeArrowheads="1"/>
          </p:cNvSpPr>
          <p:nvPr/>
        </p:nvSpPr>
        <p:spPr bwMode="auto">
          <a:xfrm>
            <a:off x="685800" y="2543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19" name="Rectangle 507"/>
          <p:cNvSpPr>
            <a:spLocks noChangeArrowheads="1"/>
          </p:cNvSpPr>
          <p:nvPr/>
        </p:nvSpPr>
        <p:spPr bwMode="auto">
          <a:xfrm>
            <a:off x="914400" y="2543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20" name="Rectangle 508"/>
          <p:cNvSpPr>
            <a:spLocks noChangeArrowheads="1"/>
          </p:cNvSpPr>
          <p:nvPr/>
        </p:nvSpPr>
        <p:spPr bwMode="auto">
          <a:xfrm>
            <a:off x="1143000" y="2543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21" name="Rectangle 509"/>
          <p:cNvSpPr>
            <a:spLocks noChangeArrowheads="1"/>
          </p:cNvSpPr>
          <p:nvPr/>
        </p:nvSpPr>
        <p:spPr bwMode="auto">
          <a:xfrm>
            <a:off x="1371600" y="2543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22" name="Rectangle 510"/>
          <p:cNvSpPr>
            <a:spLocks noChangeArrowheads="1"/>
          </p:cNvSpPr>
          <p:nvPr/>
        </p:nvSpPr>
        <p:spPr bwMode="auto">
          <a:xfrm>
            <a:off x="685800" y="27622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23" name="Rectangle 511"/>
          <p:cNvSpPr>
            <a:spLocks noChangeArrowheads="1"/>
          </p:cNvSpPr>
          <p:nvPr/>
        </p:nvSpPr>
        <p:spPr bwMode="auto">
          <a:xfrm>
            <a:off x="914400" y="27622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24" name="Rectangle 512"/>
          <p:cNvSpPr>
            <a:spLocks noChangeArrowheads="1"/>
          </p:cNvSpPr>
          <p:nvPr/>
        </p:nvSpPr>
        <p:spPr bwMode="auto">
          <a:xfrm>
            <a:off x="1143000" y="27622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25" name="Rectangle 513"/>
          <p:cNvSpPr>
            <a:spLocks noChangeArrowheads="1"/>
          </p:cNvSpPr>
          <p:nvPr/>
        </p:nvSpPr>
        <p:spPr bwMode="auto">
          <a:xfrm>
            <a:off x="1371600" y="27622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26" name="Rectangle 514"/>
          <p:cNvSpPr>
            <a:spLocks noChangeArrowheads="1"/>
          </p:cNvSpPr>
          <p:nvPr/>
        </p:nvSpPr>
        <p:spPr bwMode="auto">
          <a:xfrm>
            <a:off x="685800" y="29813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27" name="Rectangle 515"/>
          <p:cNvSpPr>
            <a:spLocks noChangeArrowheads="1"/>
          </p:cNvSpPr>
          <p:nvPr/>
        </p:nvSpPr>
        <p:spPr bwMode="auto">
          <a:xfrm>
            <a:off x="914400" y="29813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28" name="Rectangle 516"/>
          <p:cNvSpPr>
            <a:spLocks noChangeArrowheads="1"/>
          </p:cNvSpPr>
          <p:nvPr/>
        </p:nvSpPr>
        <p:spPr bwMode="auto">
          <a:xfrm>
            <a:off x="1143000" y="29813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29" name="Rectangle 517"/>
          <p:cNvSpPr>
            <a:spLocks noChangeArrowheads="1"/>
          </p:cNvSpPr>
          <p:nvPr/>
        </p:nvSpPr>
        <p:spPr bwMode="auto">
          <a:xfrm>
            <a:off x="1371600" y="29813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30" name="Rectangle 518"/>
          <p:cNvSpPr>
            <a:spLocks noChangeArrowheads="1"/>
          </p:cNvSpPr>
          <p:nvPr/>
        </p:nvSpPr>
        <p:spPr bwMode="auto">
          <a:xfrm>
            <a:off x="1600200" y="2543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31" name="Rectangle 519"/>
          <p:cNvSpPr>
            <a:spLocks noChangeArrowheads="1"/>
          </p:cNvSpPr>
          <p:nvPr/>
        </p:nvSpPr>
        <p:spPr bwMode="auto">
          <a:xfrm>
            <a:off x="1828800" y="2543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32" name="Rectangle 520"/>
          <p:cNvSpPr>
            <a:spLocks noChangeArrowheads="1"/>
          </p:cNvSpPr>
          <p:nvPr/>
        </p:nvSpPr>
        <p:spPr bwMode="auto">
          <a:xfrm>
            <a:off x="2057400" y="2543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33" name="Rectangle 521"/>
          <p:cNvSpPr>
            <a:spLocks noChangeArrowheads="1"/>
          </p:cNvSpPr>
          <p:nvPr/>
        </p:nvSpPr>
        <p:spPr bwMode="auto">
          <a:xfrm>
            <a:off x="2286000" y="25431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34" name="Rectangle 522"/>
          <p:cNvSpPr>
            <a:spLocks noChangeArrowheads="1"/>
          </p:cNvSpPr>
          <p:nvPr/>
        </p:nvSpPr>
        <p:spPr bwMode="auto">
          <a:xfrm>
            <a:off x="1600200" y="27622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35" name="Rectangle 523"/>
          <p:cNvSpPr>
            <a:spLocks noChangeArrowheads="1"/>
          </p:cNvSpPr>
          <p:nvPr/>
        </p:nvSpPr>
        <p:spPr bwMode="auto">
          <a:xfrm>
            <a:off x="1828800" y="27622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36" name="Rectangle 524"/>
          <p:cNvSpPr>
            <a:spLocks noChangeArrowheads="1"/>
          </p:cNvSpPr>
          <p:nvPr/>
        </p:nvSpPr>
        <p:spPr bwMode="auto">
          <a:xfrm>
            <a:off x="2057400" y="27622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37" name="Rectangle 525"/>
          <p:cNvSpPr>
            <a:spLocks noChangeArrowheads="1"/>
          </p:cNvSpPr>
          <p:nvPr/>
        </p:nvSpPr>
        <p:spPr bwMode="auto">
          <a:xfrm>
            <a:off x="2286000" y="27622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38" name="Rectangle 526"/>
          <p:cNvSpPr>
            <a:spLocks noChangeArrowheads="1"/>
          </p:cNvSpPr>
          <p:nvPr/>
        </p:nvSpPr>
        <p:spPr bwMode="auto">
          <a:xfrm>
            <a:off x="1600200" y="29813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39" name="Rectangle 527"/>
          <p:cNvSpPr>
            <a:spLocks noChangeArrowheads="1"/>
          </p:cNvSpPr>
          <p:nvPr/>
        </p:nvSpPr>
        <p:spPr bwMode="auto">
          <a:xfrm>
            <a:off x="1828800" y="29813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40" name="Rectangle 528"/>
          <p:cNvSpPr>
            <a:spLocks noChangeArrowheads="1"/>
          </p:cNvSpPr>
          <p:nvPr/>
        </p:nvSpPr>
        <p:spPr bwMode="auto">
          <a:xfrm>
            <a:off x="2057400" y="29813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41" name="Rectangle 529"/>
          <p:cNvSpPr>
            <a:spLocks noChangeArrowheads="1"/>
          </p:cNvSpPr>
          <p:nvPr/>
        </p:nvSpPr>
        <p:spPr bwMode="auto">
          <a:xfrm>
            <a:off x="2286000" y="29813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42" name="Rectangle 530"/>
          <p:cNvSpPr>
            <a:spLocks noChangeArrowheads="1"/>
          </p:cNvSpPr>
          <p:nvPr/>
        </p:nvSpPr>
        <p:spPr bwMode="auto">
          <a:xfrm>
            <a:off x="685800" y="32004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43" name="Rectangle 531"/>
          <p:cNvSpPr>
            <a:spLocks noChangeArrowheads="1"/>
          </p:cNvSpPr>
          <p:nvPr/>
        </p:nvSpPr>
        <p:spPr bwMode="auto">
          <a:xfrm>
            <a:off x="914400" y="32004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44" name="Rectangle 532"/>
          <p:cNvSpPr>
            <a:spLocks noChangeArrowheads="1"/>
          </p:cNvSpPr>
          <p:nvPr/>
        </p:nvSpPr>
        <p:spPr bwMode="auto">
          <a:xfrm>
            <a:off x="1143000" y="32004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45" name="Rectangle 533"/>
          <p:cNvSpPr>
            <a:spLocks noChangeArrowheads="1"/>
          </p:cNvSpPr>
          <p:nvPr/>
        </p:nvSpPr>
        <p:spPr bwMode="auto">
          <a:xfrm>
            <a:off x="1371600" y="32004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46" name="Rectangle 534"/>
          <p:cNvSpPr>
            <a:spLocks noChangeArrowheads="1"/>
          </p:cNvSpPr>
          <p:nvPr/>
        </p:nvSpPr>
        <p:spPr bwMode="auto">
          <a:xfrm>
            <a:off x="685800" y="34194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47" name="Rectangle 535"/>
          <p:cNvSpPr>
            <a:spLocks noChangeArrowheads="1"/>
          </p:cNvSpPr>
          <p:nvPr/>
        </p:nvSpPr>
        <p:spPr bwMode="auto">
          <a:xfrm>
            <a:off x="914400" y="34194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48" name="Rectangle 536"/>
          <p:cNvSpPr>
            <a:spLocks noChangeArrowheads="1"/>
          </p:cNvSpPr>
          <p:nvPr/>
        </p:nvSpPr>
        <p:spPr bwMode="auto">
          <a:xfrm>
            <a:off x="1143000" y="34194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49" name="Rectangle 537"/>
          <p:cNvSpPr>
            <a:spLocks noChangeArrowheads="1"/>
          </p:cNvSpPr>
          <p:nvPr/>
        </p:nvSpPr>
        <p:spPr bwMode="auto">
          <a:xfrm>
            <a:off x="1371600" y="34194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50" name="Rectangle 538"/>
          <p:cNvSpPr>
            <a:spLocks noChangeArrowheads="1"/>
          </p:cNvSpPr>
          <p:nvPr/>
        </p:nvSpPr>
        <p:spPr bwMode="auto">
          <a:xfrm>
            <a:off x="685800" y="36385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51" name="Rectangle 539"/>
          <p:cNvSpPr>
            <a:spLocks noChangeArrowheads="1"/>
          </p:cNvSpPr>
          <p:nvPr/>
        </p:nvSpPr>
        <p:spPr bwMode="auto">
          <a:xfrm>
            <a:off x="914400" y="36385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52" name="Rectangle 540"/>
          <p:cNvSpPr>
            <a:spLocks noChangeArrowheads="1"/>
          </p:cNvSpPr>
          <p:nvPr/>
        </p:nvSpPr>
        <p:spPr bwMode="auto">
          <a:xfrm>
            <a:off x="1143000" y="36385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53" name="Rectangle 541"/>
          <p:cNvSpPr>
            <a:spLocks noChangeArrowheads="1"/>
          </p:cNvSpPr>
          <p:nvPr/>
        </p:nvSpPr>
        <p:spPr bwMode="auto">
          <a:xfrm>
            <a:off x="1371600" y="36385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54" name="Rectangle 542"/>
          <p:cNvSpPr>
            <a:spLocks noChangeArrowheads="1"/>
          </p:cNvSpPr>
          <p:nvPr/>
        </p:nvSpPr>
        <p:spPr bwMode="auto">
          <a:xfrm>
            <a:off x="1600200" y="32004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55" name="Rectangle 543"/>
          <p:cNvSpPr>
            <a:spLocks noChangeArrowheads="1"/>
          </p:cNvSpPr>
          <p:nvPr/>
        </p:nvSpPr>
        <p:spPr bwMode="auto">
          <a:xfrm>
            <a:off x="1828800" y="32004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56" name="Rectangle 544"/>
          <p:cNvSpPr>
            <a:spLocks noChangeArrowheads="1"/>
          </p:cNvSpPr>
          <p:nvPr/>
        </p:nvSpPr>
        <p:spPr bwMode="auto">
          <a:xfrm>
            <a:off x="2057400" y="32004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57" name="Rectangle 545"/>
          <p:cNvSpPr>
            <a:spLocks noChangeArrowheads="1"/>
          </p:cNvSpPr>
          <p:nvPr/>
        </p:nvSpPr>
        <p:spPr bwMode="auto">
          <a:xfrm>
            <a:off x="2286000" y="32004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58" name="Rectangle 546"/>
          <p:cNvSpPr>
            <a:spLocks noChangeArrowheads="1"/>
          </p:cNvSpPr>
          <p:nvPr/>
        </p:nvSpPr>
        <p:spPr bwMode="auto">
          <a:xfrm>
            <a:off x="1600200" y="34194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59" name="Rectangle 547"/>
          <p:cNvSpPr>
            <a:spLocks noChangeArrowheads="1"/>
          </p:cNvSpPr>
          <p:nvPr/>
        </p:nvSpPr>
        <p:spPr bwMode="auto">
          <a:xfrm>
            <a:off x="1828800" y="34194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60" name="Rectangle 548"/>
          <p:cNvSpPr>
            <a:spLocks noChangeArrowheads="1"/>
          </p:cNvSpPr>
          <p:nvPr/>
        </p:nvSpPr>
        <p:spPr bwMode="auto">
          <a:xfrm>
            <a:off x="2057400" y="34194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61" name="Rectangle 549"/>
          <p:cNvSpPr>
            <a:spLocks noChangeArrowheads="1"/>
          </p:cNvSpPr>
          <p:nvPr/>
        </p:nvSpPr>
        <p:spPr bwMode="auto">
          <a:xfrm>
            <a:off x="2286000" y="34194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62" name="Rectangle 550"/>
          <p:cNvSpPr>
            <a:spLocks noChangeArrowheads="1"/>
          </p:cNvSpPr>
          <p:nvPr/>
        </p:nvSpPr>
        <p:spPr bwMode="auto">
          <a:xfrm>
            <a:off x="1600200" y="36385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63" name="Rectangle 551"/>
          <p:cNvSpPr>
            <a:spLocks noChangeArrowheads="1"/>
          </p:cNvSpPr>
          <p:nvPr/>
        </p:nvSpPr>
        <p:spPr bwMode="auto">
          <a:xfrm>
            <a:off x="1828800" y="36385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64" name="Rectangle 552"/>
          <p:cNvSpPr>
            <a:spLocks noChangeArrowheads="1"/>
          </p:cNvSpPr>
          <p:nvPr/>
        </p:nvSpPr>
        <p:spPr bwMode="auto">
          <a:xfrm>
            <a:off x="2057400" y="36385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65" name="Rectangle 553"/>
          <p:cNvSpPr>
            <a:spLocks noChangeArrowheads="1"/>
          </p:cNvSpPr>
          <p:nvPr/>
        </p:nvSpPr>
        <p:spPr bwMode="auto">
          <a:xfrm>
            <a:off x="2286000" y="36385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66" name="Rectangle 554"/>
          <p:cNvSpPr>
            <a:spLocks noChangeArrowheads="1"/>
          </p:cNvSpPr>
          <p:nvPr/>
        </p:nvSpPr>
        <p:spPr bwMode="auto">
          <a:xfrm>
            <a:off x="685800" y="38576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67" name="Rectangle 555"/>
          <p:cNvSpPr>
            <a:spLocks noChangeArrowheads="1"/>
          </p:cNvSpPr>
          <p:nvPr/>
        </p:nvSpPr>
        <p:spPr bwMode="auto">
          <a:xfrm>
            <a:off x="914400" y="38576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68" name="Rectangle 556"/>
          <p:cNvSpPr>
            <a:spLocks noChangeArrowheads="1"/>
          </p:cNvSpPr>
          <p:nvPr/>
        </p:nvSpPr>
        <p:spPr bwMode="auto">
          <a:xfrm>
            <a:off x="1143000" y="38576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69" name="Rectangle 557"/>
          <p:cNvSpPr>
            <a:spLocks noChangeArrowheads="1"/>
          </p:cNvSpPr>
          <p:nvPr/>
        </p:nvSpPr>
        <p:spPr bwMode="auto">
          <a:xfrm>
            <a:off x="1371600" y="38576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70" name="Rectangle 558"/>
          <p:cNvSpPr>
            <a:spLocks noChangeArrowheads="1"/>
          </p:cNvSpPr>
          <p:nvPr/>
        </p:nvSpPr>
        <p:spPr bwMode="auto">
          <a:xfrm>
            <a:off x="685800" y="40767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71" name="Rectangle 559"/>
          <p:cNvSpPr>
            <a:spLocks noChangeArrowheads="1"/>
          </p:cNvSpPr>
          <p:nvPr/>
        </p:nvSpPr>
        <p:spPr bwMode="auto">
          <a:xfrm>
            <a:off x="914400" y="40767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72" name="Rectangle 560"/>
          <p:cNvSpPr>
            <a:spLocks noChangeArrowheads="1"/>
          </p:cNvSpPr>
          <p:nvPr/>
        </p:nvSpPr>
        <p:spPr bwMode="auto">
          <a:xfrm>
            <a:off x="1143000" y="40767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73" name="Rectangle 561"/>
          <p:cNvSpPr>
            <a:spLocks noChangeArrowheads="1"/>
          </p:cNvSpPr>
          <p:nvPr/>
        </p:nvSpPr>
        <p:spPr bwMode="auto">
          <a:xfrm>
            <a:off x="1371600" y="40767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74" name="Rectangle 562"/>
          <p:cNvSpPr>
            <a:spLocks noChangeArrowheads="1"/>
          </p:cNvSpPr>
          <p:nvPr/>
        </p:nvSpPr>
        <p:spPr bwMode="auto">
          <a:xfrm>
            <a:off x="1600200" y="38576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75" name="Rectangle 563"/>
          <p:cNvSpPr>
            <a:spLocks noChangeArrowheads="1"/>
          </p:cNvSpPr>
          <p:nvPr/>
        </p:nvSpPr>
        <p:spPr bwMode="auto">
          <a:xfrm>
            <a:off x="1828800" y="38576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76" name="Rectangle 564"/>
          <p:cNvSpPr>
            <a:spLocks noChangeArrowheads="1"/>
          </p:cNvSpPr>
          <p:nvPr/>
        </p:nvSpPr>
        <p:spPr bwMode="auto">
          <a:xfrm>
            <a:off x="2057400" y="38576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77" name="Rectangle 565"/>
          <p:cNvSpPr>
            <a:spLocks noChangeArrowheads="1"/>
          </p:cNvSpPr>
          <p:nvPr/>
        </p:nvSpPr>
        <p:spPr bwMode="auto">
          <a:xfrm>
            <a:off x="2286000" y="38576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78" name="Rectangle 566"/>
          <p:cNvSpPr>
            <a:spLocks noChangeArrowheads="1"/>
          </p:cNvSpPr>
          <p:nvPr/>
        </p:nvSpPr>
        <p:spPr bwMode="auto">
          <a:xfrm>
            <a:off x="1600200" y="40767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79" name="Rectangle 567"/>
          <p:cNvSpPr>
            <a:spLocks noChangeArrowheads="1"/>
          </p:cNvSpPr>
          <p:nvPr/>
        </p:nvSpPr>
        <p:spPr bwMode="auto">
          <a:xfrm>
            <a:off x="1828800" y="40767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80" name="Rectangle 568"/>
          <p:cNvSpPr>
            <a:spLocks noChangeArrowheads="1"/>
          </p:cNvSpPr>
          <p:nvPr/>
        </p:nvSpPr>
        <p:spPr bwMode="auto">
          <a:xfrm>
            <a:off x="2057400" y="40767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81" name="Rectangle 569"/>
          <p:cNvSpPr>
            <a:spLocks noChangeArrowheads="1"/>
          </p:cNvSpPr>
          <p:nvPr/>
        </p:nvSpPr>
        <p:spPr bwMode="auto">
          <a:xfrm>
            <a:off x="2286000" y="40767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885" name="Line 573"/>
          <p:cNvSpPr>
            <a:spLocks noChangeShapeType="1"/>
          </p:cNvSpPr>
          <p:nvPr/>
        </p:nvSpPr>
        <p:spPr bwMode="auto">
          <a:xfrm>
            <a:off x="3267075" y="2638425"/>
            <a:ext cx="1628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886" name="Line 574"/>
          <p:cNvSpPr>
            <a:spLocks noChangeShapeType="1"/>
          </p:cNvSpPr>
          <p:nvPr/>
        </p:nvSpPr>
        <p:spPr bwMode="auto">
          <a:xfrm>
            <a:off x="3276600" y="2867025"/>
            <a:ext cx="1628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887" name="Line 575"/>
          <p:cNvSpPr>
            <a:spLocks noChangeShapeType="1"/>
          </p:cNvSpPr>
          <p:nvPr/>
        </p:nvSpPr>
        <p:spPr bwMode="auto">
          <a:xfrm>
            <a:off x="3295650" y="3305175"/>
            <a:ext cx="1628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888" name="Line 576"/>
          <p:cNvSpPr>
            <a:spLocks noChangeShapeType="1"/>
          </p:cNvSpPr>
          <p:nvPr/>
        </p:nvSpPr>
        <p:spPr bwMode="auto">
          <a:xfrm>
            <a:off x="3286125" y="3524250"/>
            <a:ext cx="1628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889" name="Line 577"/>
          <p:cNvSpPr>
            <a:spLocks noChangeShapeType="1"/>
          </p:cNvSpPr>
          <p:nvPr/>
        </p:nvSpPr>
        <p:spPr bwMode="auto">
          <a:xfrm>
            <a:off x="3276600" y="3733800"/>
            <a:ext cx="1628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890" name="Line 578"/>
          <p:cNvSpPr>
            <a:spLocks noChangeShapeType="1"/>
          </p:cNvSpPr>
          <p:nvPr/>
        </p:nvSpPr>
        <p:spPr bwMode="auto">
          <a:xfrm>
            <a:off x="3276600" y="3962400"/>
            <a:ext cx="1628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891" name="Line 579"/>
          <p:cNvSpPr>
            <a:spLocks noChangeShapeType="1"/>
          </p:cNvSpPr>
          <p:nvPr/>
        </p:nvSpPr>
        <p:spPr bwMode="auto">
          <a:xfrm>
            <a:off x="3286125" y="4171950"/>
            <a:ext cx="1628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892" name="Line 580"/>
          <p:cNvSpPr>
            <a:spLocks noChangeShapeType="1"/>
          </p:cNvSpPr>
          <p:nvPr/>
        </p:nvSpPr>
        <p:spPr bwMode="auto">
          <a:xfrm>
            <a:off x="3276600" y="3067050"/>
            <a:ext cx="1628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893" name="Line 581"/>
          <p:cNvSpPr>
            <a:spLocks noChangeShapeType="1"/>
          </p:cNvSpPr>
          <p:nvPr/>
        </p:nvSpPr>
        <p:spPr bwMode="auto">
          <a:xfrm>
            <a:off x="6403228" y="2612324"/>
            <a:ext cx="0" cy="15716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894" name="Line 582"/>
          <p:cNvSpPr>
            <a:spLocks noChangeShapeType="1"/>
          </p:cNvSpPr>
          <p:nvPr/>
        </p:nvSpPr>
        <p:spPr bwMode="auto">
          <a:xfrm>
            <a:off x="6641353" y="2621849"/>
            <a:ext cx="0" cy="15716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895" name="Line 583"/>
          <p:cNvSpPr>
            <a:spLocks noChangeShapeType="1"/>
          </p:cNvSpPr>
          <p:nvPr/>
        </p:nvSpPr>
        <p:spPr bwMode="auto">
          <a:xfrm>
            <a:off x="6860428" y="2631374"/>
            <a:ext cx="0" cy="15716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896" name="Line 584"/>
          <p:cNvSpPr>
            <a:spLocks noChangeShapeType="1"/>
          </p:cNvSpPr>
          <p:nvPr/>
        </p:nvSpPr>
        <p:spPr bwMode="auto">
          <a:xfrm>
            <a:off x="7098553" y="2631374"/>
            <a:ext cx="0" cy="15716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897" name="Line 585"/>
          <p:cNvSpPr>
            <a:spLocks noChangeShapeType="1"/>
          </p:cNvSpPr>
          <p:nvPr/>
        </p:nvSpPr>
        <p:spPr bwMode="auto">
          <a:xfrm>
            <a:off x="7765303" y="2631374"/>
            <a:ext cx="0" cy="15716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898" name="Line 586"/>
          <p:cNvSpPr>
            <a:spLocks noChangeShapeType="1"/>
          </p:cNvSpPr>
          <p:nvPr/>
        </p:nvSpPr>
        <p:spPr bwMode="auto">
          <a:xfrm>
            <a:off x="8003428" y="2602799"/>
            <a:ext cx="0" cy="15716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899" name="Line 587"/>
          <p:cNvSpPr>
            <a:spLocks noChangeShapeType="1"/>
          </p:cNvSpPr>
          <p:nvPr/>
        </p:nvSpPr>
        <p:spPr bwMode="auto">
          <a:xfrm>
            <a:off x="7327153" y="2621849"/>
            <a:ext cx="0" cy="15716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902" name="Line 590"/>
          <p:cNvSpPr>
            <a:spLocks noChangeShapeType="1"/>
          </p:cNvSpPr>
          <p:nvPr/>
        </p:nvSpPr>
        <p:spPr bwMode="auto">
          <a:xfrm>
            <a:off x="7565278" y="2631374"/>
            <a:ext cx="0" cy="15716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903" name="Line 591"/>
          <p:cNvSpPr>
            <a:spLocks noChangeShapeType="1"/>
          </p:cNvSpPr>
          <p:nvPr/>
        </p:nvSpPr>
        <p:spPr bwMode="auto">
          <a:xfrm>
            <a:off x="2581275" y="3371850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904" name="Line 592"/>
          <p:cNvSpPr>
            <a:spLocks noChangeShapeType="1"/>
          </p:cNvSpPr>
          <p:nvPr/>
        </p:nvSpPr>
        <p:spPr bwMode="auto">
          <a:xfrm>
            <a:off x="5133975" y="3333750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905" name="Text Box 593"/>
          <p:cNvSpPr txBox="1">
            <a:spLocks noChangeArrowheads="1"/>
          </p:cNvSpPr>
          <p:nvPr/>
        </p:nvSpPr>
        <p:spPr bwMode="auto">
          <a:xfrm>
            <a:off x="2536825" y="3100388"/>
            <a:ext cx="585788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1-D 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Row-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wise</a:t>
            </a:r>
          </a:p>
        </p:txBody>
      </p:sp>
      <p:sp>
        <p:nvSpPr>
          <p:cNvPr id="141906" name="Text Box 594"/>
          <p:cNvSpPr txBox="1">
            <a:spLocks noChangeArrowheads="1"/>
          </p:cNvSpPr>
          <p:nvPr/>
        </p:nvSpPr>
        <p:spPr bwMode="auto">
          <a:xfrm>
            <a:off x="5118100" y="3071813"/>
            <a:ext cx="83185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1-D 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Column-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wise</a:t>
            </a:r>
          </a:p>
        </p:txBody>
      </p:sp>
      <p:sp>
        <p:nvSpPr>
          <p:cNvPr id="141907" name="Text Box 595"/>
          <p:cNvSpPr txBox="1">
            <a:spLocks noChangeArrowheads="1"/>
          </p:cNvSpPr>
          <p:nvPr/>
        </p:nvSpPr>
        <p:spPr bwMode="auto">
          <a:xfrm>
            <a:off x="2317750" y="4252913"/>
            <a:ext cx="5064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8x8</a:t>
            </a:r>
          </a:p>
        </p:txBody>
      </p:sp>
      <p:sp>
        <p:nvSpPr>
          <p:cNvPr id="141908" name="Text Box 596"/>
          <p:cNvSpPr txBox="1">
            <a:spLocks noChangeArrowheads="1"/>
          </p:cNvSpPr>
          <p:nvPr/>
        </p:nvSpPr>
        <p:spPr bwMode="auto">
          <a:xfrm>
            <a:off x="4813300" y="4252913"/>
            <a:ext cx="5064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8x8</a:t>
            </a:r>
          </a:p>
        </p:txBody>
      </p:sp>
      <p:sp>
        <p:nvSpPr>
          <p:cNvPr id="141909" name="Text Box 597"/>
          <p:cNvSpPr txBox="1">
            <a:spLocks noChangeArrowheads="1"/>
          </p:cNvSpPr>
          <p:nvPr/>
        </p:nvSpPr>
        <p:spPr bwMode="auto">
          <a:xfrm>
            <a:off x="7930403" y="4236337"/>
            <a:ext cx="5064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8x8</a:t>
            </a:r>
          </a:p>
        </p:txBody>
      </p:sp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1279525" y="2203450"/>
          <a:ext cx="508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507960" imgH="279360" progId="Equation.3">
                  <p:embed/>
                </p:oleObj>
              </mc:Choice>
              <mc:Fallback>
                <p:oleObj name="Equation" r:id="rId3" imgW="5079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203450"/>
                        <a:ext cx="508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30960"/>
              </p:ext>
            </p:extLst>
          </p:nvPr>
        </p:nvGraphicFramePr>
        <p:xfrm>
          <a:off x="6738938" y="5083175"/>
          <a:ext cx="8572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596880" imgH="266400" progId="Equation.3">
                  <p:embed/>
                </p:oleObj>
              </mc:Choice>
              <mc:Fallback>
                <p:oleObj name="Equation" r:id="rId5" imgW="5968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8" y="5083175"/>
                        <a:ext cx="85725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4" name="Line 8"/>
          <p:cNvSpPr>
            <a:spLocks noChangeShapeType="1"/>
          </p:cNvSpPr>
          <p:nvPr/>
        </p:nvSpPr>
        <p:spPr bwMode="auto">
          <a:xfrm>
            <a:off x="7222378" y="4431599"/>
            <a:ext cx="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781050" y="5629276"/>
            <a:ext cx="77724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altLang="en-US" sz="2000" b="1" dirty="0">
                <a:latin typeface="+mn-lt"/>
              </a:rPr>
              <a:t>F(0,0) is called the DC component and the rest of F(</a:t>
            </a:r>
            <a:r>
              <a:rPr lang="en-US" altLang="en-US" sz="2000" b="1" dirty="0" err="1">
                <a:latin typeface="+mn-lt"/>
              </a:rPr>
              <a:t>i,j</a:t>
            </a:r>
            <a:r>
              <a:rPr lang="en-US" altLang="en-US" sz="2000" b="1" dirty="0">
                <a:latin typeface="+mn-lt"/>
              </a:rPr>
              <a:t>) are called AC components</a:t>
            </a:r>
          </a:p>
        </p:txBody>
      </p:sp>
    </p:spTree>
    <p:extLst>
      <p:ext uri="{BB962C8B-B14F-4D97-AF65-F5344CB8AC3E}">
        <p14:creationId xmlns:p14="http://schemas.microsoft.com/office/powerpoint/2010/main" val="8676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95325"/>
          </a:xfrm>
        </p:spPr>
        <p:txBody>
          <a:bodyPr/>
          <a:lstStyle/>
          <a:p>
            <a:r>
              <a:rPr lang="en-US" altLang="en-US" sz="3200"/>
              <a:t>2-D Transform Example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772400" cy="1143000"/>
          </a:xfrm>
        </p:spPr>
        <p:txBody>
          <a:bodyPr/>
          <a:lstStyle/>
          <a:p>
            <a:r>
              <a:rPr lang="en-US" altLang="en-US" sz="2000"/>
              <a:t>The following example will demonstrate the idea behind a 2-D transform by using our own cooked up transform: The transform computes a running  cumulative sum.</a:t>
            </a:r>
          </a:p>
        </p:txBody>
      </p:sp>
      <p:graphicFrame>
        <p:nvGraphicFramePr>
          <p:cNvPr id="143956" name="Object 5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691293"/>
              </p:ext>
            </p:extLst>
          </p:nvPr>
        </p:nvGraphicFramePr>
        <p:xfrm>
          <a:off x="5065894" y="2441768"/>
          <a:ext cx="2138844" cy="491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3" imgW="1269720" imgH="291960" progId="Equation.3">
                  <p:embed/>
                </p:oleObj>
              </mc:Choice>
              <mc:Fallback>
                <p:oleObj name="Equation" r:id="rId3" imgW="12697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894" y="2441768"/>
                        <a:ext cx="2138844" cy="491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57" name="Text Box 597"/>
          <p:cNvSpPr txBox="1">
            <a:spLocks noChangeArrowheads="1"/>
          </p:cNvSpPr>
          <p:nvPr/>
        </p:nvSpPr>
        <p:spPr bwMode="auto">
          <a:xfrm>
            <a:off x="3394075" y="2528888"/>
            <a:ext cx="1659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>
                <a:latin typeface="+mj-lt"/>
              </a:rPr>
              <a:t>My Transform: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6275" y="2032000"/>
            <a:ext cx="4286250" cy="3476070"/>
            <a:chOff x="676275" y="2032000"/>
            <a:chExt cx="4286250" cy="3476070"/>
          </a:xfrm>
        </p:grpSpPr>
        <p:sp>
          <p:nvSpPr>
            <p:cNvPr id="143651" name="Rectangle 291"/>
            <p:cNvSpPr>
              <a:spLocks noChangeArrowheads="1"/>
            </p:cNvSpPr>
            <p:nvPr/>
          </p:nvSpPr>
          <p:spPr bwMode="auto">
            <a:xfrm>
              <a:off x="676275" y="23431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15" name="Line 355"/>
            <p:cNvSpPr>
              <a:spLocks noChangeShapeType="1"/>
            </p:cNvSpPr>
            <p:nvPr/>
          </p:nvSpPr>
          <p:spPr bwMode="auto">
            <a:xfrm>
              <a:off x="2533650" y="3810000"/>
              <a:ext cx="571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00">
                <a:latin typeface="+mj-lt"/>
              </a:endParaRPr>
            </a:p>
          </p:txBody>
        </p:sp>
        <p:sp>
          <p:nvSpPr>
            <p:cNvPr id="143717" name="Text Box 357"/>
            <p:cNvSpPr txBox="1">
              <a:spLocks noChangeArrowheads="1"/>
            </p:cNvSpPr>
            <p:nvPr/>
          </p:nvSpPr>
          <p:spPr bwMode="auto">
            <a:xfrm>
              <a:off x="2461767" y="3859867"/>
              <a:ext cx="66236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latin typeface="+mj-lt"/>
                </a:rPr>
                <a:t>1-D </a:t>
              </a:r>
            </a:p>
            <a:p>
              <a:r>
                <a:rPr lang="en-US" altLang="en-US" sz="1600" dirty="0">
                  <a:latin typeface="+mj-lt"/>
                </a:rPr>
                <a:t>Row-</a:t>
              </a:r>
            </a:p>
            <a:p>
              <a:r>
                <a:rPr lang="en-US" altLang="en-US" sz="1600" dirty="0">
                  <a:latin typeface="+mj-lt"/>
                </a:rPr>
                <a:t>wise</a:t>
              </a:r>
            </a:p>
          </p:txBody>
        </p:sp>
        <p:sp>
          <p:nvSpPr>
            <p:cNvPr id="143719" name="Text Box 359"/>
            <p:cNvSpPr txBox="1">
              <a:spLocks noChangeArrowheads="1"/>
            </p:cNvSpPr>
            <p:nvPr/>
          </p:nvSpPr>
          <p:spPr bwMode="auto">
            <a:xfrm>
              <a:off x="1241425" y="4129088"/>
              <a:ext cx="38985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+mj-lt"/>
                </a:rPr>
                <a:t>8x8</a:t>
              </a:r>
            </a:p>
          </p:txBody>
        </p:sp>
        <p:sp>
          <p:nvSpPr>
            <p:cNvPr id="143720" name="Text Box 360"/>
            <p:cNvSpPr txBox="1">
              <a:spLocks noChangeArrowheads="1"/>
            </p:cNvSpPr>
            <p:nvPr/>
          </p:nvSpPr>
          <p:spPr bwMode="auto">
            <a:xfrm>
              <a:off x="3851275" y="5138738"/>
              <a:ext cx="5565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+mj-lt"/>
                </a:rPr>
                <a:t>8x8</a:t>
              </a:r>
            </a:p>
          </p:txBody>
        </p:sp>
        <p:sp>
          <p:nvSpPr>
            <p:cNvPr id="143733" name="Rectangle 373"/>
            <p:cNvSpPr>
              <a:spLocks noChangeArrowheads="1"/>
            </p:cNvSpPr>
            <p:nvPr/>
          </p:nvSpPr>
          <p:spPr bwMode="auto">
            <a:xfrm>
              <a:off x="676275" y="25622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34" name="Rectangle 374"/>
            <p:cNvSpPr>
              <a:spLocks noChangeArrowheads="1"/>
            </p:cNvSpPr>
            <p:nvPr/>
          </p:nvSpPr>
          <p:spPr bwMode="auto">
            <a:xfrm>
              <a:off x="676275" y="27813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35" name="Rectangle 375"/>
            <p:cNvSpPr>
              <a:spLocks noChangeArrowheads="1"/>
            </p:cNvSpPr>
            <p:nvPr/>
          </p:nvSpPr>
          <p:spPr bwMode="auto">
            <a:xfrm>
              <a:off x="676275" y="30003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40" name="Rectangle 380"/>
            <p:cNvSpPr>
              <a:spLocks noChangeArrowheads="1"/>
            </p:cNvSpPr>
            <p:nvPr/>
          </p:nvSpPr>
          <p:spPr bwMode="auto">
            <a:xfrm>
              <a:off x="904875" y="23431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41" name="Rectangle 381"/>
            <p:cNvSpPr>
              <a:spLocks noChangeArrowheads="1"/>
            </p:cNvSpPr>
            <p:nvPr/>
          </p:nvSpPr>
          <p:spPr bwMode="auto">
            <a:xfrm>
              <a:off x="904875" y="25622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42" name="Rectangle 382"/>
            <p:cNvSpPr>
              <a:spLocks noChangeArrowheads="1"/>
            </p:cNvSpPr>
            <p:nvPr/>
          </p:nvSpPr>
          <p:spPr bwMode="auto">
            <a:xfrm>
              <a:off x="904875" y="27813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43" name="Rectangle 383"/>
            <p:cNvSpPr>
              <a:spLocks noChangeArrowheads="1"/>
            </p:cNvSpPr>
            <p:nvPr/>
          </p:nvSpPr>
          <p:spPr bwMode="auto">
            <a:xfrm>
              <a:off x="904875" y="30003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48" name="Rectangle 388"/>
            <p:cNvSpPr>
              <a:spLocks noChangeArrowheads="1"/>
            </p:cNvSpPr>
            <p:nvPr/>
          </p:nvSpPr>
          <p:spPr bwMode="auto">
            <a:xfrm>
              <a:off x="1133475" y="23431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49" name="Rectangle 389"/>
            <p:cNvSpPr>
              <a:spLocks noChangeArrowheads="1"/>
            </p:cNvSpPr>
            <p:nvPr/>
          </p:nvSpPr>
          <p:spPr bwMode="auto">
            <a:xfrm>
              <a:off x="1133475" y="25622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50" name="Rectangle 390"/>
            <p:cNvSpPr>
              <a:spLocks noChangeArrowheads="1"/>
            </p:cNvSpPr>
            <p:nvPr/>
          </p:nvSpPr>
          <p:spPr bwMode="auto">
            <a:xfrm>
              <a:off x="1133475" y="27813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51" name="Rectangle 391"/>
            <p:cNvSpPr>
              <a:spLocks noChangeArrowheads="1"/>
            </p:cNvSpPr>
            <p:nvPr/>
          </p:nvSpPr>
          <p:spPr bwMode="auto">
            <a:xfrm>
              <a:off x="1133475" y="30003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56" name="Rectangle 396"/>
            <p:cNvSpPr>
              <a:spLocks noChangeArrowheads="1"/>
            </p:cNvSpPr>
            <p:nvPr/>
          </p:nvSpPr>
          <p:spPr bwMode="auto">
            <a:xfrm>
              <a:off x="1362075" y="23431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57" name="Rectangle 397"/>
            <p:cNvSpPr>
              <a:spLocks noChangeArrowheads="1"/>
            </p:cNvSpPr>
            <p:nvPr/>
          </p:nvSpPr>
          <p:spPr bwMode="auto">
            <a:xfrm>
              <a:off x="1362075" y="25622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58" name="Rectangle 398"/>
            <p:cNvSpPr>
              <a:spLocks noChangeArrowheads="1"/>
            </p:cNvSpPr>
            <p:nvPr/>
          </p:nvSpPr>
          <p:spPr bwMode="auto">
            <a:xfrm>
              <a:off x="1362075" y="27813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59" name="Rectangle 399"/>
            <p:cNvSpPr>
              <a:spLocks noChangeArrowheads="1"/>
            </p:cNvSpPr>
            <p:nvPr/>
          </p:nvSpPr>
          <p:spPr bwMode="auto">
            <a:xfrm>
              <a:off x="1362075" y="30003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64" name="Rectangle 404"/>
            <p:cNvSpPr>
              <a:spLocks noChangeArrowheads="1"/>
            </p:cNvSpPr>
            <p:nvPr/>
          </p:nvSpPr>
          <p:spPr bwMode="auto">
            <a:xfrm>
              <a:off x="1590675" y="23431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65" name="Rectangle 405"/>
            <p:cNvSpPr>
              <a:spLocks noChangeArrowheads="1"/>
            </p:cNvSpPr>
            <p:nvPr/>
          </p:nvSpPr>
          <p:spPr bwMode="auto">
            <a:xfrm>
              <a:off x="1590675" y="25622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66" name="Rectangle 406"/>
            <p:cNvSpPr>
              <a:spLocks noChangeArrowheads="1"/>
            </p:cNvSpPr>
            <p:nvPr/>
          </p:nvSpPr>
          <p:spPr bwMode="auto">
            <a:xfrm>
              <a:off x="1590675" y="27813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67" name="Rectangle 407"/>
            <p:cNvSpPr>
              <a:spLocks noChangeArrowheads="1"/>
            </p:cNvSpPr>
            <p:nvPr/>
          </p:nvSpPr>
          <p:spPr bwMode="auto">
            <a:xfrm>
              <a:off x="1590675" y="30003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72" name="Rectangle 412"/>
            <p:cNvSpPr>
              <a:spLocks noChangeArrowheads="1"/>
            </p:cNvSpPr>
            <p:nvPr/>
          </p:nvSpPr>
          <p:spPr bwMode="auto">
            <a:xfrm>
              <a:off x="1819275" y="23431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73" name="Rectangle 413"/>
            <p:cNvSpPr>
              <a:spLocks noChangeArrowheads="1"/>
            </p:cNvSpPr>
            <p:nvPr/>
          </p:nvSpPr>
          <p:spPr bwMode="auto">
            <a:xfrm>
              <a:off x="1819275" y="25622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74" name="Rectangle 414"/>
            <p:cNvSpPr>
              <a:spLocks noChangeArrowheads="1"/>
            </p:cNvSpPr>
            <p:nvPr/>
          </p:nvSpPr>
          <p:spPr bwMode="auto">
            <a:xfrm>
              <a:off x="1819275" y="27813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75" name="Rectangle 415"/>
            <p:cNvSpPr>
              <a:spLocks noChangeArrowheads="1"/>
            </p:cNvSpPr>
            <p:nvPr/>
          </p:nvSpPr>
          <p:spPr bwMode="auto">
            <a:xfrm>
              <a:off x="1819275" y="30003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80" name="Rectangle 420"/>
            <p:cNvSpPr>
              <a:spLocks noChangeArrowheads="1"/>
            </p:cNvSpPr>
            <p:nvPr/>
          </p:nvSpPr>
          <p:spPr bwMode="auto">
            <a:xfrm>
              <a:off x="2047875" y="23431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81" name="Rectangle 421"/>
            <p:cNvSpPr>
              <a:spLocks noChangeArrowheads="1"/>
            </p:cNvSpPr>
            <p:nvPr/>
          </p:nvSpPr>
          <p:spPr bwMode="auto">
            <a:xfrm>
              <a:off x="2047875" y="25622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82" name="Rectangle 422"/>
            <p:cNvSpPr>
              <a:spLocks noChangeArrowheads="1"/>
            </p:cNvSpPr>
            <p:nvPr/>
          </p:nvSpPr>
          <p:spPr bwMode="auto">
            <a:xfrm>
              <a:off x="2047875" y="27813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83" name="Rectangle 423"/>
            <p:cNvSpPr>
              <a:spLocks noChangeArrowheads="1"/>
            </p:cNvSpPr>
            <p:nvPr/>
          </p:nvSpPr>
          <p:spPr bwMode="auto">
            <a:xfrm>
              <a:off x="2047875" y="30003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88" name="Rectangle 428"/>
            <p:cNvSpPr>
              <a:spLocks noChangeArrowheads="1"/>
            </p:cNvSpPr>
            <p:nvPr/>
          </p:nvSpPr>
          <p:spPr bwMode="auto">
            <a:xfrm>
              <a:off x="2276475" y="23431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89" name="Rectangle 429"/>
            <p:cNvSpPr>
              <a:spLocks noChangeArrowheads="1"/>
            </p:cNvSpPr>
            <p:nvPr/>
          </p:nvSpPr>
          <p:spPr bwMode="auto">
            <a:xfrm>
              <a:off x="2276475" y="25622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90" name="Rectangle 430"/>
            <p:cNvSpPr>
              <a:spLocks noChangeArrowheads="1"/>
            </p:cNvSpPr>
            <p:nvPr/>
          </p:nvSpPr>
          <p:spPr bwMode="auto">
            <a:xfrm>
              <a:off x="2276475" y="27813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91" name="Rectangle 431"/>
            <p:cNvSpPr>
              <a:spLocks noChangeArrowheads="1"/>
            </p:cNvSpPr>
            <p:nvPr/>
          </p:nvSpPr>
          <p:spPr bwMode="auto">
            <a:xfrm>
              <a:off x="2276475" y="30003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96" name="Rectangle 436"/>
            <p:cNvSpPr>
              <a:spLocks noChangeArrowheads="1"/>
            </p:cNvSpPr>
            <p:nvPr/>
          </p:nvSpPr>
          <p:spPr bwMode="auto">
            <a:xfrm>
              <a:off x="676275" y="32194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97" name="Rectangle 437"/>
            <p:cNvSpPr>
              <a:spLocks noChangeArrowheads="1"/>
            </p:cNvSpPr>
            <p:nvPr/>
          </p:nvSpPr>
          <p:spPr bwMode="auto">
            <a:xfrm>
              <a:off x="676275" y="34385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98" name="Rectangle 438"/>
            <p:cNvSpPr>
              <a:spLocks noChangeArrowheads="1"/>
            </p:cNvSpPr>
            <p:nvPr/>
          </p:nvSpPr>
          <p:spPr bwMode="auto">
            <a:xfrm>
              <a:off x="676275" y="36576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799" name="Rectangle 439"/>
            <p:cNvSpPr>
              <a:spLocks noChangeArrowheads="1"/>
            </p:cNvSpPr>
            <p:nvPr/>
          </p:nvSpPr>
          <p:spPr bwMode="auto">
            <a:xfrm>
              <a:off x="676275" y="38766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00" name="Rectangle 440"/>
            <p:cNvSpPr>
              <a:spLocks noChangeArrowheads="1"/>
            </p:cNvSpPr>
            <p:nvPr/>
          </p:nvSpPr>
          <p:spPr bwMode="auto">
            <a:xfrm>
              <a:off x="904875" y="32194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01" name="Rectangle 441"/>
            <p:cNvSpPr>
              <a:spLocks noChangeArrowheads="1"/>
            </p:cNvSpPr>
            <p:nvPr/>
          </p:nvSpPr>
          <p:spPr bwMode="auto">
            <a:xfrm>
              <a:off x="904875" y="34385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02" name="Rectangle 442"/>
            <p:cNvSpPr>
              <a:spLocks noChangeArrowheads="1"/>
            </p:cNvSpPr>
            <p:nvPr/>
          </p:nvSpPr>
          <p:spPr bwMode="auto">
            <a:xfrm>
              <a:off x="904875" y="36576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03" name="Rectangle 443"/>
            <p:cNvSpPr>
              <a:spLocks noChangeArrowheads="1"/>
            </p:cNvSpPr>
            <p:nvPr/>
          </p:nvSpPr>
          <p:spPr bwMode="auto">
            <a:xfrm>
              <a:off x="904875" y="38766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04" name="Rectangle 444"/>
            <p:cNvSpPr>
              <a:spLocks noChangeArrowheads="1"/>
            </p:cNvSpPr>
            <p:nvPr/>
          </p:nvSpPr>
          <p:spPr bwMode="auto">
            <a:xfrm>
              <a:off x="1133475" y="32194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05" name="Rectangle 445"/>
            <p:cNvSpPr>
              <a:spLocks noChangeArrowheads="1"/>
            </p:cNvSpPr>
            <p:nvPr/>
          </p:nvSpPr>
          <p:spPr bwMode="auto">
            <a:xfrm>
              <a:off x="1133475" y="34385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06" name="Rectangle 446"/>
            <p:cNvSpPr>
              <a:spLocks noChangeArrowheads="1"/>
            </p:cNvSpPr>
            <p:nvPr/>
          </p:nvSpPr>
          <p:spPr bwMode="auto">
            <a:xfrm>
              <a:off x="1133475" y="36576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07" name="Rectangle 447"/>
            <p:cNvSpPr>
              <a:spLocks noChangeArrowheads="1"/>
            </p:cNvSpPr>
            <p:nvPr/>
          </p:nvSpPr>
          <p:spPr bwMode="auto">
            <a:xfrm>
              <a:off x="1133475" y="38766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08" name="Rectangle 448"/>
            <p:cNvSpPr>
              <a:spLocks noChangeArrowheads="1"/>
            </p:cNvSpPr>
            <p:nvPr/>
          </p:nvSpPr>
          <p:spPr bwMode="auto">
            <a:xfrm>
              <a:off x="1362075" y="32194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09" name="Rectangle 449"/>
            <p:cNvSpPr>
              <a:spLocks noChangeArrowheads="1"/>
            </p:cNvSpPr>
            <p:nvPr/>
          </p:nvSpPr>
          <p:spPr bwMode="auto">
            <a:xfrm>
              <a:off x="1362075" y="34385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10" name="Rectangle 450"/>
            <p:cNvSpPr>
              <a:spLocks noChangeArrowheads="1"/>
            </p:cNvSpPr>
            <p:nvPr/>
          </p:nvSpPr>
          <p:spPr bwMode="auto">
            <a:xfrm>
              <a:off x="1362075" y="36576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11" name="Rectangle 451"/>
            <p:cNvSpPr>
              <a:spLocks noChangeArrowheads="1"/>
            </p:cNvSpPr>
            <p:nvPr/>
          </p:nvSpPr>
          <p:spPr bwMode="auto">
            <a:xfrm>
              <a:off x="1362075" y="38766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12" name="Rectangle 452"/>
            <p:cNvSpPr>
              <a:spLocks noChangeArrowheads="1"/>
            </p:cNvSpPr>
            <p:nvPr/>
          </p:nvSpPr>
          <p:spPr bwMode="auto">
            <a:xfrm>
              <a:off x="1590675" y="32194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13" name="Rectangle 453"/>
            <p:cNvSpPr>
              <a:spLocks noChangeArrowheads="1"/>
            </p:cNvSpPr>
            <p:nvPr/>
          </p:nvSpPr>
          <p:spPr bwMode="auto">
            <a:xfrm>
              <a:off x="1590675" y="34385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14" name="Rectangle 454"/>
            <p:cNvSpPr>
              <a:spLocks noChangeArrowheads="1"/>
            </p:cNvSpPr>
            <p:nvPr/>
          </p:nvSpPr>
          <p:spPr bwMode="auto">
            <a:xfrm>
              <a:off x="1590675" y="36576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15" name="Rectangle 455"/>
            <p:cNvSpPr>
              <a:spLocks noChangeArrowheads="1"/>
            </p:cNvSpPr>
            <p:nvPr/>
          </p:nvSpPr>
          <p:spPr bwMode="auto">
            <a:xfrm>
              <a:off x="1590675" y="38766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16" name="Rectangle 456"/>
            <p:cNvSpPr>
              <a:spLocks noChangeArrowheads="1"/>
            </p:cNvSpPr>
            <p:nvPr/>
          </p:nvSpPr>
          <p:spPr bwMode="auto">
            <a:xfrm>
              <a:off x="1819275" y="32194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17" name="Rectangle 457"/>
            <p:cNvSpPr>
              <a:spLocks noChangeArrowheads="1"/>
            </p:cNvSpPr>
            <p:nvPr/>
          </p:nvSpPr>
          <p:spPr bwMode="auto">
            <a:xfrm>
              <a:off x="1819275" y="34385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18" name="Rectangle 458"/>
            <p:cNvSpPr>
              <a:spLocks noChangeArrowheads="1"/>
            </p:cNvSpPr>
            <p:nvPr/>
          </p:nvSpPr>
          <p:spPr bwMode="auto">
            <a:xfrm>
              <a:off x="1819275" y="36576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19" name="Rectangle 459"/>
            <p:cNvSpPr>
              <a:spLocks noChangeArrowheads="1"/>
            </p:cNvSpPr>
            <p:nvPr/>
          </p:nvSpPr>
          <p:spPr bwMode="auto">
            <a:xfrm>
              <a:off x="1819275" y="38766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20" name="Rectangle 460"/>
            <p:cNvSpPr>
              <a:spLocks noChangeArrowheads="1"/>
            </p:cNvSpPr>
            <p:nvPr/>
          </p:nvSpPr>
          <p:spPr bwMode="auto">
            <a:xfrm>
              <a:off x="2047875" y="32194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21" name="Rectangle 461"/>
            <p:cNvSpPr>
              <a:spLocks noChangeArrowheads="1"/>
            </p:cNvSpPr>
            <p:nvPr/>
          </p:nvSpPr>
          <p:spPr bwMode="auto">
            <a:xfrm>
              <a:off x="2047875" y="34385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22" name="Rectangle 462"/>
            <p:cNvSpPr>
              <a:spLocks noChangeArrowheads="1"/>
            </p:cNvSpPr>
            <p:nvPr/>
          </p:nvSpPr>
          <p:spPr bwMode="auto">
            <a:xfrm>
              <a:off x="2047875" y="36576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23" name="Rectangle 463"/>
            <p:cNvSpPr>
              <a:spLocks noChangeArrowheads="1"/>
            </p:cNvSpPr>
            <p:nvPr/>
          </p:nvSpPr>
          <p:spPr bwMode="auto">
            <a:xfrm>
              <a:off x="2047875" y="38766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24" name="Rectangle 464"/>
            <p:cNvSpPr>
              <a:spLocks noChangeArrowheads="1"/>
            </p:cNvSpPr>
            <p:nvPr/>
          </p:nvSpPr>
          <p:spPr bwMode="auto">
            <a:xfrm>
              <a:off x="2276475" y="32194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25" name="Rectangle 465"/>
            <p:cNvSpPr>
              <a:spLocks noChangeArrowheads="1"/>
            </p:cNvSpPr>
            <p:nvPr/>
          </p:nvSpPr>
          <p:spPr bwMode="auto">
            <a:xfrm>
              <a:off x="2276475" y="34385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26" name="Rectangle 466"/>
            <p:cNvSpPr>
              <a:spLocks noChangeArrowheads="1"/>
            </p:cNvSpPr>
            <p:nvPr/>
          </p:nvSpPr>
          <p:spPr bwMode="auto">
            <a:xfrm>
              <a:off x="2276475" y="36576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27" name="Rectangle 467"/>
            <p:cNvSpPr>
              <a:spLocks noChangeArrowheads="1"/>
            </p:cNvSpPr>
            <p:nvPr/>
          </p:nvSpPr>
          <p:spPr bwMode="auto">
            <a:xfrm>
              <a:off x="2276475" y="38766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28" name="Rectangle 468"/>
            <p:cNvSpPr>
              <a:spLocks noChangeArrowheads="1"/>
            </p:cNvSpPr>
            <p:nvPr/>
          </p:nvSpPr>
          <p:spPr bwMode="auto">
            <a:xfrm>
              <a:off x="3133725" y="33528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8</a:t>
              </a:r>
            </a:p>
          </p:txBody>
        </p:sp>
        <p:sp>
          <p:nvSpPr>
            <p:cNvPr id="143829" name="Rectangle 469"/>
            <p:cNvSpPr>
              <a:spLocks noChangeArrowheads="1"/>
            </p:cNvSpPr>
            <p:nvPr/>
          </p:nvSpPr>
          <p:spPr bwMode="auto">
            <a:xfrm>
              <a:off x="3362325" y="33528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7</a:t>
              </a:r>
            </a:p>
          </p:txBody>
        </p:sp>
        <p:sp>
          <p:nvSpPr>
            <p:cNvPr id="143830" name="Rectangle 470"/>
            <p:cNvSpPr>
              <a:spLocks noChangeArrowheads="1"/>
            </p:cNvSpPr>
            <p:nvPr/>
          </p:nvSpPr>
          <p:spPr bwMode="auto">
            <a:xfrm>
              <a:off x="3590925" y="33528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6</a:t>
              </a:r>
            </a:p>
          </p:txBody>
        </p:sp>
        <p:sp>
          <p:nvSpPr>
            <p:cNvPr id="143831" name="Rectangle 471"/>
            <p:cNvSpPr>
              <a:spLocks noChangeArrowheads="1"/>
            </p:cNvSpPr>
            <p:nvPr/>
          </p:nvSpPr>
          <p:spPr bwMode="auto">
            <a:xfrm>
              <a:off x="3819525" y="33528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5</a:t>
              </a:r>
            </a:p>
          </p:txBody>
        </p:sp>
        <p:sp>
          <p:nvSpPr>
            <p:cNvPr id="143832" name="Rectangle 472"/>
            <p:cNvSpPr>
              <a:spLocks noChangeArrowheads="1"/>
            </p:cNvSpPr>
            <p:nvPr/>
          </p:nvSpPr>
          <p:spPr bwMode="auto">
            <a:xfrm>
              <a:off x="4048125" y="33528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4</a:t>
              </a:r>
            </a:p>
          </p:txBody>
        </p:sp>
        <p:sp>
          <p:nvSpPr>
            <p:cNvPr id="143833" name="Rectangle 473"/>
            <p:cNvSpPr>
              <a:spLocks noChangeArrowheads="1"/>
            </p:cNvSpPr>
            <p:nvPr/>
          </p:nvSpPr>
          <p:spPr bwMode="auto">
            <a:xfrm>
              <a:off x="4276725" y="33528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3</a:t>
              </a:r>
            </a:p>
          </p:txBody>
        </p:sp>
        <p:sp>
          <p:nvSpPr>
            <p:cNvPr id="143834" name="Rectangle 474"/>
            <p:cNvSpPr>
              <a:spLocks noChangeArrowheads="1"/>
            </p:cNvSpPr>
            <p:nvPr/>
          </p:nvSpPr>
          <p:spPr bwMode="auto">
            <a:xfrm>
              <a:off x="4505325" y="33528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</a:t>
              </a:r>
            </a:p>
          </p:txBody>
        </p:sp>
        <p:sp>
          <p:nvSpPr>
            <p:cNvPr id="143835" name="Rectangle 475"/>
            <p:cNvSpPr>
              <a:spLocks noChangeArrowheads="1"/>
            </p:cNvSpPr>
            <p:nvPr/>
          </p:nvSpPr>
          <p:spPr bwMode="auto">
            <a:xfrm>
              <a:off x="4733925" y="33528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36" name="Rectangle 476"/>
            <p:cNvSpPr>
              <a:spLocks noChangeArrowheads="1"/>
            </p:cNvSpPr>
            <p:nvPr/>
          </p:nvSpPr>
          <p:spPr bwMode="auto">
            <a:xfrm>
              <a:off x="3133725" y="35718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8</a:t>
              </a:r>
            </a:p>
          </p:txBody>
        </p:sp>
        <p:sp>
          <p:nvSpPr>
            <p:cNvPr id="143837" name="Rectangle 477"/>
            <p:cNvSpPr>
              <a:spLocks noChangeArrowheads="1"/>
            </p:cNvSpPr>
            <p:nvPr/>
          </p:nvSpPr>
          <p:spPr bwMode="auto">
            <a:xfrm>
              <a:off x="3362325" y="35718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7</a:t>
              </a:r>
            </a:p>
          </p:txBody>
        </p:sp>
        <p:sp>
          <p:nvSpPr>
            <p:cNvPr id="143838" name="Rectangle 478"/>
            <p:cNvSpPr>
              <a:spLocks noChangeArrowheads="1"/>
            </p:cNvSpPr>
            <p:nvPr/>
          </p:nvSpPr>
          <p:spPr bwMode="auto">
            <a:xfrm>
              <a:off x="3590925" y="35718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6</a:t>
              </a:r>
            </a:p>
          </p:txBody>
        </p:sp>
        <p:sp>
          <p:nvSpPr>
            <p:cNvPr id="143839" name="Rectangle 479"/>
            <p:cNvSpPr>
              <a:spLocks noChangeArrowheads="1"/>
            </p:cNvSpPr>
            <p:nvPr/>
          </p:nvSpPr>
          <p:spPr bwMode="auto">
            <a:xfrm>
              <a:off x="3819525" y="35718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5</a:t>
              </a:r>
            </a:p>
          </p:txBody>
        </p:sp>
        <p:sp>
          <p:nvSpPr>
            <p:cNvPr id="143840" name="Rectangle 480"/>
            <p:cNvSpPr>
              <a:spLocks noChangeArrowheads="1"/>
            </p:cNvSpPr>
            <p:nvPr/>
          </p:nvSpPr>
          <p:spPr bwMode="auto">
            <a:xfrm>
              <a:off x="4048125" y="35718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4</a:t>
              </a:r>
            </a:p>
          </p:txBody>
        </p:sp>
        <p:sp>
          <p:nvSpPr>
            <p:cNvPr id="143841" name="Rectangle 481"/>
            <p:cNvSpPr>
              <a:spLocks noChangeArrowheads="1"/>
            </p:cNvSpPr>
            <p:nvPr/>
          </p:nvSpPr>
          <p:spPr bwMode="auto">
            <a:xfrm>
              <a:off x="4276725" y="35718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3</a:t>
              </a:r>
            </a:p>
          </p:txBody>
        </p:sp>
        <p:sp>
          <p:nvSpPr>
            <p:cNvPr id="143842" name="Rectangle 482"/>
            <p:cNvSpPr>
              <a:spLocks noChangeArrowheads="1"/>
            </p:cNvSpPr>
            <p:nvPr/>
          </p:nvSpPr>
          <p:spPr bwMode="auto">
            <a:xfrm>
              <a:off x="4505325" y="35718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</a:t>
              </a:r>
            </a:p>
          </p:txBody>
        </p:sp>
        <p:sp>
          <p:nvSpPr>
            <p:cNvPr id="143843" name="Rectangle 483"/>
            <p:cNvSpPr>
              <a:spLocks noChangeArrowheads="1"/>
            </p:cNvSpPr>
            <p:nvPr/>
          </p:nvSpPr>
          <p:spPr bwMode="auto">
            <a:xfrm>
              <a:off x="4733925" y="35718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44" name="Rectangle 484"/>
            <p:cNvSpPr>
              <a:spLocks noChangeArrowheads="1"/>
            </p:cNvSpPr>
            <p:nvPr/>
          </p:nvSpPr>
          <p:spPr bwMode="auto">
            <a:xfrm>
              <a:off x="3133725" y="37909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8</a:t>
              </a:r>
            </a:p>
          </p:txBody>
        </p:sp>
        <p:sp>
          <p:nvSpPr>
            <p:cNvPr id="143845" name="Rectangle 485"/>
            <p:cNvSpPr>
              <a:spLocks noChangeArrowheads="1"/>
            </p:cNvSpPr>
            <p:nvPr/>
          </p:nvSpPr>
          <p:spPr bwMode="auto">
            <a:xfrm>
              <a:off x="3362325" y="37909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7</a:t>
              </a:r>
            </a:p>
          </p:txBody>
        </p:sp>
        <p:sp>
          <p:nvSpPr>
            <p:cNvPr id="143846" name="Rectangle 486"/>
            <p:cNvSpPr>
              <a:spLocks noChangeArrowheads="1"/>
            </p:cNvSpPr>
            <p:nvPr/>
          </p:nvSpPr>
          <p:spPr bwMode="auto">
            <a:xfrm>
              <a:off x="3590925" y="37909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6</a:t>
              </a:r>
            </a:p>
          </p:txBody>
        </p:sp>
        <p:sp>
          <p:nvSpPr>
            <p:cNvPr id="143847" name="Rectangle 487"/>
            <p:cNvSpPr>
              <a:spLocks noChangeArrowheads="1"/>
            </p:cNvSpPr>
            <p:nvPr/>
          </p:nvSpPr>
          <p:spPr bwMode="auto">
            <a:xfrm>
              <a:off x="3819525" y="37909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5</a:t>
              </a:r>
            </a:p>
          </p:txBody>
        </p:sp>
        <p:sp>
          <p:nvSpPr>
            <p:cNvPr id="143848" name="Rectangle 488"/>
            <p:cNvSpPr>
              <a:spLocks noChangeArrowheads="1"/>
            </p:cNvSpPr>
            <p:nvPr/>
          </p:nvSpPr>
          <p:spPr bwMode="auto">
            <a:xfrm>
              <a:off x="4048125" y="37909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4</a:t>
              </a:r>
            </a:p>
          </p:txBody>
        </p:sp>
        <p:sp>
          <p:nvSpPr>
            <p:cNvPr id="143849" name="Rectangle 489"/>
            <p:cNvSpPr>
              <a:spLocks noChangeArrowheads="1"/>
            </p:cNvSpPr>
            <p:nvPr/>
          </p:nvSpPr>
          <p:spPr bwMode="auto">
            <a:xfrm>
              <a:off x="4276725" y="37909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3</a:t>
              </a:r>
            </a:p>
          </p:txBody>
        </p:sp>
        <p:sp>
          <p:nvSpPr>
            <p:cNvPr id="143850" name="Rectangle 490"/>
            <p:cNvSpPr>
              <a:spLocks noChangeArrowheads="1"/>
            </p:cNvSpPr>
            <p:nvPr/>
          </p:nvSpPr>
          <p:spPr bwMode="auto">
            <a:xfrm>
              <a:off x="4505325" y="37909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</a:t>
              </a:r>
            </a:p>
          </p:txBody>
        </p:sp>
        <p:sp>
          <p:nvSpPr>
            <p:cNvPr id="143851" name="Rectangle 491"/>
            <p:cNvSpPr>
              <a:spLocks noChangeArrowheads="1"/>
            </p:cNvSpPr>
            <p:nvPr/>
          </p:nvSpPr>
          <p:spPr bwMode="auto">
            <a:xfrm>
              <a:off x="4733925" y="37909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52" name="Rectangle 492"/>
            <p:cNvSpPr>
              <a:spLocks noChangeArrowheads="1"/>
            </p:cNvSpPr>
            <p:nvPr/>
          </p:nvSpPr>
          <p:spPr bwMode="auto">
            <a:xfrm>
              <a:off x="3133725" y="40100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8</a:t>
              </a:r>
            </a:p>
          </p:txBody>
        </p:sp>
        <p:sp>
          <p:nvSpPr>
            <p:cNvPr id="143853" name="Rectangle 493"/>
            <p:cNvSpPr>
              <a:spLocks noChangeArrowheads="1"/>
            </p:cNvSpPr>
            <p:nvPr/>
          </p:nvSpPr>
          <p:spPr bwMode="auto">
            <a:xfrm>
              <a:off x="3362325" y="40100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7</a:t>
              </a:r>
            </a:p>
          </p:txBody>
        </p:sp>
        <p:sp>
          <p:nvSpPr>
            <p:cNvPr id="143854" name="Rectangle 494"/>
            <p:cNvSpPr>
              <a:spLocks noChangeArrowheads="1"/>
            </p:cNvSpPr>
            <p:nvPr/>
          </p:nvSpPr>
          <p:spPr bwMode="auto">
            <a:xfrm>
              <a:off x="3590925" y="40100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6</a:t>
              </a:r>
            </a:p>
          </p:txBody>
        </p:sp>
        <p:sp>
          <p:nvSpPr>
            <p:cNvPr id="143855" name="Rectangle 495"/>
            <p:cNvSpPr>
              <a:spLocks noChangeArrowheads="1"/>
            </p:cNvSpPr>
            <p:nvPr/>
          </p:nvSpPr>
          <p:spPr bwMode="auto">
            <a:xfrm>
              <a:off x="3819525" y="40100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5</a:t>
              </a:r>
            </a:p>
          </p:txBody>
        </p:sp>
        <p:sp>
          <p:nvSpPr>
            <p:cNvPr id="143856" name="Rectangle 496"/>
            <p:cNvSpPr>
              <a:spLocks noChangeArrowheads="1"/>
            </p:cNvSpPr>
            <p:nvPr/>
          </p:nvSpPr>
          <p:spPr bwMode="auto">
            <a:xfrm>
              <a:off x="4048125" y="40100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4</a:t>
              </a:r>
            </a:p>
          </p:txBody>
        </p:sp>
        <p:sp>
          <p:nvSpPr>
            <p:cNvPr id="143857" name="Rectangle 497"/>
            <p:cNvSpPr>
              <a:spLocks noChangeArrowheads="1"/>
            </p:cNvSpPr>
            <p:nvPr/>
          </p:nvSpPr>
          <p:spPr bwMode="auto">
            <a:xfrm>
              <a:off x="4276725" y="40100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3</a:t>
              </a:r>
            </a:p>
          </p:txBody>
        </p:sp>
        <p:sp>
          <p:nvSpPr>
            <p:cNvPr id="143858" name="Rectangle 498"/>
            <p:cNvSpPr>
              <a:spLocks noChangeArrowheads="1"/>
            </p:cNvSpPr>
            <p:nvPr/>
          </p:nvSpPr>
          <p:spPr bwMode="auto">
            <a:xfrm>
              <a:off x="4505325" y="40100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</a:t>
              </a:r>
            </a:p>
          </p:txBody>
        </p:sp>
        <p:sp>
          <p:nvSpPr>
            <p:cNvPr id="143859" name="Rectangle 499"/>
            <p:cNvSpPr>
              <a:spLocks noChangeArrowheads="1"/>
            </p:cNvSpPr>
            <p:nvPr/>
          </p:nvSpPr>
          <p:spPr bwMode="auto">
            <a:xfrm>
              <a:off x="4733925" y="40100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60" name="Rectangle 500"/>
            <p:cNvSpPr>
              <a:spLocks noChangeArrowheads="1"/>
            </p:cNvSpPr>
            <p:nvPr/>
          </p:nvSpPr>
          <p:spPr bwMode="auto">
            <a:xfrm>
              <a:off x="3133725" y="42291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8</a:t>
              </a:r>
            </a:p>
          </p:txBody>
        </p:sp>
        <p:sp>
          <p:nvSpPr>
            <p:cNvPr id="143861" name="Rectangle 501"/>
            <p:cNvSpPr>
              <a:spLocks noChangeArrowheads="1"/>
            </p:cNvSpPr>
            <p:nvPr/>
          </p:nvSpPr>
          <p:spPr bwMode="auto">
            <a:xfrm>
              <a:off x="3362325" y="42291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7</a:t>
              </a:r>
            </a:p>
          </p:txBody>
        </p:sp>
        <p:sp>
          <p:nvSpPr>
            <p:cNvPr id="143862" name="Rectangle 502"/>
            <p:cNvSpPr>
              <a:spLocks noChangeArrowheads="1"/>
            </p:cNvSpPr>
            <p:nvPr/>
          </p:nvSpPr>
          <p:spPr bwMode="auto">
            <a:xfrm>
              <a:off x="3590925" y="42291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6</a:t>
              </a:r>
            </a:p>
          </p:txBody>
        </p:sp>
        <p:sp>
          <p:nvSpPr>
            <p:cNvPr id="143863" name="Rectangle 503"/>
            <p:cNvSpPr>
              <a:spLocks noChangeArrowheads="1"/>
            </p:cNvSpPr>
            <p:nvPr/>
          </p:nvSpPr>
          <p:spPr bwMode="auto">
            <a:xfrm>
              <a:off x="3819525" y="42291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5</a:t>
              </a:r>
            </a:p>
          </p:txBody>
        </p:sp>
        <p:sp>
          <p:nvSpPr>
            <p:cNvPr id="143864" name="Rectangle 504"/>
            <p:cNvSpPr>
              <a:spLocks noChangeArrowheads="1"/>
            </p:cNvSpPr>
            <p:nvPr/>
          </p:nvSpPr>
          <p:spPr bwMode="auto">
            <a:xfrm>
              <a:off x="4048125" y="42291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4</a:t>
              </a:r>
            </a:p>
          </p:txBody>
        </p:sp>
        <p:sp>
          <p:nvSpPr>
            <p:cNvPr id="143865" name="Rectangle 505"/>
            <p:cNvSpPr>
              <a:spLocks noChangeArrowheads="1"/>
            </p:cNvSpPr>
            <p:nvPr/>
          </p:nvSpPr>
          <p:spPr bwMode="auto">
            <a:xfrm>
              <a:off x="4276725" y="42291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3</a:t>
              </a:r>
            </a:p>
          </p:txBody>
        </p:sp>
        <p:sp>
          <p:nvSpPr>
            <p:cNvPr id="143866" name="Rectangle 506"/>
            <p:cNvSpPr>
              <a:spLocks noChangeArrowheads="1"/>
            </p:cNvSpPr>
            <p:nvPr/>
          </p:nvSpPr>
          <p:spPr bwMode="auto">
            <a:xfrm>
              <a:off x="4505325" y="42291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</a:t>
              </a:r>
            </a:p>
          </p:txBody>
        </p:sp>
        <p:sp>
          <p:nvSpPr>
            <p:cNvPr id="143867" name="Rectangle 507"/>
            <p:cNvSpPr>
              <a:spLocks noChangeArrowheads="1"/>
            </p:cNvSpPr>
            <p:nvPr/>
          </p:nvSpPr>
          <p:spPr bwMode="auto">
            <a:xfrm>
              <a:off x="4733925" y="42291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68" name="Rectangle 508"/>
            <p:cNvSpPr>
              <a:spLocks noChangeArrowheads="1"/>
            </p:cNvSpPr>
            <p:nvPr/>
          </p:nvSpPr>
          <p:spPr bwMode="auto">
            <a:xfrm>
              <a:off x="3133725" y="44481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8</a:t>
              </a:r>
            </a:p>
          </p:txBody>
        </p:sp>
        <p:sp>
          <p:nvSpPr>
            <p:cNvPr id="143869" name="Rectangle 509"/>
            <p:cNvSpPr>
              <a:spLocks noChangeArrowheads="1"/>
            </p:cNvSpPr>
            <p:nvPr/>
          </p:nvSpPr>
          <p:spPr bwMode="auto">
            <a:xfrm>
              <a:off x="3362325" y="44481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7</a:t>
              </a:r>
            </a:p>
          </p:txBody>
        </p:sp>
        <p:sp>
          <p:nvSpPr>
            <p:cNvPr id="143870" name="Rectangle 510"/>
            <p:cNvSpPr>
              <a:spLocks noChangeArrowheads="1"/>
            </p:cNvSpPr>
            <p:nvPr/>
          </p:nvSpPr>
          <p:spPr bwMode="auto">
            <a:xfrm>
              <a:off x="3590925" y="44481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6</a:t>
              </a:r>
            </a:p>
          </p:txBody>
        </p:sp>
        <p:sp>
          <p:nvSpPr>
            <p:cNvPr id="143871" name="Rectangle 511"/>
            <p:cNvSpPr>
              <a:spLocks noChangeArrowheads="1"/>
            </p:cNvSpPr>
            <p:nvPr/>
          </p:nvSpPr>
          <p:spPr bwMode="auto">
            <a:xfrm>
              <a:off x="3819525" y="44481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5</a:t>
              </a:r>
            </a:p>
          </p:txBody>
        </p:sp>
        <p:sp>
          <p:nvSpPr>
            <p:cNvPr id="143872" name="Rectangle 512"/>
            <p:cNvSpPr>
              <a:spLocks noChangeArrowheads="1"/>
            </p:cNvSpPr>
            <p:nvPr/>
          </p:nvSpPr>
          <p:spPr bwMode="auto">
            <a:xfrm>
              <a:off x="4048125" y="44481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4</a:t>
              </a:r>
            </a:p>
          </p:txBody>
        </p:sp>
        <p:sp>
          <p:nvSpPr>
            <p:cNvPr id="143873" name="Rectangle 513"/>
            <p:cNvSpPr>
              <a:spLocks noChangeArrowheads="1"/>
            </p:cNvSpPr>
            <p:nvPr/>
          </p:nvSpPr>
          <p:spPr bwMode="auto">
            <a:xfrm>
              <a:off x="4276725" y="44481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3</a:t>
              </a:r>
            </a:p>
          </p:txBody>
        </p:sp>
        <p:sp>
          <p:nvSpPr>
            <p:cNvPr id="143874" name="Rectangle 514"/>
            <p:cNvSpPr>
              <a:spLocks noChangeArrowheads="1"/>
            </p:cNvSpPr>
            <p:nvPr/>
          </p:nvSpPr>
          <p:spPr bwMode="auto">
            <a:xfrm>
              <a:off x="4505325" y="44481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</a:t>
              </a:r>
            </a:p>
          </p:txBody>
        </p:sp>
        <p:sp>
          <p:nvSpPr>
            <p:cNvPr id="143875" name="Rectangle 515"/>
            <p:cNvSpPr>
              <a:spLocks noChangeArrowheads="1"/>
            </p:cNvSpPr>
            <p:nvPr/>
          </p:nvSpPr>
          <p:spPr bwMode="auto">
            <a:xfrm>
              <a:off x="4733925" y="44481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76" name="Rectangle 516"/>
            <p:cNvSpPr>
              <a:spLocks noChangeArrowheads="1"/>
            </p:cNvSpPr>
            <p:nvPr/>
          </p:nvSpPr>
          <p:spPr bwMode="auto">
            <a:xfrm>
              <a:off x="3133725" y="46672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8</a:t>
              </a:r>
            </a:p>
          </p:txBody>
        </p:sp>
        <p:sp>
          <p:nvSpPr>
            <p:cNvPr id="143877" name="Rectangle 517"/>
            <p:cNvSpPr>
              <a:spLocks noChangeArrowheads="1"/>
            </p:cNvSpPr>
            <p:nvPr/>
          </p:nvSpPr>
          <p:spPr bwMode="auto">
            <a:xfrm>
              <a:off x="3362325" y="46672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7</a:t>
              </a:r>
            </a:p>
          </p:txBody>
        </p:sp>
        <p:sp>
          <p:nvSpPr>
            <p:cNvPr id="143878" name="Rectangle 518"/>
            <p:cNvSpPr>
              <a:spLocks noChangeArrowheads="1"/>
            </p:cNvSpPr>
            <p:nvPr/>
          </p:nvSpPr>
          <p:spPr bwMode="auto">
            <a:xfrm>
              <a:off x="3590925" y="46672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6</a:t>
              </a:r>
            </a:p>
          </p:txBody>
        </p:sp>
        <p:sp>
          <p:nvSpPr>
            <p:cNvPr id="143879" name="Rectangle 519"/>
            <p:cNvSpPr>
              <a:spLocks noChangeArrowheads="1"/>
            </p:cNvSpPr>
            <p:nvPr/>
          </p:nvSpPr>
          <p:spPr bwMode="auto">
            <a:xfrm>
              <a:off x="3819525" y="46672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5</a:t>
              </a:r>
            </a:p>
          </p:txBody>
        </p:sp>
        <p:sp>
          <p:nvSpPr>
            <p:cNvPr id="143880" name="Rectangle 520"/>
            <p:cNvSpPr>
              <a:spLocks noChangeArrowheads="1"/>
            </p:cNvSpPr>
            <p:nvPr/>
          </p:nvSpPr>
          <p:spPr bwMode="auto">
            <a:xfrm>
              <a:off x="4048125" y="46672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4</a:t>
              </a:r>
            </a:p>
          </p:txBody>
        </p:sp>
        <p:sp>
          <p:nvSpPr>
            <p:cNvPr id="143881" name="Rectangle 521"/>
            <p:cNvSpPr>
              <a:spLocks noChangeArrowheads="1"/>
            </p:cNvSpPr>
            <p:nvPr/>
          </p:nvSpPr>
          <p:spPr bwMode="auto">
            <a:xfrm>
              <a:off x="4276725" y="46672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3</a:t>
              </a:r>
            </a:p>
          </p:txBody>
        </p:sp>
        <p:sp>
          <p:nvSpPr>
            <p:cNvPr id="143882" name="Rectangle 522"/>
            <p:cNvSpPr>
              <a:spLocks noChangeArrowheads="1"/>
            </p:cNvSpPr>
            <p:nvPr/>
          </p:nvSpPr>
          <p:spPr bwMode="auto">
            <a:xfrm>
              <a:off x="4505325" y="46672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</a:t>
              </a:r>
            </a:p>
          </p:txBody>
        </p:sp>
        <p:sp>
          <p:nvSpPr>
            <p:cNvPr id="143883" name="Rectangle 523"/>
            <p:cNvSpPr>
              <a:spLocks noChangeArrowheads="1"/>
            </p:cNvSpPr>
            <p:nvPr/>
          </p:nvSpPr>
          <p:spPr bwMode="auto">
            <a:xfrm>
              <a:off x="4733925" y="46672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sp>
          <p:nvSpPr>
            <p:cNvPr id="143884" name="Rectangle 524"/>
            <p:cNvSpPr>
              <a:spLocks noChangeArrowheads="1"/>
            </p:cNvSpPr>
            <p:nvPr/>
          </p:nvSpPr>
          <p:spPr bwMode="auto">
            <a:xfrm>
              <a:off x="3133725" y="48863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8</a:t>
              </a:r>
            </a:p>
          </p:txBody>
        </p:sp>
        <p:sp>
          <p:nvSpPr>
            <p:cNvPr id="143885" name="Rectangle 525"/>
            <p:cNvSpPr>
              <a:spLocks noChangeArrowheads="1"/>
            </p:cNvSpPr>
            <p:nvPr/>
          </p:nvSpPr>
          <p:spPr bwMode="auto">
            <a:xfrm>
              <a:off x="3362325" y="48863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7</a:t>
              </a:r>
            </a:p>
          </p:txBody>
        </p:sp>
        <p:sp>
          <p:nvSpPr>
            <p:cNvPr id="143886" name="Rectangle 526"/>
            <p:cNvSpPr>
              <a:spLocks noChangeArrowheads="1"/>
            </p:cNvSpPr>
            <p:nvPr/>
          </p:nvSpPr>
          <p:spPr bwMode="auto">
            <a:xfrm>
              <a:off x="3590925" y="48863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6</a:t>
              </a:r>
            </a:p>
          </p:txBody>
        </p:sp>
        <p:sp>
          <p:nvSpPr>
            <p:cNvPr id="143887" name="Rectangle 527"/>
            <p:cNvSpPr>
              <a:spLocks noChangeArrowheads="1"/>
            </p:cNvSpPr>
            <p:nvPr/>
          </p:nvSpPr>
          <p:spPr bwMode="auto">
            <a:xfrm>
              <a:off x="3819525" y="48863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5</a:t>
              </a:r>
            </a:p>
          </p:txBody>
        </p:sp>
        <p:sp>
          <p:nvSpPr>
            <p:cNvPr id="143888" name="Rectangle 528"/>
            <p:cNvSpPr>
              <a:spLocks noChangeArrowheads="1"/>
            </p:cNvSpPr>
            <p:nvPr/>
          </p:nvSpPr>
          <p:spPr bwMode="auto">
            <a:xfrm>
              <a:off x="4048125" y="48863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4</a:t>
              </a:r>
            </a:p>
          </p:txBody>
        </p:sp>
        <p:sp>
          <p:nvSpPr>
            <p:cNvPr id="143889" name="Rectangle 529"/>
            <p:cNvSpPr>
              <a:spLocks noChangeArrowheads="1"/>
            </p:cNvSpPr>
            <p:nvPr/>
          </p:nvSpPr>
          <p:spPr bwMode="auto">
            <a:xfrm>
              <a:off x="4276725" y="48863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3</a:t>
              </a:r>
            </a:p>
          </p:txBody>
        </p:sp>
        <p:sp>
          <p:nvSpPr>
            <p:cNvPr id="143890" name="Rectangle 530"/>
            <p:cNvSpPr>
              <a:spLocks noChangeArrowheads="1"/>
            </p:cNvSpPr>
            <p:nvPr/>
          </p:nvSpPr>
          <p:spPr bwMode="auto">
            <a:xfrm>
              <a:off x="4505325" y="48863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</a:t>
              </a:r>
            </a:p>
          </p:txBody>
        </p:sp>
        <p:sp>
          <p:nvSpPr>
            <p:cNvPr id="143891" name="Rectangle 531"/>
            <p:cNvSpPr>
              <a:spLocks noChangeArrowheads="1"/>
            </p:cNvSpPr>
            <p:nvPr/>
          </p:nvSpPr>
          <p:spPr bwMode="auto">
            <a:xfrm>
              <a:off x="4733925" y="48863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graphicFrame>
          <p:nvGraphicFramePr>
            <p:cNvPr id="143958" name="Object 5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7223932"/>
                </p:ext>
              </p:extLst>
            </p:nvPr>
          </p:nvGraphicFramePr>
          <p:xfrm>
            <a:off x="1260475" y="2032000"/>
            <a:ext cx="5080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6" name="Equation" r:id="rId5" imgW="507960" imgH="279360" progId="Equation.3">
                    <p:embed/>
                  </p:oleObj>
                </mc:Choice>
                <mc:Fallback>
                  <p:oleObj name="Equation" r:id="rId5" imgW="50796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475" y="2032000"/>
                          <a:ext cx="5080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4954588" y="4419600"/>
            <a:ext cx="3595687" cy="2060020"/>
            <a:chOff x="4954588" y="4419600"/>
            <a:chExt cx="3595687" cy="2060020"/>
          </a:xfrm>
        </p:grpSpPr>
        <p:sp>
          <p:nvSpPr>
            <p:cNvPr id="143716" name="Line 356"/>
            <p:cNvSpPr>
              <a:spLocks noChangeShapeType="1"/>
            </p:cNvSpPr>
            <p:nvPr/>
          </p:nvSpPr>
          <p:spPr bwMode="auto">
            <a:xfrm>
              <a:off x="5086350" y="4962525"/>
              <a:ext cx="57150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00">
                <a:latin typeface="+mj-lt"/>
              </a:endParaRPr>
            </a:p>
          </p:txBody>
        </p:sp>
        <p:sp>
          <p:nvSpPr>
            <p:cNvPr id="143718" name="Text Box 358"/>
            <p:cNvSpPr txBox="1">
              <a:spLocks noChangeArrowheads="1"/>
            </p:cNvSpPr>
            <p:nvPr/>
          </p:nvSpPr>
          <p:spPr bwMode="auto">
            <a:xfrm>
              <a:off x="4954588" y="4643438"/>
              <a:ext cx="958917" cy="861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latin typeface="+mj-lt"/>
                </a:rPr>
                <a:t>1-D </a:t>
              </a:r>
            </a:p>
            <a:p>
              <a:r>
                <a:rPr lang="en-US" altLang="en-US" sz="1600" dirty="0">
                  <a:latin typeface="+mj-lt"/>
                </a:rPr>
                <a:t>Column-</a:t>
              </a:r>
            </a:p>
            <a:p>
              <a:r>
                <a:rPr lang="en-US" altLang="en-US" sz="1600" dirty="0">
                  <a:latin typeface="+mj-lt"/>
                </a:rPr>
                <a:t>wise</a:t>
              </a:r>
            </a:p>
          </p:txBody>
        </p:sp>
        <p:sp>
          <p:nvSpPr>
            <p:cNvPr id="143721" name="Text Box 361"/>
            <p:cNvSpPr txBox="1">
              <a:spLocks noChangeArrowheads="1"/>
            </p:cNvSpPr>
            <p:nvPr/>
          </p:nvSpPr>
          <p:spPr bwMode="auto">
            <a:xfrm>
              <a:off x="7423150" y="6110288"/>
              <a:ext cx="5565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+mj-lt"/>
                </a:rPr>
                <a:t>8x8</a:t>
              </a:r>
            </a:p>
          </p:txBody>
        </p:sp>
        <p:sp>
          <p:nvSpPr>
            <p:cNvPr id="143892" name="Rectangle 532"/>
            <p:cNvSpPr>
              <a:spLocks noChangeArrowheads="1"/>
            </p:cNvSpPr>
            <p:nvPr/>
          </p:nvSpPr>
          <p:spPr bwMode="auto">
            <a:xfrm>
              <a:off x="5848350" y="44196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64</a:t>
              </a:r>
            </a:p>
          </p:txBody>
        </p:sp>
        <p:sp>
          <p:nvSpPr>
            <p:cNvPr id="143893" name="Rectangle 533"/>
            <p:cNvSpPr>
              <a:spLocks noChangeArrowheads="1"/>
            </p:cNvSpPr>
            <p:nvPr/>
          </p:nvSpPr>
          <p:spPr bwMode="auto">
            <a:xfrm>
              <a:off x="6076950" y="44196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56</a:t>
              </a:r>
            </a:p>
          </p:txBody>
        </p:sp>
        <p:sp>
          <p:nvSpPr>
            <p:cNvPr id="143894" name="Rectangle 534"/>
            <p:cNvSpPr>
              <a:spLocks noChangeArrowheads="1"/>
            </p:cNvSpPr>
            <p:nvPr/>
          </p:nvSpPr>
          <p:spPr bwMode="auto">
            <a:xfrm>
              <a:off x="6305550" y="44196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 dirty="0">
                  <a:latin typeface="+mj-lt"/>
                </a:rPr>
                <a:t>48</a:t>
              </a:r>
            </a:p>
          </p:txBody>
        </p:sp>
        <p:sp>
          <p:nvSpPr>
            <p:cNvPr id="143895" name="Rectangle 535"/>
            <p:cNvSpPr>
              <a:spLocks noChangeArrowheads="1"/>
            </p:cNvSpPr>
            <p:nvPr/>
          </p:nvSpPr>
          <p:spPr bwMode="auto">
            <a:xfrm>
              <a:off x="6534150" y="44196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40</a:t>
              </a:r>
            </a:p>
          </p:txBody>
        </p:sp>
        <p:sp>
          <p:nvSpPr>
            <p:cNvPr id="143896" name="Rectangle 536"/>
            <p:cNvSpPr>
              <a:spLocks noChangeArrowheads="1"/>
            </p:cNvSpPr>
            <p:nvPr/>
          </p:nvSpPr>
          <p:spPr bwMode="auto">
            <a:xfrm>
              <a:off x="6762750" y="44196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32</a:t>
              </a:r>
            </a:p>
          </p:txBody>
        </p:sp>
        <p:sp>
          <p:nvSpPr>
            <p:cNvPr id="143897" name="Rectangle 537"/>
            <p:cNvSpPr>
              <a:spLocks noChangeArrowheads="1"/>
            </p:cNvSpPr>
            <p:nvPr/>
          </p:nvSpPr>
          <p:spPr bwMode="auto">
            <a:xfrm>
              <a:off x="6991350" y="44196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24</a:t>
              </a:r>
            </a:p>
          </p:txBody>
        </p:sp>
        <p:sp>
          <p:nvSpPr>
            <p:cNvPr id="143898" name="Rectangle 538"/>
            <p:cNvSpPr>
              <a:spLocks noChangeArrowheads="1"/>
            </p:cNvSpPr>
            <p:nvPr/>
          </p:nvSpPr>
          <p:spPr bwMode="auto">
            <a:xfrm>
              <a:off x="7219950" y="44196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16</a:t>
              </a:r>
            </a:p>
          </p:txBody>
        </p:sp>
        <p:sp>
          <p:nvSpPr>
            <p:cNvPr id="143899" name="Rectangle 539"/>
            <p:cNvSpPr>
              <a:spLocks noChangeArrowheads="1"/>
            </p:cNvSpPr>
            <p:nvPr/>
          </p:nvSpPr>
          <p:spPr bwMode="auto">
            <a:xfrm>
              <a:off x="7448550" y="44196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8</a:t>
              </a:r>
            </a:p>
          </p:txBody>
        </p:sp>
        <p:sp>
          <p:nvSpPr>
            <p:cNvPr id="143900" name="Rectangle 540"/>
            <p:cNvSpPr>
              <a:spLocks noChangeArrowheads="1"/>
            </p:cNvSpPr>
            <p:nvPr/>
          </p:nvSpPr>
          <p:spPr bwMode="auto">
            <a:xfrm>
              <a:off x="5848350" y="46386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56</a:t>
              </a:r>
            </a:p>
          </p:txBody>
        </p:sp>
        <p:sp>
          <p:nvSpPr>
            <p:cNvPr id="143901" name="Rectangle 541"/>
            <p:cNvSpPr>
              <a:spLocks noChangeArrowheads="1"/>
            </p:cNvSpPr>
            <p:nvPr/>
          </p:nvSpPr>
          <p:spPr bwMode="auto">
            <a:xfrm>
              <a:off x="5848350" y="48577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48</a:t>
              </a:r>
            </a:p>
          </p:txBody>
        </p:sp>
        <p:sp>
          <p:nvSpPr>
            <p:cNvPr id="143902" name="Rectangle 542"/>
            <p:cNvSpPr>
              <a:spLocks noChangeArrowheads="1"/>
            </p:cNvSpPr>
            <p:nvPr/>
          </p:nvSpPr>
          <p:spPr bwMode="auto">
            <a:xfrm>
              <a:off x="5848350" y="50768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40</a:t>
              </a:r>
            </a:p>
          </p:txBody>
        </p:sp>
        <p:sp>
          <p:nvSpPr>
            <p:cNvPr id="143903" name="Rectangle 543"/>
            <p:cNvSpPr>
              <a:spLocks noChangeArrowheads="1"/>
            </p:cNvSpPr>
            <p:nvPr/>
          </p:nvSpPr>
          <p:spPr bwMode="auto">
            <a:xfrm>
              <a:off x="5848350" y="52959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32</a:t>
              </a:r>
            </a:p>
          </p:txBody>
        </p:sp>
        <p:sp>
          <p:nvSpPr>
            <p:cNvPr id="143904" name="Rectangle 544"/>
            <p:cNvSpPr>
              <a:spLocks noChangeArrowheads="1"/>
            </p:cNvSpPr>
            <p:nvPr/>
          </p:nvSpPr>
          <p:spPr bwMode="auto">
            <a:xfrm>
              <a:off x="5848350" y="55149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24</a:t>
              </a:r>
            </a:p>
          </p:txBody>
        </p:sp>
        <p:sp>
          <p:nvSpPr>
            <p:cNvPr id="143905" name="Rectangle 545"/>
            <p:cNvSpPr>
              <a:spLocks noChangeArrowheads="1"/>
            </p:cNvSpPr>
            <p:nvPr/>
          </p:nvSpPr>
          <p:spPr bwMode="auto">
            <a:xfrm>
              <a:off x="5848350" y="57340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16</a:t>
              </a:r>
            </a:p>
          </p:txBody>
        </p:sp>
        <p:sp>
          <p:nvSpPr>
            <p:cNvPr id="143906" name="Rectangle 546"/>
            <p:cNvSpPr>
              <a:spLocks noChangeArrowheads="1"/>
            </p:cNvSpPr>
            <p:nvPr/>
          </p:nvSpPr>
          <p:spPr bwMode="auto">
            <a:xfrm>
              <a:off x="5848350" y="59531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8</a:t>
              </a:r>
            </a:p>
          </p:txBody>
        </p:sp>
        <p:sp>
          <p:nvSpPr>
            <p:cNvPr id="143907" name="Rectangle 547"/>
            <p:cNvSpPr>
              <a:spLocks noChangeArrowheads="1"/>
            </p:cNvSpPr>
            <p:nvPr/>
          </p:nvSpPr>
          <p:spPr bwMode="auto">
            <a:xfrm>
              <a:off x="6076950" y="46386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49</a:t>
              </a:r>
            </a:p>
          </p:txBody>
        </p:sp>
        <p:sp>
          <p:nvSpPr>
            <p:cNvPr id="143908" name="Rectangle 548"/>
            <p:cNvSpPr>
              <a:spLocks noChangeArrowheads="1"/>
            </p:cNvSpPr>
            <p:nvPr/>
          </p:nvSpPr>
          <p:spPr bwMode="auto">
            <a:xfrm>
              <a:off x="6076950" y="48577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42</a:t>
              </a:r>
            </a:p>
          </p:txBody>
        </p:sp>
        <p:sp>
          <p:nvSpPr>
            <p:cNvPr id="143909" name="Rectangle 549"/>
            <p:cNvSpPr>
              <a:spLocks noChangeArrowheads="1"/>
            </p:cNvSpPr>
            <p:nvPr/>
          </p:nvSpPr>
          <p:spPr bwMode="auto">
            <a:xfrm>
              <a:off x="6076950" y="50768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35</a:t>
              </a:r>
            </a:p>
          </p:txBody>
        </p:sp>
        <p:sp>
          <p:nvSpPr>
            <p:cNvPr id="143910" name="Rectangle 550"/>
            <p:cNvSpPr>
              <a:spLocks noChangeArrowheads="1"/>
            </p:cNvSpPr>
            <p:nvPr/>
          </p:nvSpPr>
          <p:spPr bwMode="auto">
            <a:xfrm>
              <a:off x="6076950" y="52959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28</a:t>
              </a:r>
            </a:p>
          </p:txBody>
        </p:sp>
        <p:sp>
          <p:nvSpPr>
            <p:cNvPr id="143911" name="Rectangle 551"/>
            <p:cNvSpPr>
              <a:spLocks noChangeArrowheads="1"/>
            </p:cNvSpPr>
            <p:nvPr/>
          </p:nvSpPr>
          <p:spPr bwMode="auto">
            <a:xfrm>
              <a:off x="6076950" y="55149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21</a:t>
              </a:r>
            </a:p>
          </p:txBody>
        </p:sp>
        <p:sp>
          <p:nvSpPr>
            <p:cNvPr id="143912" name="Rectangle 552"/>
            <p:cNvSpPr>
              <a:spLocks noChangeArrowheads="1"/>
            </p:cNvSpPr>
            <p:nvPr/>
          </p:nvSpPr>
          <p:spPr bwMode="auto">
            <a:xfrm>
              <a:off x="6076950" y="57340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14</a:t>
              </a:r>
            </a:p>
          </p:txBody>
        </p:sp>
        <p:sp>
          <p:nvSpPr>
            <p:cNvPr id="143913" name="Rectangle 553"/>
            <p:cNvSpPr>
              <a:spLocks noChangeArrowheads="1"/>
            </p:cNvSpPr>
            <p:nvPr/>
          </p:nvSpPr>
          <p:spPr bwMode="auto">
            <a:xfrm>
              <a:off x="6076950" y="59531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7</a:t>
              </a:r>
            </a:p>
          </p:txBody>
        </p:sp>
        <p:sp>
          <p:nvSpPr>
            <p:cNvPr id="143914" name="Rectangle 554"/>
            <p:cNvSpPr>
              <a:spLocks noChangeArrowheads="1"/>
            </p:cNvSpPr>
            <p:nvPr/>
          </p:nvSpPr>
          <p:spPr bwMode="auto">
            <a:xfrm>
              <a:off x="6305550" y="46386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42</a:t>
              </a:r>
            </a:p>
          </p:txBody>
        </p:sp>
        <p:sp>
          <p:nvSpPr>
            <p:cNvPr id="143915" name="Rectangle 555"/>
            <p:cNvSpPr>
              <a:spLocks noChangeArrowheads="1"/>
            </p:cNvSpPr>
            <p:nvPr/>
          </p:nvSpPr>
          <p:spPr bwMode="auto">
            <a:xfrm>
              <a:off x="6305550" y="48577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36</a:t>
              </a:r>
            </a:p>
          </p:txBody>
        </p:sp>
        <p:sp>
          <p:nvSpPr>
            <p:cNvPr id="143916" name="Rectangle 556"/>
            <p:cNvSpPr>
              <a:spLocks noChangeArrowheads="1"/>
            </p:cNvSpPr>
            <p:nvPr/>
          </p:nvSpPr>
          <p:spPr bwMode="auto">
            <a:xfrm>
              <a:off x="6305550" y="50768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30</a:t>
              </a:r>
            </a:p>
          </p:txBody>
        </p:sp>
        <p:sp>
          <p:nvSpPr>
            <p:cNvPr id="143917" name="Rectangle 557"/>
            <p:cNvSpPr>
              <a:spLocks noChangeArrowheads="1"/>
            </p:cNvSpPr>
            <p:nvPr/>
          </p:nvSpPr>
          <p:spPr bwMode="auto">
            <a:xfrm>
              <a:off x="6305550" y="52959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24</a:t>
              </a:r>
            </a:p>
          </p:txBody>
        </p:sp>
        <p:sp>
          <p:nvSpPr>
            <p:cNvPr id="143918" name="Rectangle 558"/>
            <p:cNvSpPr>
              <a:spLocks noChangeArrowheads="1"/>
            </p:cNvSpPr>
            <p:nvPr/>
          </p:nvSpPr>
          <p:spPr bwMode="auto">
            <a:xfrm>
              <a:off x="6305550" y="55149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18</a:t>
              </a:r>
            </a:p>
          </p:txBody>
        </p:sp>
        <p:sp>
          <p:nvSpPr>
            <p:cNvPr id="143919" name="Rectangle 559"/>
            <p:cNvSpPr>
              <a:spLocks noChangeArrowheads="1"/>
            </p:cNvSpPr>
            <p:nvPr/>
          </p:nvSpPr>
          <p:spPr bwMode="auto">
            <a:xfrm>
              <a:off x="6305550" y="57340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12</a:t>
              </a:r>
            </a:p>
          </p:txBody>
        </p:sp>
        <p:sp>
          <p:nvSpPr>
            <p:cNvPr id="143920" name="Rectangle 560"/>
            <p:cNvSpPr>
              <a:spLocks noChangeArrowheads="1"/>
            </p:cNvSpPr>
            <p:nvPr/>
          </p:nvSpPr>
          <p:spPr bwMode="auto">
            <a:xfrm>
              <a:off x="6305550" y="59531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6</a:t>
              </a:r>
            </a:p>
          </p:txBody>
        </p:sp>
        <p:sp>
          <p:nvSpPr>
            <p:cNvPr id="143921" name="Rectangle 561"/>
            <p:cNvSpPr>
              <a:spLocks noChangeArrowheads="1"/>
            </p:cNvSpPr>
            <p:nvPr/>
          </p:nvSpPr>
          <p:spPr bwMode="auto">
            <a:xfrm>
              <a:off x="6534150" y="46386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35</a:t>
              </a:r>
            </a:p>
          </p:txBody>
        </p:sp>
        <p:sp>
          <p:nvSpPr>
            <p:cNvPr id="143922" name="Rectangle 562"/>
            <p:cNvSpPr>
              <a:spLocks noChangeArrowheads="1"/>
            </p:cNvSpPr>
            <p:nvPr/>
          </p:nvSpPr>
          <p:spPr bwMode="auto">
            <a:xfrm>
              <a:off x="6534150" y="48577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30</a:t>
              </a:r>
            </a:p>
          </p:txBody>
        </p:sp>
        <p:sp>
          <p:nvSpPr>
            <p:cNvPr id="143923" name="Rectangle 563"/>
            <p:cNvSpPr>
              <a:spLocks noChangeArrowheads="1"/>
            </p:cNvSpPr>
            <p:nvPr/>
          </p:nvSpPr>
          <p:spPr bwMode="auto">
            <a:xfrm>
              <a:off x="6534150" y="50768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25</a:t>
              </a:r>
            </a:p>
          </p:txBody>
        </p:sp>
        <p:sp>
          <p:nvSpPr>
            <p:cNvPr id="143924" name="Rectangle 564"/>
            <p:cNvSpPr>
              <a:spLocks noChangeArrowheads="1"/>
            </p:cNvSpPr>
            <p:nvPr/>
          </p:nvSpPr>
          <p:spPr bwMode="auto">
            <a:xfrm>
              <a:off x="6534150" y="52959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20</a:t>
              </a:r>
            </a:p>
          </p:txBody>
        </p:sp>
        <p:sp>
          <p:nvSpPr>
            <p:cNvPr id="143925" name="Rectangle 565"/>
            <p:cNvSpPr>
              <a:spLocks noChangeArrowheads="1"/>
            </p:cNvSpPr>
            <p:nvPr/>
          </p:nvSpPr>
          <p:spPr bwMode="auto">
            <a:xfrm>
              <a:off x="6534150" y="55149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15</a:t>
              </a:r>
            </a:p>
          </p:txBody>
        </p:sp>
        <p:sp>
          <p:nvSpPr>
            <p:cNvPr id="143926" name="Rectangle 566"/>
            <p:cNvSpPr>
              <a:spLocks noChangeArrowheads="1"/>
            </p:cNvSpPr>
            <p:nvPr/>
          </p:nvSpPr>
          <p:spPr bwMode="auto">
            <a:xfrm>
              <a:off x="6534150" y="57340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10</a:t>
              </a:r>
            </a:p>
          </p:txBody>
        </p:sp>
        <p:sp>
          <p:nvSpPr>
            <p:cNvPr id="143927" name="Rectangle 567"/>
            <p:cNvSpPr>
              <a:spLocks noChangeArrowheads="1"/>
            </p:cNvSpPr>
            <p:nvPr/>
          </p:nvSpPr>
          <p:spPr bwMode="auto">
            <a:xfrm>
              <a:off x="6534150" y="59531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5</a:t>
              </a:r>
            </a:p>
          </p:txBody>
        </p:sp>
        <p:sp>
          <p:nvSpPr>
            <p:cNvPr id="143928" name="Rectangle 568"/>
            <p:cNvSpPr>
              <a:spLocks noChangeArrowheads="1"/>
            </p:cNvSpPr>
            <p:nvPr/>
          </p:nvSpPr>
          <p:spPr bwMode="auto">
            <a:xfrm>
              <a:off x="6762750" y="46386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28</a:t>
              </a:r>
            </a:p>
          </p:txBody>
        </p:sp>
        <p:sp>
          <p:nvSpPr>
            <p:cNvPr id="143929" name="Rectangle 569"/>
            <p:cNvSpPr>
              <a:spLocks noChangeArrowheads="1"/>
            </p:cNvSpPr>
            <p:nvPr/>
          </p:nvSpPr>
          <p:spPr bwMode="auto">
            <a:xfrm>
              <a:off x="6762750" y="48577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24</a:t>
              </a:r>
            </a:p>
          </p:txBody>
        </p:sp>
        <p:sp>
          <p:nvSpPr>
            <p:cNvPr id="143930" name="Rectangle 570"/>
            <p:cNvSpPr>
              <a:spLocks noChangeArrowheads="1"/>
            </p:cNvSpPr>
            <p:nvPr/>
          </p:nvSpPr>
          <p:spPr bwMode="auto">
            <a:xfrm>
              <a:off x="6762750" y="50768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20</a:t>
              </a:r>
            </a:p>
          </p:txBody>
        </p:sp>
        <p:sp>
          <p:nvSpPr>
            <p:cNvPr id="143931" name="Rectangle 571"/>
            <p:cNvSpPr>
              <a:spLocks noChangeArrowheads="1"/>
            </p:cNvSpPr>
            <p:nvPr/>
          </p:nvSpPr>
          <p:spPr bwMode="auto">
            <a:xfrm>
              <a:off x="6762750" y="52959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16</a:t>
              </a:r>
            </a:p>
          </p:txBody>
        </p:sp>
        <p:sp>
          <p:nvSpPr>
            <p:cNvPr id="143932" name="Rectangle 572"/>
            <p:cNvSpPr>
              <a:spLocks noChangeArrowheads="1"/>
            </p:cNvSpPr>
            <p:nvPr/>
          </p:nvSpPr>
          <p:spPr bwMode="auto">
            <a:xfrm>
              <a:off x="6762750" y="55149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12</a:t>
              </a:r>
            </a:p>
          </p:txBody>
        </p:sp>
        <p:sp>
          <p:nvSpPr>
            <p:cNvPr id="143933" name="Rectangle 573"/>
            <p:cNvSpPr>
              <a:spLocks noChangeArrowheads="1"/>
            </p:cNvSpPr>
            <p:nvPr/>
          </p:nvSpPr>
          <p:spPr bwMode="auto">
            <a:xfrm>
              <a:off x="6762750" y="57340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8</a:t>
              </a:r>
            </a:p>
          </p:txBody>
        </p:sp>
        <p:sp>
          <p:nvSpPr>
            <p:cNvPr id="143934" name="Rectangle 574"/>
            <p:cNvSpPr>
              <a:spLocks noChangeArrowheads="1"/>
            </p:cNvSpPr>
            <p:nvPr/>
          </p:nvSpPr>
          <p:spPr bwMode="auto">
            <a:xfrm>
              <a:off x="6762750" y="59531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4</a:t>
              </a:r>
            </a:p>
          </p:txBody>
        </p:sp>
        <p:sp>
          <p:nvSpPr>
            <p:cNvPr id="143935" name="Rectangle 575"/>
            <p:cNvSpPr>
              <a:spLocks noChangeArrowheads="1"/>
            </p:cNvSpPr>
            <p:nvPr/>
          </p:nvSpPr>
          <p:spPr bwMode="auto">
            <a:xfrm>
              <a:off x="6991350" y="46386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21</a:t>
              </a:r>
            </a:p>
          </p:txBody>
        </p:sp>
        <p:sp>
          <p:nvSpPr>
            <p:cNvPr id="143936" name="Rectangle 576"/>
            <p:cNvSpPr>
              <a:spLocks noChangeArrowheads="1"/>
            </p:cNvSpPr>
            <p:nvPr/>
          </p:nvSpPr>
          <p:spPr bwMode="auto">
            <a:xfrm>
              <a:off x="6991350" y="48577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18</a:t>
              </a:r>
            </a:p>
          </p:txBody>
        </p:sp>
        <p:sp>
          <p:nvSpPr>
            <p:cNvPr id="143937" name="Rectangle 577"/>
            <p:cNvSpPr>
              <a:spLocks noChangeArrowheads="1"/>
            </p:cNvSpPr>
            <p:nvPr/>
          </p:nvSpPr>
          <p:spPr bwMode="auto">
            <a:xfrm>
              <a:off x="6991350" y="50768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15</a:t>
              </a:r>
            </a:p>
          </p:txBody>
        </p:sp>
        <p:sp>
          <p:nvSpPr>
            <p:cNvPr id="143938" name="Rectangle 578"/>
            <p:cNvSpPr>
              <a:spLocks noChangeArrowheads="1"/>
            </p:cNvSpPr>
            <p:nvPr/>
          </p:nvSpPr>
          <p:spPr bwMode="auto">
            <a:xfrm>
              <a:off x="6991350" y="52959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12</a:t>
              </a:r>
            </a:p>
          </p:txBody>
        </p:sp>
        <p:sp>
          <p:nvSpPr>
            <p:cNvPr id="143939" name="Rectangle 579"/>
            <p:cNvSpPr>
              <a:spLocks noChangeArrowheads="1"/>
            </p:cNvSpPr>
            <p:nvPr/>
          </p:nvSpPr>
          <p:spPr bwMode="auto">
            <a:xfrm>
              <a:off x="6991350" y="55149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9</a:t>
              </a:r>
            </a:p>
          </p:txBody>
        </p:sp>
        <p:sp>
          <p:nvSpPr>
            <p:cNvPr id="143940" name="Rectangle 580"/>
            <p:cNvSpPr>
              <a:spLocks noChangeArrowheads="1"/>
            </p:cNvSpPr>
            <p:nvPr/>
          </p:nvSpPr>
          <p:spPr bwMode="auto">
            <a:xfrm>
              <a:off x="6991350" y="57340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6</a:t>
              </a:r>
            </a:p>
          </p:txBody>
        </p:sp>
        <p:sp>
          <p:nvSpPr>
            <p:cNvPr id="143941" name="Rectangle 581"/>
            <p:cNvSpPr>
              <a:spLocks noChangeArrowheads="1"/>
            </p:cNvSpPr>
            <p:nvPr/>
          </p:nvSpPr>
          <p:spPr bwMode="auto">
            <a:xfrm>
              <a:off x="6991350" y="59531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3</a:t>
              </a:r>
            </a:p>
          </p:txBody>
        </p:sp>
        <p:sp>
          <p:nvSpPr>
            <p:cNvPr id="143942" name="Rectangle 582"/>
            <p:cNvSpPr>
              <a:spLocks noChangeArrowheads="1"/>
            </p:cNvSpPr>
            <p:nvPr/>
          </p:nvSpPr>
          <p:spPr bwMode="auto">
            <a:xfrm>
              <a:off x="7219950" y="46386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14</a:t>
              </a:r>
            </a:p>
          </p:txBody>
        </p:sp>
        <p:sp>
          <p:nvSpPr>
            <p:cNvPr id="143943" name="Rectangle 583"/>
            <p:cNvSpPr>
              <a:spLocks noChangeArrowheads="1"/>
            </p:cNvSpPr>
            <p:nvPr/>
          </p:nvSpPr>
          <p:spPr bwMode="auto">
            <a:xfrm>
              <a:off x="7219950" y="48577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12</a:t>
              </a:r>
            </a:p>
          </p:txBody>
        </p:sp>
        <p:sp>
          <p:nvSpPr>
            <p:cNvPr id="143944" name="Rectangle 584"/>
            <p:cNvSpPr>
              <a:spLocks noChangeArrowheads="1"/>
            </p:cNvSpPr>
            <p:nvPr/>
          </p:nvSpPr>
          <p:spPr bwMode="auto">
            <a:xfrm>
              <a:off x="7219950" y="50768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10</a:t>
              </a:r>
            </a:p>
          </p:txBody>
        </p:sp>
        <p:sp>
          <p:nvSpPr>
            <p:cNvPr id="143945" name="Rectangle 585"/>
            <p:cNvSpPr>
              <a:spLocks noChangeArrowheads="1"/>
            </p:cNvSpPr>
            <p:nvPr/>
          </p:nvSpPr>
          <p:spPr bwMode="auto">
            <a:xfrm>
              <a:off x="7219950" y="52959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8</a:t>
              </a:r>
            </a:p>
          </p:txBody>
        </p:sp>
        <p:sp>
          <p:nvSpPr>
            <p:cNvPr id="143946" name="Rectangle 586"/>
            <p:cNvSpPr>
              <a:spLocks noChangeArrowheads="1"/>
            </p:cNvSpPr>
            <p:nvPr/>
          </p:nvSpPr>
          <p:spPr bwMode="auto">
            <a:xfrm>
              <a:off x="7219950" y="55149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6</a:t>
              </a:r>
            </a:p>
          </p:txBody>
        </p:sp>
        <p:sp>
          <p:nvSpPr>
            <p:cNvPr id="143947" name="Rectangle 587"/>
            <p:cNvSpPr>
              <a:spLocks noChangeArrowheads="1"/>
            </p:cNvSpPr>
            <p:nvPr/>
          </p:nvSpPr>
          <p:spPr bwMode="auto">
            <a:xfrm>
              <a:off x="7219950" y="57340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4</a:t>
              </a:r>
            </a:p>
          </p:txBody>
        </p:sp>
        <p:sp>
          <p:nvSpPr>
            <p:cNvPr id="143948" name="Rectangle 588"/>
            <p:cNvSpPr>
              <a:spLocks noChangeArrowheads="1"/>
            </p:cNvSpPr>
            <p:nvPr/>
          </p:nvSpPr>
          <p:spPr bwMode="auto">
            <a:xfrm>
              <a:off x="7219950" y="59531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</a:t>
              </a:r>
            </a:p>
          </p:txBody>
        </p:sp>
        <p:sp>
          <p:nvSpPr>
            <p:cNvPr id="143949" name="Rectangle 589"/>
            <p:cNvSpPr>
              <a:spLocks noChangeArrowheads="1"/>
            </p:cNvSpPr>
            <p:nvPr/>
          </p:nvSpPr>
          <p:spPr bwMode="auto">
            <a:xfrm>
              <a:off x="7448550" y="46386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7</a:t>
              </a:r>
            </a:p>
          </p:txBody>
        </p:sp>
        <p:sp>
          <p:nvSpPr>
            <p:cNvPr id="143950" name="Rectangle 590"/>
            <p:cNvSpPr>
              <a:spLocks noChangeArrowheads="1"/>
            </p:cNvSpPr>
            <p:nvPr/>
          </p:nvSpPr>
          <p:spPr bwMode="auto">
            <a:xfrm>
              <a:off x="7448550" y="48577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6</a:t>
              </a:r>
            </a:p>
          </p:txBody>
        </p:sp>
        <p:sp>
          <p:nvSpPr>
            <p:cNvPr id="143951" name="Rectangle 591"/>
            <p:cNvSpPr>
              <a:spLocks noChangeArrowheads="1"/>
            </p:cNvSpPr>
            <p:nvPr/>
          </p:nvSpPr>
          <p:spPr bwMode="auto">
            <a:xfrm>
              <a:off x="7448550" y="50768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5</a:t>
              </a:r>
            </a:p>
          </p:txBody>
        </p:sp>
        <p:sp>
          <p:nvSpPr>
            <p:cNvPr id="143952" name="Rectangle 592"/>
            <p:cNvSpPr>
              <a:spLocks noChangeArrowheads="1"/>
            </p:cNvSpPr>
            <p:nvPr/>
          </p:nvSpPr>
          <p:spPr bwMode="auto">
            <a:xfrm>
              <a:off x="7448550" y="529590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4</a:t>
              </a:r>
            </a:p>
          </p:txBody>
        </p:sp>
        <p:sp>
          <p:nvSpPr>
            <p:cNvPr id="143953" name="Rectangle 593"/>
            <p:cNvSpPr>
              <a:spLocks noChangeArrowheads="1"/>
            </p:cNvSpPr>
            <p:nvPr/>
          </p:nvSpPr>
          <p:spPr bwMode="auto">
            <a:xfrm>
              <a:off x="7448550" y="551497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3</a:t>
              </a:r>
            </a:p>
          </p:txBody>
        </p:sp>
        <p:sp>
          <p:nvSpPr>
            <p:cNvPr id="143954" name="Rectangle 594"/>
            <p:cNvSpPr>
              <a:spLocks noChangeArrowheads="1"/>
            </p:cNvSpPr>
            <p:nvPr/>
          </p:nvSpPr>
          <p:spPr bwMode="auto">
            <a:xfrm>
              <a:off x="7448550" y="5734050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2</a:t>
              </a:r>
            </a:p>
          </p:txBody>
        </p:sp>
        <p:sp>
          <p:nvSpPr>
            <p:cNvPr id="143955" name="Rectangle 595"/>
            <p:cNvSpPr>
              <a:spLocks noChangeArrowheads="1"/>
            </p:cNvSpPr>
            <p:nvPr/>
          </p:nvSpPr>
          <p:spPr bwMode="auto">
            <a:xfrm>
              <a:off x="7448550" y="59531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+mj-lt"/>
                </a:rPr>
                <a:t>1</a:t>
              </a:r>
            </a:p>
          </p:txBody>
        </p:sp>
        <p:graphicFrame>
          <p:nvGraphicFramePr>
            <p:cNvPr id="143959" name="Object 5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8090484"/>
                </p:ext>
              </p:extLst>
            </p:nvPr>
          </p:nvGraphicFramePr>
          <p:xfrm>
            <a:off x="7737475" y="5083175"/>
            <a:ext cx="8128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7" name="Equation" r:id="rId7" imgW="812520" imgH="368280" progId="Equation.3">
                    <p:embed/>
                  </p:oleObj>
                </mc:Choice>
                <mc:Fallback>
                  <p:oleObj name="Equation" r:id="rId7" imgW="8125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7475" y="5083175"/>
                          <a:ext cx="8128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960" name="Rectangle 600"/>
          <p:cNvSpPr>
            <a:spLocks noChangeArrowheads="1"/>
          </p:cNvSpPr>
          <p:nvPr/>
        </p:nvSpPr>
        <p:spPr bwMode="auto">
          <a:xfrm>
            <a:off x="183594" y="5598080"/>
            <a:ext cx="5563156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2000" i="1" dirty="0">
                <a:latin typeface="+mj-lt"/>
              </a:rPr>
              <a:t>Note that this is only a hypothetical transform. </a:t>
            </a:r>
            <a:r>
              <a:rPr lang="en-US" altLang="en-US" sz="2000" b="1" i="1" dirty="0">
                <a:solidFill>
                  <a:srgbClr val="C00000"/>
                </a:solidFill>
                <a:latin typeface="+mj-lt"/>
              </a:rPr>
              <a:t>Do not confuse this with DCT</a:t>
            </a:r>
          </a:p>
        </p:txBody>
      </p:sp>
    </p:spTree>
    <p:extLst>
      <p:ext uri="{BB962C8B-B14F-4D97-AF65-F5344CB8AC3E}">
        <p14:creationId xmlns:p14="http://schemas.microsoft.com/office/powerpoint/2010/main" val="33841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Zig-Zag Scan</a:t>
            </a:r>
          </a:p>
        </p:txBody>
      </p:sp>
      <p:sp>
        <p:nvSpPr>
          <p:cNvPr id="145505" name="Rectangle 9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Why? -- to group low frequency coefficients in top of vector and high frequency coefficients at the </a:t>
            </a:r>
            <a:r>
              <a:rPr lang="en-US" altLang="en-US" sz="2000" dirty="0" smtClean="0"/>
              <a:t>bottom</a:t>
            </a:r>
          </a:p>
          <a:p>
            <a:endParaRPr lang="en-US" altLang="en-US" sz="2000" dirty="0"/>
          </a:p>
          <a:p>
            <a:r>
              <a:rPr lang="en-US" altLang="en-US" sz="2000" dirty="0"/>
              <a:t>Maps 8 x 8 matrix to a 1 x 64 vector </a:t>
            </a:r>
          </a:p>
        </p:txBody>
      </p:sp>
      <p:sp>
        <p:nvSpPr>
          <p:cNvPr id="145504" name="Rectangle 96"/>
          <p:cNvSpPr>
            <a:spLocks noChangeArrowheads="1"/>
          </p:cNvSpPr>
          <p:nvPr/>
        </p:nvSpPr>
        <p:spPr bwMode="auto">
          <a:xfrm>
            <a:off x="519112" y="906463"/>
            <a:ext cx="77247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0"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0"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00981" y="3359151"/>
            <a:ext cx="6142038" cy="3119437"/>
            <a:chOff x="1266825" y="2597151"/>
            <a:chExt cx="6142038" cy="3119437"/>
          </a:xfrm>
        </p:grpSpPr>
        <p:sp>
          <p:nvSpPr>
            <p:cNvPr id="145599" name="Rectangle 191"/>
            <p:cNvSpPr>
              <a:spLocks noChangeArrowheads="1"/>
            </p:cNvSpPr>
            <p:nvPr/>
          </p:nvSpPr>
          <p:spPr bwMode="auto">
            <a:xfrm>
              <a:off x="2867025" y="259715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00" name="Rectangle 192"/>
            <p:cNvSpPr>
              <a:spLocks noChangeArrowheads="1"/>
            </p:cNvSpPr>
            <p:nvPr/>
          </p:nvSpPr>
          <p:spPr bwMode="auto">
            <a:xfrm>
              <a:off x="3095625" y="259715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01" name="Rectangle 193"/>
            <p:cNvSpPr>
              <a:spLocks noChangeArrowheads="1"/>
            </p:cNvSpPr>
            <p:nvPr/>
          </p:nvSpPr>
          <p:spPr bwMode="auto">
            <a:xfrm>
              <a:off x="3324225" y="259715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02" name="Rectangle 194"/>
            <p:cNvSpPr>
              <a:spLocks noChangeArrowheads="1"/>
            </p:cNvSpPr>
            <p:nvPr/>
          </p:nvSpPr>
          <p:spPr bwMode="auto">
            <a:xfrm>
              <a:off x="3552825" y="259715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03" name="Rectangle 195"/>
            <p:cNvSpPr>
              <a:spLocks noChangeArrowheads="1"/>
            </p:cNvSpPr>
            <p:nvPr/>
          </p:nvSpPr>
          <p:spPr bwMode="auto">
            <a:xfrm>
              <a:off x="2867025" y="281622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04" name="Rectangle 196"/>
            <p:cNvSpPr>
              <a:spLocks noChangeArrowheads="1"/>
            </p:cNvSpPr>
            <p:nvPr/>
          </p:nvSpPr>
          <p:spPr bwMode="auto">
            <a:xfrm>
              <a:off x="3095625" y="281622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05" name="Rectangle 197"/>
            <p:cNvSpPr>
              <a:spLocks noChangeArrowheads="1"/>
            </p:cNvSpPr>
            <p:nvPr/>
          </p:nvSpPr>
          <p:spPr bwMode="auto">
            <a:xfrm>
              <a:off x="3324225" y="281622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06" name="Rectangle 198"/>
            <p:cNvSpPr>
              <a:spLocks noChangeArrowheads="1"/>
            </p:cNvSpPr>
            <p:nvPr/>
          </p:nvSpPr>
          <p:spPr bwMode="auto">
            <a:xfrm>
              <a:off x="3552825" y="281622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07" name="Rectangle 199"/>
            <p:cNvSpPr>
              <a:spLocks noChangeArrowheads="1"/>
            </p:cNvSpPr>
            <p:nvPr/>
          </p:nvSpPr>
          <p:spPr bwMode="auto">
            <a:xfrm>
              <a:off x="2867025" y="303530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08" name="Rectangle 200"/>
            <p:cNvSpPr>
              <a:spLocks noChangeArrowheads="1"/>
            </p:cNvSpPr>
            <p:nvPr/>
          </p:nvSpPr>
          <p:spPr bwMode="auto">
            <a:xfrm>
              <a:off x="3095625" y="303530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09" name="Rectangle 201"/>
            <p:cNvSpPr>
              <a:spLocks noChangeArrowheads="1"/>
            </p:cNvSpPr>
            <p:nvPr/>
          </p:nvSpPr>
          <p:spPr bwMode="auto">
            <a:xfrm>
              <a:off x="3324225" y="303530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10" name="Rectangle 202"/>
            <p:cNvSpPr>
              <a:spLocks noChangeArrowheads="1"/>
            </p:cNvSpPr>
            <p:nvPr/>
          </p:nvSpPr>
          <p:spPr bwMode="auto">
            <a:xfrm>
              <a:off x="3552825" y="303530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11" name="Rectangle 203"/>
            <p:cNvSpPr>
              <a:spLocks noChangeArrowheads="1"/>
            </p:cNvSpPr>
            <p:nvPr/>
          </p:nvSpPr>
          <p:spPr bwMode="auto">
            <a:xfrm>
              <a:off x="3781425" y="259715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12" name="Rectangle 204"/>
            <p:cNvSpPr>
              <a:spLocks noChangeArrowheads="1"/>
            </p:cNvSpPr>
            <p:nvPr/>
          </p:nvSpPr>
          <p:spPr bwMode="auto">
            <a:xfrm>
              <a:off x="4010025" y="259715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13" name="Rectangle 205"/>
            <p:cNvSpPr>
              <a:spLocks noChangeArrowheads="1"/>
            </p:cNvSpPr>
            <p:nvPr/>
          </p:nvSpPr>
          <p:spPr bwMode="auto">
            <a:xfrm>
              <a:off x="4238625" y="259715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14" name="Rectangle 206"/>
            <p:cNvSpPr>
              <a:spLocks noChangeArrowheads="1"/>
            </p:cNvSpPr>
            <p:nvPr/>
          </p:nvSpPr>
          <p:spPr bwMode="auto">
            <a:xfrm>
              <a:off x="4467225" y="259715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15" name="Rectangle 207"/>
            <p:cNvSpPr>
              <a:spLocks noChangeArrowheads="1"/>
            </p:cNvSpPr>
            <p:nvPr/>
          </p:nvSpPr>
          <p:spPr bwMode="auto">
            <a:xfrm>
              <a:off x="3781425" y="281622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16" name="Rectangle 208"/>
            <p:cNvSpPr>
              <a:spLocks noChangeArrowheads="1"/>
            </p:cNvSpPr>
            <p:nvPr/>
          </p:nvSpPr>
          <p:spPr bwMode="auto">
            <a:xfrm>
              <a:off x="4010025" y="281622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17" name="Rectangle 209"/>
            <p:cNvSpPr>
              <a:spLocks noChangeArrowheads="1"/>
            </p:cNvSpPr>
            <p:nvPr/>
          </p:nvSpPr>
          <p:spPr bwMode="auto">
            <a:xfrm>
              <a:off x="4238625" y="281622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18" name="Rectangle 210"/>
            <p:cNvSpPr>
              <a:spLocks noChangeArrowheads="1"/>
            </p:cNvSpPr>
            <p:nvPr/>
          </p:nvSpPr>
          <p:spPr bwMode="auto">
            <a:xfrm>
              <a:off x="4467225" y="281622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19" name="Rectangle 211"/>
            <p:cNvSpPr>
              <a:spLocks noChangeArrowheads="1"/>
            </p:cNvSpPr>
            <p:nvPr/>
          </p:nvSpPr>
          <p:spPr bwMode="auto">
            <a:xfrm>
              <a:off x="3781425" y="303530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20" name="Rectangle 212"/>
            <p:cNvSpPr>
              <a:spLocks noChangeArrowheads="1"/>
            </p:cNvSpPr>
            <p:nvPr/>
          </p:nvSpPr>
          <p:spPr bwMode="auto">
            <a:xfrm>
              <a:off x="4010025" y="303530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21" name="Rectangle 213"/>
            <p:cNvSpPr>
              <a:spLocks noChangeArrowheads="1"/>
            </p:cNvSpPr>
            <p:nvPr/>
          </p:nvSpPr>
          <p:spPr bwMode="auto">
            <a:xfrm>
              <a:off x="4238625" y="303530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22" name="Rectangle 214"/>
            <p:cNvSpPr>
              <a:spLocks noChangeArrowheads="1"/>
            </p:cNvSpPr>
            <p:nvPr/>
          </p:nvSpPr>
          <p:spPr bwMode="auto">
            <a:xfrm>
              <a:off x="4467225" y="303530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23" name="Rectangle 215"/>
            <p:cNvSpPr>
              <a:spLocks noChangeArrowheads="1"/>
            </p:cNvSpPr>
            <p:nvPr/>
          </p:nvSpPr>
          <p:spPr bwMode="auto">
            <a:xfrm>
              <a:off x="2867025" y="325437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24" name="Rectangle 216"/>
            <p:cNvSpPr>
              <a:spLocks noChangeArrowheads="1"/>
            </p:cNvSpPr>
            <p:nvPr/>
          </p:nvSpPr>
          <p:spPr bwMode="auto">
            <a:xfrm>
              <a:off x="3095625" y="325437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25" name="Rectangle 217"/>
            <p:cNvSpPr>
              <a:spLocks noChangeArrowheads="1"/>
            </p:cNvSpPr>
            <p:nvPr/>
          </p:nvSpPr>
          <p:spPr bwMode="auto">
            <a:xfrm>
              <a:off x="3324225" y="325437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26" name="Rectangle 218"/>
            <p:cNvSpPr>
              <a:spLocks noChangeArrowheads="1"/>
            </p:cNvSpPr>
            <p:nvPr/>
          </p:nvSpPr>
          <p:spPr bwMode="auto">
            <a:xfrm>
              <a:off x="3552825" y="325437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27" name="Rectangle 219"/>
            <p:cNvSpPr>
              <a:spLocks noChangeArrowheads="1"/>
            </p:cNvSpPr>
            <p:nvPr/>
          </p:nvSpPr>
          <p:spPr bwMode="auto">
            <a:xfrm>
              <a:off x="2867025" y="347345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28" name="Rectangle 220"/>
            <p:cNvSpPr>
              <a:spLocks noChangeArrowheads="1"/>
            </p:cNvSpPr>
            <p:nvPr/>
          </p:nvSpPr>
          <p:spPr bwMode="auto">
            <a:xfrm>
              <a:off x="3095625" y="347345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29" name="Rectangle 221"/>
            <p:cNvSpPr>
              <a:spLocks noChangeArrowheads="1"/>
            </p:cNvSpPr>
            <p:nvPr/>
          </p:nvSpPr>
          <p:spPr bwMode="auto">
            <a:xfrm>
              <a:off x="3324225" y="347345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30" name="Rectangle 222"/>
            <p:cNvSpPr>
              <a:spLocks noChangeArrowheads="1"/>
            </p:cNvSpPr>
            <p:nvPr/>
          </p:nvSpPr>
          <p:spPr bwMode="auto">
            <a:xfrm>
              <a:off x="3552825" y="347345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31" name="Rectangle 223"/>
            <p:cNvSpPr>
              <a:spLocks noChangeArrowheads="1"/>
            </p:cNvSpPr>
            <p:nvPr/>
          </p:nvSpPr>
          <p:spPr bwMode="auto">
            <a:xfrm>
              <a:off x="2867025" y="369252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32" name="Rectangle 224"/>
            <p:cNvSpPr>
              <a:spLocks noChangeArrowheads="1"/>
            </p:cNvSpPr>
            <p:nvPr/>
          </p:nvSpPr>
          <p:spPr bwMode="auto">
            <a:xfrm>
              <a:off x="3095625" y="369252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33" name="Rectangle 225"/>
            <p:cNvSpPr>
              <a:spLocks noChangeArrowheads="1"/>
            </p:cNvSpPr>
            <p:nvPr/>
          </p:nvSpPr>
          <p:spPr bwMode="auto">
            <a:xfrm>
              <a:off x="3324225" y="369252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34" name="Rectangle 226"/>
            <p:cNvSpPr>
              <a:spLocks noChangeArrowheads="1"/>
            </p:cNvSpPr>
            <p:nvPr/>
          </p:nvSpPr>
          <p:spPr bwMode="auto">
            <a:xfrm>
              <a:off x="3552825" y="369252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35" name="Rectangle 227"/>
            <p:cNvSpPr>
              <a:spLocks noChangeArrowheads="1"/>
            </p:cNvSpPr>
            <p:nvPr/>
          </p:nvSpPr>
          <p:spPr bwMode="auto">
            <a:xfrm>
              <a:off x="3781425" y="325437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36" name="Rectangle 228"/>
            <p:cNvSpPr>
              <a:spLocks noChangeArrowheads="1"/>
            </p:cNvSpPr>
            <p:nvPr/>
          </p:nvSpPr>
          <p:spPr bwMode="auto">
            <a:xfrm>
              <a:off x="4010025" y="325437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37" name="Rectangle 229"/>
            <p:cNvSpPr>
              <a:spLocks noChangeArrowheads="1"/>
            </p:cNvSpPr>
            <p:nvPr/>
          </p:nvSpPr>
          <p:spPr bwMode="auto">
            <a:xfrm>
              <a:off x="4238625" y="325437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38" name="Rectangle 230"/>
            <p:cNvSpPr>
              <a:spLocks noChangeArrowheads="1"/>
            </p:cNvSpPr>
            <p:nvPr/>
          </p:nvSpPr>
          <p:spPr bwMode="auto">
            <a:xfrm>
              <a:off x="4467225" y="325437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39" name="Rectangle 231"/>
            <p:cNvSpPr>
              <a:spLocks noChangeArrowheads="1"/>
            </p:cNvSpPr>
            <p:nvPr/>
          </p:nvSpPr>
          <p:spPr bwMode="auto">
            <a:xfrm>
              <a:off x="3781425" y="347345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40" name="Rectangle 232"/>
            <p:cNvSpPr>
              <a:spLocks noChangeArrowheads="1"/>
            </p:cNvSpPr>
            <p:nvPr/>
          </p:nvSpPr>
          <p:spPr bwMode="auto">
            <a:xfrm>
              <a:off x="4010025" y="347345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41" name="Rectangle 233"/>
            <p:cNvSpPr>
              <a:spLocks noChangeArrowheads="1"/>
            </p:cNvSpPr>
            <p:nvPr/>
          </p:nvSpPr>
          <p:spPr bwMode="auto">
            <a:xfrm>
              <a:off x="4238625" y="347345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42" name="Rectangle 234"/>
            <p:cNvSpPr>
              <a:spLocks noChangeArrowheads="1"/>
            </p:cNvSpPr>
            <p:nvPr/>
          </p:nvSpPr>
          <p:spPr bwMode="auto">
            <a:xfrm>
              <a:off x="4467225" y="347345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43" name="Rectangle 235"/>
            <p:cNvSpPr>
              <a:spLocks noChangeArrowheads="1"/>
            </p:cNvSpPr>
            <p:nvPr/>
          </p:nvSpPr>
          <p:spPr bwMode="auto">
            <a:xfrm>
              <a:off x="3781425" y="369252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44" name="Rectangle 236"/>
            <p:cNvSpPr>
              <a:spLocks noChangeArrowheads="1"/>
            </p:cNvSpPr>
            <p:nvPr/>
          </p:nvSpPr>
          <p:spPr bwMode="auto">
            <a:xfrm>
              <a:off x="4010025" y="369252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45" name="Rectangle 237"/>
            <p:cNvSpPr>
              <a:spLocks noChangeArrowheads="1"/>
            </p:cNvSpPr>
            <p:nvPr/>
          </p:nvSpPr>
          <p:spPr bwMode="auto">
            <a:xfrm>
              <a:off x="4238625" y="369252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46" name="Rectangle 238"/>
            <p:cNvSpPr>
              <a:spLocks noChangeArrowheads="1"/>
            </p:cNvSpPr>
            <p:nvPr/>
          </p:nvSpPr>
          <p:spPr bwMode="auto">
            <a:xfrm>
              <a:off x="4467225" y="369252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47" name="Rectangle 239"/>
            <p:cNvSpPr>
              <a:spLocks noChangeArrowheads="1"/>
            </p:cNvSpPr>
            <p:nvPr/>
          </p:nvSpPr>
          <p:spPr bwMode="auto">
            <a:xfrm>
              <a:off x="2867025" y="391160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48" name="Rectangle 240"/>
            <p:cNvSpPr>
              <a:spLocks noChangeArrowheads="1"/>
            </p:cNvSpPr>
            <p:nvPr/>
          </p:nvSpPr>
          <p:spPr bwMode="auto">
            <a:xfrm>
              <a:off x="3095625" y="391160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49" name="Rectangle 241"/>
            <p:cNvSpPr>
              <a:spLocks noChangeArrowheads="1"/>
            </p:cNvSpPr>
            <p:nvPr/>
          </p:nvSpPr>
          <p:spPr bwMode="auto">
            <a:xfrm>
              <a:off x="3324225" y="391160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50" name="Rectangle 242"/>
            <p:cNvSpPr>
              <a:spLocks noChangeArrowheads="1"/>
            </p:cNvSpPr>
            <p:nvPr/>
          </p:nvSpPr>
          <p:spPr bwMode="auto">
            <a:xfrm>
              <a:off x="3552825" y="391160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51" name="Rectangle 243"/>
            <p:cNvSpPr>
              <a:spLocks noChangeArrowheads="1"/>
            </p:cNvSpPr>
            <p:nvPr/>
          </p:nvSpPr>
          <p:spPr bwMode="auto">
            <a:xfrm>
              <a:off x="2867025" y="413067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52" name="Rectangle 244"/>
            <p:cNvSpPr>
              <a:spLocks noChangeArrowheads="1"/>
            </p:cNvSpPr>
            <p:nvPr/>
          </p:nvSpPr>
          <p:spPr bwMode="auto">
            <a:xfrm>
              <a:off x="3095625" y="413067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53" name="Rectangle 245"/>
            <p:cNvSpPr>
              <a:spLocks noChangeArrowheads="1"/>
            </p:cNvSpPr>
            <p:nvPr/>
          </p:nvSpPr>
          <p:spPr bwMode="auto">
            <a:xfrm>
              <a:off x="3324225" y="413067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54" name="Rectangle 246"/>
            <p:cNvSpPr>
              <a:spLocks noChangeArrowheads="1"/>
            </p:cNvSpPr>
            <p:nvPr/>
          </p:nvSpPr>
          <p:spPr bwMode="auto">
            <a:xfrm>
              <a:off x="3552825" y="413067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55" name="Rectangle 247"/>
            <p:cNvSpPr>
              <a:spLocks noChangeArrowheads="1"/>
            </p:cNvSpPr>
            <p:nvPr/>
          </p:nvSpPr>
          <p:spPr bwMode="auto">
            <a:xfrm>
              <a:off x="3781425" y="391160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56" name="Rectangle 248"/>
            <p:cNvSpPr>
              <a:spLocks noChangeArrowheads="1"/>
            </p:cNvSpPr>
            <p:nvPr/>
          </p:nvSpPr>
          <p:spPr bwMode="auto">
            <a:xfrm>
              <a:off x="4010025" y="391160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57" name="Rectangle 249"/>
            <p:cNvSpPr>
              <a:spLocks noChangeArrowheads="1"/>
            </p:cNvSpPr>
            <p:nvPr/>
          </p:nvSpPr>
          <p:spPr bwMode="auto">
            <a:xfrm>
              <a:off x="4238625" y="391160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58" name="Rectangle 250"/>
            <p:cNvSpPr>
              <a:spLocks noChangeArrowheads="1"/>
            </p:cNvSpPr>
            <p:nvPr/>
          </p:nvSpPr>
          <p:spPr bwMode="auto">
            <a:xfrm>
              <a:off x="4467225" y="391160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59" name="Rectangle 251"/>
            <p:cNvSpPr>
              <a:spLocks noChangeArrowheads="1"/>
            </p:cNvSpPr>
            <p:nvPr/>
          </p:nvSpPr>
          <p:spPr bwMode="auto">
            <a:xfrm>
              <a:off x="3781425" y="413067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60" name="Rectangle 252"/>
            <p:cNvSpPr>
              <a:spLocks noChangeArrowheads="1"/>
            </p:cNvSpPr>
            <p:nvPr/>
          </p:nvSpPr>
          <p:spPr bwMode="auto">
            <a:xfrm>
              <a:off x="4010025" y="413067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61" name="Rectangle 253"/>
            <p:cNvSpPr>
              <a:spLocks noChangeArrowheads="1"/>
            </p:cNvSpPr>
            <p:nvPr/>
          </p:nvSpPr>
          <p:spPr bwMode="auto">
            <a:xfrm>
              <a:off x="4238625" y="413067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62" name="Rectangle 254"/>
            <p:cNvSpPr>
              <a:spLocks noChangeArrowheads="1"/>
            </p:cNvSpPr>
            <p:nvPr/>
          </p:nvSpPr>
          <p:spPr bwMode="auto">
            <a:xfrm>
              <a:off x="4467225" y="413067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63" name="Text Box 255"/>
            <p:cNvSpPr txBox="1">
              <a:spLocks noChangeArrowheads="1"/>
            </p:cNvSpPr>
            <p:nvPr/>
          </p:nvSpPr>
          <p:spPr bwMode="auto">
            <a:xfrm>
              <a:off x="4498975" y="4306889"/>
              <a:ext cx="506413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8x8</a:t>
              </a:r>
            </a:p>
          </p:txBody>
        </p:sp>
        <p:sp>
          <p:nvSpPr>
            <p:cNvPr id="145664" name="Line 256"/>
            <p:cNvSpPr>
              <a:spLocks noChangeShapeType="1"/>
            </p:cNvSpPr>
            <p:nvPr/>
          </p:nvSpPr>
          <p:spPr bwMode="auto">
            <a:xfrm>
              <a:off x="2971800" y="2730501"/>
              <a:ext cx="2000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65" name="Line 257"/>
            <p:cNvSpPr>
              <a:spLocks noChangeShapeType="1"/>
            </p:cNvSpPr>
            <p:nvPr/>
          </p:nvSpPr>
          <p:spPr bwMode="auto">
            <a:xfrm flipH="1">
              <a:off x="2981325" y="2730501"/>
              <a:ext cx="190500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66" name="Line 258"/>
            <p:cNvSpPr>
              <a:spLocks noChangeShapeType="1"/>
            </p:cNvSpPr>
            <p:nvPr/>
          </p:nvSpPr>
          <p:spPr bwMode="auto">
            <a:xfrm>
              <a:off x="2981325" y="2940051"/>
              <a:ext cx="0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67" name="Line 259"/>
            <p:cNvSpPr>
              <a:spLocks noChangeShapeType="1"/>
            </p:cNvSpPr>
            <p:nvPr/>
          </p:nvSpPr>
          <p:spPr bwMode="auto">
            <a:xfrm flipV="1">
              <a:off x="2981325" y="2701926"/>
              <a:ext cx="466725" cy="447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69" name="Line 261"/>
            <p:cNvSpPr>
              <a:spLocks noChangeShapeType="1"/>
            </p:cNvSpPr>
            <p:nvPr/>
          </p:nvSpPr>
          <p:spPr bwMode="auto">
            <a:xfrm>
              <a:off x="3429000" y="2711451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70" name="Line 262"/>
            <p:cNvSpPr>
              <a:spLocks noChangeShapeType="1"/>
            </p:cNvSpPr>
            <p:nvPr/>
          </p:nvSpPr>
          <p:spPr bwMode="auto">
            <a:xfrm flipH="1">
              <a:off x="2981325" y="2711451"/>
              <a:ext cx="666750" cy="657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71" name="Line 263"/>
            <p:cNvSpPr>
              <a:spLocks noChangeShapeType="1"/>
            </p:cNvSpPr>
            <p:nvPr/>
          </p:nvSpPr>
          <p:spPr bwMode="auto">
            <a:xfrm>
              <a:off x="3000375" y="3825876"/>
              <a:ext cx="0" cy="219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73" name="Line 265"/>
            <p:cNvSpPr>
              <a:spLocks noChangeShapeType="1"/>
            </p:cNvSpPr>
            <p:nvPr/>
          </p:nvSpPr>
          <p:spPr bwMode="auto">
            <a:xfrm flipH="1">
              <a:off x="2981325" y="2692401"/>
              <a:ext cx="904875" cy="904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74" name="Line 266"/>
            <p:cNvSpPr>
              <a:spLocks noChangeShapeType="1"/>
            </p:cNvSpPr>
            <p:nvPr/>
          </p:nvSpPr>
          <p:spPr bwMode="auto">
            <a:xfrm>
              <a:off x="3886200" y="2701926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75" name="Line 267"/>
            <p:cNvSpPr>
              <a:spLocks noChangeShapeType="1"/>
            </p:cNvSpPr>
            <p:nvPr/>
          </p:nvSpPr>
          <p:spPr bwMode="auto">
            <a:xfrm flipH="1">
              <a:off x="2990850" y="2711451"/>
              <a:ext cx="1114425" cy="1114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76" name="Line 268"/>
            <p:cNvSpPr>
              <a:spLocks noChangeShapeType="1"/>
            </p:cNvSpPr>
            <p:nvPr/>
          </p:nvSpPr>
          <p:spPr bwMode="auto">
            <a:xfrm>
              <a:off x="2981325" y="3359151"/>
              <a:ext cx="0" cy="247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77" name="Line 269"/>
            <p:cNvSpPr>
              <a:spLocks noChangeShapeType="1"/>
            </p:cNvSpPr>
            <p:nvPr/>
          </p:nvSpPr>
          <p:spPr bwMode="auto">
            <a:xfrm>
              <a:off x="4352925" y="2711451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78" name="Line 270"/>
            <p:cNvSpPr>
              <a:spLocks noChangeShapeType="1"/>
            </p:cNvSpPr>
            <p:nvPr/>
          </p:nvSpPr>
          <p:spPr bwMode="auto">
            <a:xfrm flipH="1">
              <a:off x="2990850" y="2692401"/>
              <a:ext cx="13716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79" name="Line 271"/>
            <p:cNvSpPr>
              <a:spLocks noChangeShapeType="1"/>
            </p:cNvSpPr>
            <p:nvPr/>
          </p:nvSpPr>
          <p:spPr bwMode="auto">
            <a:xfrm flipH="1">
              <a:off x="3038475" y="2720976"/>
              <a:ext cx="1533525" cy="153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80" name="Line 272"/>
            <p:cNvSpPr>
              <a:spLocks noChangeShapeType="1"/>
            </p:cNvSpPr>
            <p:nvPr/>
          </p:nvSpPr>
          <p:spPr bwMode="auto">
            <a:xfrm>
              <a:off x="3048000" y="4254501"/>
              <a:ext cx="2000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81" name="Line 273"/>
            <p:cNvSpPr>
              <a:spLocks noChangeShapeType="1"/>
            </p:cNvSpPr>
            <p:nvPr/>
          </p:nvSpPr>
          <p:spPr bwMode="auto">
            <a:xfrm flipH="1">
              <a:off x="3228975" y="2921001"/>
              <a:ext cx="1343025" cy="1343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82" name="Line 274"/>
            <p:cNvSpPr>
              <a:spLocks noChangeShapeType="1"/>
            </p:cNvSpPr>
            <p:nvPr/>
          </p:nvSpPr>
          <p:spPr bwMode="auto">
            <a:xfrm>
              <a:off x="4581525" y="2930526"/>
              <a:ext cx="0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83" name="Line 275"/>
            <p:cNvSpPr>
              <a:spLocks noChangeShapeType="1"/>
            </p:cNvSpPr>
            <p:nvPr/>
          </p:nvSpPr>
          <p:spPr bwMode="auto">
            <a:xfrm flipH="1">
              <a:off x="3438525" y="3130551"/>
              <a:ext cx="1143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84" name="Line 276"/>
            <p:cNvSpPr>
              <a:spLocks noChangeShapeType="1"/>
            </p:cNvSpPr>
            <p:nvPr/>
          </p:nvSpPr>
          <p:spPr bwMode="auto">
            <a:xfrm>
              <a:off x="3467100" y="4254501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85" name="Line 277"/>
            <p:cNvSpPr>
              <a:spLocks noChangeShapeType="1"/>
            </p:cNvSpPr>
            <p:nvPr/>
          </p:nvSpPr>
          <p:spPr bwMode="auto">
            <a:xfrm flipH="1">
              <a:off x="3657600" y="3387726"/>
              <a:ext cx="89535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86" name="Line 278"/>
            <p:cNvSpPr>
              <a:spLocks noChangeShapeType="1"/>
            </p:cNvSpPr>
            <p:nvPr/>
          </p:nvSpPr>
          <p:spPr bwMode="auto">
            <a:xfrm flipH="1">
              <a:off x="3895725" y="3606801"/>
              <a:ext cx="666750" cy="657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87" name="Line 279"/>
            <p:cNvSpPr>
              <a:spLocks noChangeShapeType="1"/>
            </p:cNvSpPr>
            <p:nvPr/>
          </p:nvSpPr>
          <p:spPr bwMode="auto">
            <a:xfrm flipV="1">
              <a:off x="4124325" y="3816351"/>
              <a:ext cx="466725" cy="447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88" name="Line 280"/>
            <p:cNvSpPr>
              <a:spLocks noChangeShapeType="1"/>
            </p:cNvSpPr>
            <p:nvPr/>
          </p:nvSpPr>
          <p:spPr bwMode="auto">
            <a:xfrm>
              <a:off x="4562475" y="3378201"/>
              <a:ext cx="0" cy="219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89" name="Line 281"/>
            <p:cNvSpPr>
              <a:spLocks noChangeShapeType="1"/>
            </p:cNvSpPr>
            <p:nvPr/>
          </p:nvSpPr>
          <p:spPr bwMode="auto">
            <a:xfrm>
              <a:off x="3914775" y="4254501"/>
              <a:ext cx="209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90" name="Line 282"/>
            <p:cNvSpPr>
              <a:spLocks noChangeShapeType="1"/>
            </p:cNvSpPr>
            <p:nvPr/>
          </p:nvSpPr>
          <p:spPr bwMode="auto">
            <a:xfrm flipH="1">
              <a:off x="4381500" y="4044951"/>
              <a:ext cx="190500" cy="209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91" name="Line 283"/>
            <p:cNvSpPr>
              <a:spLocks noChangeShapeType="1"/>
            </p:cNvSpPr>
            <p:nvPr/>
          </p:nvSpPr>
          <p:spPr bwMode="auto">
            <a:xfrm>
              <a:off x="4581525" y="3825876"/>
              <a:ext cx="0" cy="219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92" name="Line 284"/>
            <p:cNvSpPr>
              <a:spLocks noChangeShapeType="1"/>
            </p:cNvSpPr>
            <p:nvPr/>
          </p:nvSpPr>
          <p:spPr bwMode="auto">
            <a:xfrm flipV="1">
              <a:off x="4381500" y="4244976"/>
              <a:ext cx="180975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93" name="Rectangle 285"/>
            <p:cNvSpPr>
              <a:spLocks noChangeArrowheads="1"/>
            </p:cNvSpPr>
            <p:nvPr/>
          </p:nvSpPr>
          <p:spPr bwMode="auto">
            <a:xfrm>
              <a:off x="1266825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94" name="Rectangle 286"/>
            <p:cNvSpPr>
              <a:spLocks noChangeArrowheads="1"/>
            </p:cNvSpPr>
            <p:nvPr/>
          </p:nvSpPr>
          <p:spPr bwMode="auto">
            <a:xfrm>
              <a:off x="1495425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95" name="Rectangle 287"/>
            <p:cNvSpPr>
              <a:spLocks noChangeArrowheads="1"/>
            </p:cNvSpPr>
            <p:nvPr/>
          </p:nvSpPr>
          <p:spPr bwMode="auto">
            <a:xfrm>
              <a:off x="1724025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96" name="Rectangle 288"/>
            <p:cNvSpPr>
              <a:spLocks noChangeArrowheads="1"/>
            </p:cNvSpPr>
            <p:nvPr/>
          </p:nvSpPr>
          <p:spPr bwMode="auto">
            <a:xfrm>
              <a:off x="1952625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97" name="Rectangle 289"/>
            <p:cNvSpPr>
              <a:spLocks noChangeArrowheads="1"/>
            </p:cNvSpPr>
            <p:nvPr/>
          </p:nvSpPr>
          <p:spPr bwMode="auto">
            <a:xfrm>
              <a:off x="2181225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98" name="Rectangle 290"/>
            <p:cNvSpPr>
              <a:spLocks noChangeArrowheads="1"/>
            </p:cNvSpPr>
            <p:nvPr/>
          </p:nvSpPr>
          <p:spPr bwMode="auto">
            <a:xfrm>
              <a:off x="2409825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99" name="Rectangle 291"/>
            <p:cNvSpPr>
              <a:spLocks noChangeArrowheads="1"/>
            </p:cNvSpPr>
            <p:nvPr/>
          </p:nvSpPr>
          <p:spPr bwMode="auto">
            <a:xfrm>
              <a:off x="2638425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00" name="Rectangle 292"/>
            <p:cNvSpPr>
              <a:spLocks noChangeArrowheads="1"/>
            </p:cNvSpPr>
            <p:nvPr/>
          </p:nvSpPr>
          <p:spPr bwMode="auto">
            <a:xfrm>
              <a:off x="2867025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17" name="Rectangle 309"/>
            <p:cNvSpPr>
              <a:spLocks noChangeArrowheads="1"/>
            </p:cNvSpPr>
            <p:nvPr/>
          </p:nvSpPr>
          <p:spPr bwMode="auto">
            <a:xfrm>
              <a:off x="3095625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18" name="Rectangle 310"/>
            <p:cNvSpPr>
              <a:spLocks noChangeArrowheads="1"/>
            </p:cNvSpPr>
            <p:nvPr/>
          </p:nvSpPr>
          <p:spPr bwMode="auto">
            <a:xfrm>
              <a:off x="3324225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19" name="Rectangle 311"/>
            <p:cNvSpPr>
              <a:spLocks noChangeArrowheads="1"/>
            </p:cNvSpPr>
            <p:nvPr/>
          </p:nvSpPr>
          <p:spPr bwMode="auto">
            <a:xfrm>
              <a:off x="3552825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20" name="Rectangle 312"/>
            <p:cNvSpPr>
              <a:spLocks noChangeArrowheads="1"/>
            </p:cNvSpPr>
            <p:nvPr/>
          </p:nvSpPr>
          <p:spPr bwMode="auto">
            <a:xfrm>
              <a:off x="3781425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21" name="Rectangle 313"/>
            <p:cNvSpPr>
              <a:spLocks noChangeArrowheads="1"/>
            </p:cNvSpPr>
            <p:nvPr/>
          </p:nvSpPr>
          <p:spPr bwMode="auto">
            <a:xfrm>
              <a:off x="4010025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22" name="Rectangle 314"/>
            <p:cNvSpPr>
              <a:spLocks noChangeArrowheads="1"/>
            </p:cNvSpPr>
            <p:nvPr/>
          </p:nvSpPr>
          <p:spPr bwMode="auto">
            <a:xfrm>
              <a:off x="4238625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23" name="Rectangle 315"/>
            <p:cNvSpPr>
              <a:spLocks noChangeArrowheads="1"/>
            </p:cNvSpPr>
            <p:nvPr/>
          </p:nvSpPr>
          <p:spPr bwMode="auto">
            <a:xfrm>
              <a:off x="4467225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24" name="Rectangle 316"/>
            <p:cNvSpPr>
              <a:spLocks noChangeArrowheads="1"/>
            </p:cNvSpPr>
            <p:nvPr/>
          </p:nvSpPr>
          <p:spPr bwMode="auto">
            <a:xfrm>
              <a:off x="4695825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25" name="Rectangle 317"/>
            <p:cNvSpPr>
              <a:spLocks noChangeArrowheads="1"/>
            </p:cNvSpPr>
            <p:nvPr/>
          </p:nvSpPr>
          <p:spPr bwMode="auto">
            <a:xfrm>
              <a:off x="5391150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26" name="Rectangle 318"/>
            <p:cNvSpPr>
              <a:spLocks noChangeArrowheads="1"/>
            </p:cNvSpPr>
            <p:nvPr/>
          </p:nvSpPr>
          <p:spPr bwMode="auto">
            <a:xfrm>
              <a:off x="5619750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27" name="Rectangle 319"/>
            <p:cNvSpPr>
              <a:spLocks noChangeArrowheads="1"/>
            </p:cNvSpPr>
            <p:nvPr/>
          </p:nvSpPr>
          <p:spPr bwMode="auto">
            <a:xfrm>
              <a:off x="5848350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28" name="Rectangle 320"/>
            <p:cNvSpPr>
              <a:spLocks noChangeArrowheads="1"/>
            </p:cNvSpPr>
            <p:nvPr/>
          </p:nvSpPr>
          <p:spPr bwMode="auto">
            <a:xfrm>
              <a:off x="6076950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29" name="Rectangle 321"/>
            <p:cNvSpPr>
              <a:spLocks noChangeArrowheads="1"/>
            </p:cNvSpPr>
            <p:nvPr/>
          </p:nvSpPr>
          <p:spPr bwMode="auto">
            <a:xfrm>
              <a:off x="6305550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30" name="Rectangle 322"/>
            <p:cNvSpPr>
              <a:spLocks noChangeArrowheads="1"/>
            </p:cNvSpPr>
            <p:nvPr/>
          </p:nvSpPr>
          <p:spPr bwMode="auto">
            <a:xfrm>
              <a:off x="6534150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31" name="Rectangle 323"/>
            <p:cNvSpPr>
              <a:spLocks noChangeArrowheads="1"/>
            </p:cNvSpPr>
            <p:nvPr/>
          </p:nvSpPr>
          <p:spPr bwMode="auto">
            <a:xfrm>
              <a:off x="6762750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32" name="Rectangle 324"/>
            <p:cNvSpPr>
              <a:spLocks noChangeArrowheads="1"/>
            </p:cNvSpPr>
            <p:nvPr/>
          </p:nvSpPr>
          <p:spPr bwMode="auto">
            <a:xfrm>
              <a:off x="6991350" y="5114925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33" name="Text Box 325"/>
            <p:cNvSpPr txBox="1">
              <a:spLocks noChangeArrowheads="1"/>
            </p:cNvSpPr>
            <p:nvPr/>
          </p:nvSpPr>
          <p:spPr bwMode="auto">
            <a:xfrm>
              <a:off x="4927600" y="5043488"/>
              <a:ext cx="423863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. . .</a:t>
              </a:r>
            </a:p>
          </p:txBody>
        </p:sp>
        <p:sp>
          <p:nvSpPr>
            <p:cNvPr id="145734" name="Line 326"/>
            <p:cNvSpPr>
              <a:spLocks noChangeShapeType="1"/>
            </p:cNvSpPr>
            <p:nvPr/>
          </p:nvSpPr>
          <p:spPr bwMode="auto">
            <a:xfrm>
              <a:off x="3863788" y="4373563"/>
              <a:ext cx="0" cy="561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735" name="Text Box 327"/>
            <p:cNvSpPr txBox="1">
              <a:spLocks noChangeArrowheads="1"/>
            </p:cNvSpPr>
            <p:nvPr/>
          </p:nvSpPr>
          <p:spPr bwMode="auto">
            <a:xfrm>
              <a:off x="6823075" y="5376863"/>
              <a:ext cx="585788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1x64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3" y="2207726"/>
            <a:ext cx="8407113" cy="2334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DPCM on DC Components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The DC component value in each 8x8 block is large and varies across </a:t>
            </a:r>
            <a:r>
              <a:rPr lang="en-US" altLang="en-US" sz="2000" dirty="0" smtClean="0"/>
              <a:t>blocks.</a:t>
            </a:r>
            <a:endParaRPr lang="en-US" altLang="en-US" sz="2000" dirty="0"/>
          </a:p>
          <a:p>
            <a:r>
              <a:rPr lang="en-US" altLang="en-US" sz="2000" dirty="0" smtClean="0"/>
              <a:t>Encode </a:t>
            </a:r>
            <a:r>
              <a:rPr lang="en-US" altLang="en-US" sz="2000" dirty="0"/>
              <a:t>the difference between the current and previous 8x8 block. Remember, smaller number -&gt; fewer bits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533400" y="942975"/>
            <a:ext cx="77247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0"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0"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90382" y="3506786"/>
            <a:ext cx="6113463" cy="3206750"/>
            <a:chOff x="1490382" y="3506786"/>
            <a:chExt cx="6113463" cy="3206750"/>
          </a:xfrm>
        </p:grpSpPr>
        <p:sp>
          <p:nvSpPr>
            <p:cNvPr id="148668" name="Rectangle 188"/>
            <p:cNvSpPr>
              <a:spLocks noChangeArrowheads="1"/>
            </p:cNvSpPr>
            <p:nvPr/>
          </p:nvSpPr>
          <p:spPr bwMode="auto">
            <a:xfrm>
              <a:off x="1528482" y="350678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69" name="Rectangle 189"/>
            <p:cNvSpPr>
              <a:spLocks noChangeArrowheads="1"/>
            </p:cNvSpPr>
            <p:nvPr/>
          </p:nvSpPr>
          <p:spPr bwMode="auto">
            <a:xfrm>
              <a:off x="1757082" y="350678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70" name="Rectangle 190"/>
            <p:cNvSpPr>
              <a:spLocks noChangeArrowheads="1"/>
            </p:cNvSpPr>
            <p:nvPr/>
          </p:nvSpPr>
          <p:spPr bwMode="auto">
            <a:xfrm>
              <a:off x="1985682" y="350678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71" name="Rectangle 191"/>
            <p:cNvSpPr>
              <a:spLocks noChangeArrowheads="1"/>
            </p:cNvSpPr>
            <p:nvPr/>
          </p:nvSpPr>
          <p:spPr bwMode="auto">
            <a:xfrm>
              <a:off x="2214282" y="350678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72" name="Rectangle 192"/>
            <p:cNvSpPr>
              <a:spLocks noChangeArrowheads="1"/>
            </p:cNvSpPr>
            <p:nvPr/>
          </p:nvSpPr>
          <p:spPr bwMode="auto">
            <a:xfrm>
              <a:off x="2442882" y="350678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73" name="Rectangle 193"/>
            <p:cNvSpPr>
              <a:spLocks noChangeArrowheads="1"/>
            </p:cNvSpPr>
            <p:nvPr/>
          </p:nvSpPr>
          <p:spPr bwMode="auto">
            <a:xfrm>
              <a:off x="3081057" y="350678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74" name="Rectangle 194"/>
            <p:cNvSpPr>
              <a:spLocks noChangeArrowheads="1"/>
            </p:cNvSpPr>
            <p:nvPr/>
          </p:nvSpPr>
          <p:spPr bwMode="auto">
            <a:xfrm>
              <a:off x="3309657" y="350678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19" name="Rectangle 239"/>
            <p:cNvSpPr>
              <a:spLocks noChangeArrowheads="1"/>
            </p:cNvSpPr>
            <p:nvPr/>
          </p:nvSpPr>
          <p:spPr bwMode="auto">
            <a:xfrm>
              <a:off x="1738032" y="404018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20" name="Rectangle 240"/>
            <p:cNvSpPr>
              <a:spLocks noChangeArrowheads="1"/>
            </p:cNvSpPr>
            <p:nvPr/>
          </p:nvSpPr>
          <p:spPr bwMode="auto">
            <a:xfrm>
              <a:off x="1966632" y="404018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21" name="Rectangle 241"/>
            <p:cNvSpPr>
              <a:spLocks noChangeArrowheads="1"/>
            </p:cNvSpPr>
            <p:nvPr/>
          </p:nvSpPr>
          <p:spPr bwMode="auto">
            <a:xfrm>
              <a:off x="2195232" y="404018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22" name="Rectangle 242"/>
            <p:cNvSpPr>
              <a:spLocks noChangeArrowheads="1"/>
            </p:cNvSpPr>
            <p:nvPr/>
          </p:nvSpPr>
          <p:spPr bwMode="auto">
            <a:xfrm>
              <a:off x="2423832" y="404018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23" name="Rectangle 243"/>
            <p:cNvSpPr>
              <a:spLocks noChangeArrowheads="1"/>
            </p:cNvSpPr>
            <p:nvPr/>
          </p:nvSpPr>
          <p:spPr bwMode="auto">
            <a:xfrm>
              <a:off x="3062007" y="404018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24" name="Rectangle 244"/>
            <p:cNvSpPr>
              <a:spLocks noChangeArrowheads="1"/>
            </p:cNvSpPr>
            <p:nvPr/>
          </p:nvSpPr>
          <p:spPr bwMode="auto">
            <a:xfrm>
              <a:off x="3290607" y="404018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44" name="Rectangle 264"/>
            <p:cNvSpPr>
              <a:spLocks noChangeArrowheads="1"/>
            </p:cNvSpPr>
            <p:nvPr/>
          </p:nvSpPr>
          <p:spPr bwMode="auto">
            <a:xfrm>
              <a:off x="1738032" y="45926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45" name="Rectangle 265"/>
            <p:cNvSpPr>
              <a:spLocks noChangeArrowheads="1"/>
            </p:cNvSpPr>
            <p:nvPr/>
          </p:nvSpPr>
          <p:spPr bwMode="auto">
            <a:xfrm>
              <a:off x="1966632" y="45926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46" name="Rectangle 266"/>
            <p:cNvSpPr>
              <a:spLocks noChangeArrowheads="1"/>
            </p:cNvSpPr>
            <p:nvPr/>
          </p:nvSpPr>
          <p:spPr bwMode="auto">
            <a:xfrm>
              <a:off x="2195232" y="45926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47" name="Rectangle 267"/>
            <p:cNvSpPr>
              <a:spLocks noChangeArrowheads="1"/>
            </p:cNvSpPr>
            <p:nvPr/>
          </p:nvSpPr>
          <p:spPr bwMode="auto">
            <a:xfrm>
              <a:off x="2423832" y="45926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48" name="Rectangle 268"/>
            <p:cNvSpPr>
              <a:spLocks noChangeArrowheads="1"/>
            </p:cNvSpPr>
            <p:nvPr/>
          </p:nvSpPr>
          <p:spPr bwMode="auto">
            <a:xfrm>
              <a:off x="3062007" y="45926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49" name="Rectangle 269"/>
            <p:cNvSpPr>
              <a:spLocks noChangeArrowheads="1"/>
            </p:cNvSpPr>
            <p:nvPr/>
          </p:nvSpPr>
          <p:spPr bwMode="auto">
            <a:xfrm>
              <a:off x="3290607" y="45926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69" name="Rectangle 289"/>
            <p:cNvSpPr>
              <a:spLocks noChangeArrowheads="1"/>
            </p:cNvSpPr>
            <p:nvPr/>
          </p:nvSpPr>
          <p:spPr bwMode="auto">
            <a:xfrm>
              <a:off x="1718982" y="57356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70" name="Rectangle 290"/>
            <p:cNvSpPr>
              <a:spLocks noChangeArrowheads="1"/>
            </p:cNvSpPr>
            <p:nvPr/>
          </p:nvSpPr>
          <p:spPr bwMode="auto">
            <a:xfrm>
              <a:off x="1947582" y="57356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71" name="Rectangle 291"/>
            <p:cNvSpPr>
              <a:spLocks noChangeArrowheads="1"/>
            </p:cNvSpPr>
            <p:nvPr/>
          </p:nvSpPr>
          <p:spPr bwMode="auto">
            <a:xfrm>
              <a:off x="2176182" y="57356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72" name="Rectangle 292"/>
            <p:cNvSpPr>
              <a:spLocks noChangeArrowheads="1"/>
            </p:cNvSpPr>
            <p:nvPr/>
          </p:nvSpPr>
          <p:spPr bwMode="auto">
            <a:xfrm>
              <a:off x="2404782" y="57356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73" name="Rectangle 293"/>
            <p:cNvSpPr>
              <a:spLocks noChangeArrowheads="1"/>
            </p:cNvSpPr>
            <p:nvPr/>
          </p:nvSpPr>
          <p:spPr bwMode="auto">
            <a:xfrm>
              <a:off x="3042957" y="57356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74" name="Rectangle 294"/>
            <p:cNvSpPr>
              <a:spLocks noChangeArrowheads="1"/>
            </p:cNvSpPr>
            <p:nvPr/>
          </p:nvSpPr>
          <p:spPr bwMode="auto">
            <a:xfrm>
              <a:off x="3271557" y="57356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95" name="Rectangle 315"/>
            <p:cNvSpPr>
              <a:spLocks noChangeArrowheads="1"/>
            </p:cNvSpPr>
            <p:nvPr/>
          </p:nvSpPr>
          <p:spPr bwMode="auto">
            <a:xfrm>
              <a:off x="1528482" y="3506786"/>
              <a:ext cx="228600" cy="219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45</a:t>
              </a:r>
            </a:p>
          </p:txBody>
        </p:sp>
        <p:sp>
          <p:nvSpPr>
            <p:cNvPr id="148796" name="Rectangle 316"/>
            <p:cNvSpPr>
              <a:spLocks noChangeArrowheads="1"/>
            </p:cNvSpPr>
            <p:nvPr/>
          </p:nvSpPr>
          <p:spPr bwMode="auto">
            <a:xfrm>
              <a:off x="1509432" y="4040186"/>
              <a:ext cx="228600" cy="219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54</a:t>
              </a:r>
            </a:p>
          </p:txBody>
        </p:sp>
        <p:sp>
          <p:nvSpPr>
            <p:cNvPr id="148797" name="Rectangle 317"/>
            <p:cNvSpPr>
              <a:spLocks noChangeArrowheads="1"/>
            </p:cNvSpPr>
            <p:nvPr/>
          </p:nvSpPr>
          <p:spPr bwMode="auto">
            <a:xfrm>
              <a:off x="1509432" y="4592636"/>
              <a:ext cx="228600" cy="219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48</a:t>
              </a:r>
            </a:p>
          </p:txBody>
        </p:sp>
        <p:sp>
          <p:nvSpPr>
            <p:cNvPr id="148798" name="Rectangle 318"/>
            <p:cNvSpPr>
              <a:spLocks noChangeArrowheads="1"/>
            </p:cNvSpPr>
            <p:nvPr/>
          </p:nvSpPr>
          <p:spPr bwMode="auto">
            <a:xfrm>
              <a:off x="1490382" y="5735636"/>
              <a:ext cx="228600" cy="219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148799" name="Rectangle 319"/>
            <p:cNvSpPr>
              <a:spLocks noChangeArrowheads="1"/>
            </p:cNvSpPr>
            <p:nvPr/>
          </p:nvSpPr>
          <p:spPr bwMode="auto">
            <a:xfrm>
              <a:off x="5233707" y="35353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00" name="Rectangle 320"/>
            <p:cNvSpPr>
              <a:spLocks noChangeArrowheads="1"/>
            </p:cNvSpPr>
            <p:nvPr/>
          </p:nvSpPr>
          <p:spPr bwMode="auto">
            <a:xfrm>
              <a:off x="5462307" y="35353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01" name="Rectangle 321"/>
            <p:cNvSpPr>
              <a:spLocks noChangeArrowheads="1"/>
            </p:cNvSpPr>
            <p:nvPr/>
          </p:nvSpPr>
          <p:spPr bwMode="auto">
            <a:xfrm>
              <a:off x="5690907" y="35353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02" name="Rectangle 322"/>
            <p:cNvSpPr>
              <a:spLocks noChangeArrowheads="1"/>
            </p:cNvSpPr>
            <p:nvPr/>
          </p:nvSpPr>
          <p:spPr bwMode="auto">
            <a:xfrm>
              <a:off x="5919507" y="35353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03" name="Rectangle 323"/>
            <p:cNvSpPr>
              <a:spLocks noChangeArrowheads="1"/>
            </p:cNvSpPr>
            <p:nvPr/>
          </p:nvSpPr>
          <p:spPr bwMode="auto">
            <a:xfrm>
              <a:off x="6148107" y="35353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04" name="Rectangle 324"/>
            <p:cNvSpPr>
              <a:spLocks noChangeArrowheads="1"/>
            </p:cNvSpPr>
            <p:nvPr/>
          </p:nvSpPr>
          <p:spPr bwMode="auto">
            <a:xfrm>
              <a:off x="6786282" y="35353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05" name="Rectangle 325"/>
            <p:cNvSpPr>
              <a:spLocks noChangeArrowheads="1"/>
            </p:cNvSpPr>
            <p:nvPr/>
          </p:nvSpPr>
          <p:spPr bwMode="auto">
            <a:xfrm>
              <a:off x="7014882" y="35353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06" name="Rectangle 326"/>
            <p:cNvSpPr>
              <a:spLocks noChangeArrowheads="1"/>
            </p:cNvSpPr>
            <p:nvPr/>
          </p:nvSpPr>
          <p:spPr bwMode="auto">
            <a:xfrm>
              <a:off x="5443257" y="40687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07" name="Rectangle 327"/>
            <p:cNvSpPr>
              <a:spLocks noChangeArrowheads="1"/>
            </p:cNvSpPr>
            <p:nvPr/>
          </p:nvSpPr>
          <p:spPr bwMode="auto">
            <a:xfrm>
              <a:off x="5671857" y="40687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08" name="Rectangle 328"/>
            <p:cNvSpPr>
              <a:spLocks noChangeArrowheads="1"/>
            </p:cNvSpPr>
            <p:nvPr/>
          </p:nvSpPr>
          <p:spPr bwMode="auto">
            <a:xfrm>
              <a:off x="5900457" y="40687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09" name="Rectangle 329"/>
            <p:cNvSpPr>
              <a:spLocks noChangeArrowheads="1"/>
            </p:cNvSpPr>
            <p:nvPr/>
          </p:nvSpPr>
          <p:spPr bwMode="auto">
            <a:xfrm>
              <a:off x="6129057" y="40687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10" name="Rectangle 330"/>
            <p:cNvSpPr>
              <a:spLocks noChangeArrowheads="1"/>
            </p:cNvSpPr>
            <p:nvPr/>
          </p:nvSpPr>
          <p:spPr bwMode="auto">
            <a:xfrm>
              <a:off x="6767232" y="40687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11" name="Rectangle 331"/>
            <p:cNvSpPr>
              <a:spLocks noChangeArrowheads="1"/>
            </p:cNvSpPr>
            <p:nvPr/>
          </p:nvSpPr>
          <p:spPr bwMode="auto">
            <a:xfrm>
              <a:off x="6995832" y="40687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12" name="Rectangle 332"/>
            <p:cNvSpPr>
              <a:spLocks noChangeArrowheads="1"/>
            </p:cNvSpPr>
            <p:nvPr/>
          </p:nvSpPr>
          <p:spPr bwMode="auto">
            <a:xfrm>
              <a:off x="5443257" y="462121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13" name="Rectangle 333"/>
            <p:cNvSpPr>
              <a:spLocks noChangeArrowheads="1"/>
            </p:cNvSpPr>
            <p:nvPr/>
          </p:nvSpPr>
          <p:spPr bwMode="auto">
            <a:xfrm>
              <a:off x="5671857" y="462121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14" name="Rectangle 334"/>
            <p:cNvSpPr>
              <a:spLocks noChangeArrowheads="1"/>
            </p:cNvSpPr>
            <p:nvPr/>
          </p:nvSpPr>
          <p:spPr bwMode="auto">
            <a:xfrm>
              <a:off x="5900457" y="462121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15" name="Rectangle 335"/>
            <p:cNvSpPr>
              <a:spLocks noChangeArrowheads="1"/>
            </p:cNvSpPr>
            <p:nvPr/>
          </p:nvSpPr>
          <p:spPr bwMode="auto">
            <a:xfrm>
              <a:off x="6129057" y="462121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16" name="Rectangle 336"/>
            <p:cNvSpPr>
              <a:spLocks noChangeArrowheads="1"/>
            </p:cNvSpPr>
            <p:nvPr/>
          </p:nvSpPr>
          <p:spPr bwMode="auto">
            <a:xfrm>
              <a:off x="6767232" y="462121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17" name="Rectangle 337"/>
            <p:cNvSpPr>
              <a:spLocks noChangeArrowheads="1"/>
            </p:cNvSpPr>
            <p:nvPr/>
          </p:nvSpPr>
          <p:spPr bwMode="auto">
            <a:xfrm>
              <a:off x="6995832" y="462121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18" name="Rectangle 338"/>
            <p:cNvSpPr>
              <a:spLocks noChangeArrowheads="1"/>
            </p:cNvSpPr>
            <p:nvPr/>
          </p:nvSpPr>
          <p:spPr bwMode="auto">
            <a:xfrm>
              <a:off x="5424207" y="576421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19" name="Rectangle 339"/>
            <p:cNvSpPr>
              <a:spLocks noChangeArrowheads="1"/>
            </p:cNvSpPr>
            <p:nvPr/>
          </p:nvSpPr>
          <p:spPr bwMode="auto">
            <a:xfrm>
              <a:off x="5652807" y="576421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20" name="Rectangle 340"/>
            <p:cNvSpPr>
              <a:spLocks noChangeArrowheads="1"/>
            </p:cNvSpPr>
            <p:nvPr/>
          </p:nvSpPr>
          <p:spPr bwMode="auto">
            <a:xfrm>
              <a:off x="5881407" y="576421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21" name="Rectangle 341"/>
            <p:cNvSpPr>
              <a:spLocks noChangeArrowheads="1"/>
            </p:cNvSpPr>
            <p:nvPr/>
          </p:nvSpPr>
          <p:spPr bwMode="auto">
            <a:xfrm>
              <a:off x="6110007" y="576421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22" name="Rectangle 342"/>
            <p:cNvSpPr>
              <a:spLocks noChangeArrowheads="1"/>
            </p:cNvSpPr>
            <p:nvPr/>
          </p:nvSpPr>
          <p:spPr bwMode="auto">
            <a:xfrm>
              <a:off x="6748182" y="576421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23" name="Rectangle 343"/>
            <p:cNvSpPr>
              <a:spLocks noChangeArrowheads="1"/>
            </p:cNvSpPr>
            <p:nvPr/>
          </p:nvSpPr>
          <p:spPr bwMode="auto">
            <a:xfrm>
              <a:off x="6976782" y="576421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24" name="Rectangle 344"/>
            <p:cNvSpPr>
              <a:spLocks noChangeArrowheads="1"/>
            </p:cNvSpPr>
            <p:nvPr/>
          </p:nvSpPr>
          <p:spPr bwMode="auto">
            <a:xfrm>
              <a:off x="5233707" y="3535361"/>
              <a:ext cx="228600" cy="219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45</a:t>
              </a:r>
            </a:p>
          </p:txBody>
        </p:sp>
        <p:sp>
          <p:nvSpPr>
            <p:cNvPr id="148825" name="Rectangle 345"/>
            <p:cNvSpPr>
              <a:spLocks noChangeArrowheads="1"/>
            </p:cNvSpPr>
            <p:nvPr/>
          </p:nvSpPr>
          <p:spPr bwMode="auto">
            <a:xfrm>
              <a:off x="5214657" y="4068761"/>
              <a:ext cx="228600" cy="219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148826" name="Rectangle 346"/>
            <p:cNvSpPr>
              <a:spLocks noChangeArrowheads="1"/>
            </p:cNvSpPr>
            <p:nvPr/>
          </p:nvSpPr>
          <p:spPr bwMode="auto">
            <a:xfrm>
              <a:off x="5214657" y="4621211"/>
              <a:ext cx="228600" cy="219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-6</a:t>
              </a:r>
            </a:p>
          </p:txBody>
        </p:sp>
        <p:sp>
          <p:nvSpPr>
            <p:cNvPr id="148827" name="Rectangle 347"/>
            <p:cNvSpPr>
              <a:spLocks noChangeArrowheads="1"/>
            </p:cNvSpPr>
            <p:nvPr/>
          </p:nvSpPr>
          <p:spPr bwMode="auto">
            <a:xfrm>
              <a:off x="5195607" y="5764211"/>
              <a:ext cx="228600" cy="219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</a:t>
              </a:r>
            </a:p>
          </p:txBody>
        </p:sp>
        <p:sp>
          <p:nvSpPr>
            <p:cNvPr id="148857" name="Rectangle 377"/>
            <p:cNvSpPr>
              <a:spLocks noChangeArrowheads="1"/>
            </p:cNvSpPr>
            <p:nvPr/>
          </p:nvSpPr>
          <p:spPr bwMode="auto">
            <a:xfrm>
              <a:off x="1718982" y="62023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58" name="Rectangle 378"/>
            <p:cNvSpPr>
              <a:spLocks noChangeArrowheads="1"/>
            </p:cNvSpPr>
            <p:nvPr/>
          </p:nvSpPr>
          <p:spPr bwMode="auto">
            <a:xfrm>
              <a:off x="1947582" y="62023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59" name="Rectangle 379"/>
            <p:cNvSpPr>
              <a:spLocks noChangeArrowheads="1"/>
            </p:cNvSpPr>
            <p:nvPr/>
          </p:nvSpPr>
          <p:spPr bwMode="auto">
            <a:xfrm>
              <a:off x="2176182" y="62023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60" name="Rectangle 380"/>
            <p:cNvSpPr>
              <a:spLocks noChangeArrowheads="1"/>
            </p:cNvSpPr>
            <p:nvPr/>
          </p:nvSpPr>
          <p:spPr bwMode="auto">
            <a:xfrm>
              <a:off x="2404782" y="62023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61" name="Rectangle 381"/>
            <p:cNvSpPr>
              <a:spLocks noChangeArrowheads="1"/>
            </p:cNvSpPr>
            <p:nvPr/>
          </p:nvSpPr>
          <p:spPr bwMode="auto">
            <a:xfrm>
              <a:off x="3042957" y="62023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62" name="Rectangle 382"/>
            <p:cNvSpPr>
              <a:spLocks noChangeArrowheads="1"/>
            </p:cNvSpPr>
            <p:nvPr/>
          </p:nvSpPr>
          <p:spPr bwMode="auto">
            <a:xfrm>
              <a:off x="3271557" y="620236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63" name="Rectangle 383"/>
            <p:cNvSpPr>
              <a:spLocks noChangeArrowheads="1"/>
            </p:cNvSpPr>
            <p:nvPr/>
          </p:nvSpPr>
          <p:spPr bwMode="auto">
            <a:xfrm>
              <a:off x="1490382" y="6202361"/>
              <a:ext cx="228600" cy="219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36</a:t>
              </a:r>
            </a:p>
          </p:txBody>
        </p:sp>
        <p:sp>
          <p:nvSpPr>
            <p:cNvPr id="148864" name="Rectangle 384"/>
            <p:cNvSpPr>
              <a:spLocks noChangeArrowheads="1"/>
            </p:cNvSpPr>
            <p:nvPr/>
          </p:nvSpPr>
          <p:spPr bwMode="auto">
            <a:xfrm>
              <a:off x="5424207" y="62309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65" name="Rectangle 385"/>
            <p:cNvSpPr>
              <a:spLocks noChangeArrowheads="1"/>
            </p:cNvSpPr>
            <p:nvPr/>
          </p:nvSpPr>
          <p:spPr bwMode="auto">
            <a:xfrm>
              <a:off x="5652807" y="62309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66" name="Rectangle 386"/>
            <p:cNvSpPr>
              <a:spLocks noChangeArrowheads="1"/>
            </p:cNvSpPr>
            <p:nvPr/>
          </p:nvSpPr>
          <p:spPr bwMode="auto">
            <a:xfrm>
              <a:off x="5881407" y="62309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67" name="Rectangle 387"/>
            <p:cNvSpPr>
              <a:spLocks noChangeArrowheads="1"/>
            </p:cNvSpPr>
            <p:nvPr/>
          </p:nvSpPr>
          <p:spPr bwMode="auto">
            <a:xfrm>
              <a:off x="6110007" y="62309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68" name="Rectangle 388"/>
            <p:cNvSpPr>
              <a:spLocks noChangeArrowheads="1"/>
            </p:cNvSpPr>
            <p:nvPr/>
          </p:nvSpPr>
          <p:spPr bwMode="auto">
            <a:xfrm>
              <a:off x="6748182" y="62309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69" name="Rectangle 389"/>
            <p:cNvSpPr>
              <a:spLocks noChangeArrowheads="1"/>
            </p:cNvSpPr>
            <p:nvPr/>
          </p:nvSpPr>
          <p:spPr bwMode="auto">
            <a:xfrm>
              <a:off x="6976782" y="623093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70" name="Rectangle 390"/>
            <p:cNvSpPr>
              <a:spLocks noChangeArrowheads="1"/>
            </p:cNvSpPr>
            <p:nvPr/>
          </p:nvSpPr>
          <p:spPr bwMode="auto">
            <a:xfrm>
              <a:off x="5195607" y="6230936"/>
              <a:ext cx="228600" cy="219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148871" name="Text Box 391"/>
            <p:cNvSpPr txBox="1">
              <a:spLocks noChangeArrowheads="1"/>
            </p:cNvSpPr>
            <p:nvPr/>
          </p:nvSpPr>
          <p:spPr bwMode="auto">
            <a:xfrm>
              <a:off x="2398432" y="4889499"/>
              <a:ext cx="2286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.</a:t>
              </a:r>
            </a:p>
            <a:p>
              <a:r>
                <a:rPr lang="en-US" altLang="en-US"/>
                <a:t>.</a:t>
              </a:r>
            </a:p>
            <a:p>
              <a:r>
                <a:rPr lang="en-US" altLang="en-US"/>
                <a:t>.</a:t>
              </a:r>
            </a:p>
          </p:txBody>
        </p:sp>
        <p:sp>
          <p:nvSpPr>
            <p:cNvPr id="148872" name="Text Box 392"/>
            <p:cNvSpPr txBox="1">
              <a:spLocks noChangeArrowheads="1"/>
            </p:cNvSpPr>
            <p:nvPr/>
          </p:nvSpPr>
          <p:spPr bwMode="auto">
            <a:xfrm>
              <a:off x="6141757" y="4937124"/>
              <a:ext cx="2286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.</a:t>
              </a:r>
            </a:p>
            <a:p>
              <a:r>
                <a:rPr lang="en-US" altLang="en-US"/>
                <a:t>.</a:t>
              </a:r>
            </a:p>
            <a:p>
              <a:r>
                <a:rPr lang="en-US" altLang="en-US"/>
                <a:t>.</a:t>
              </a:r>
            </a:p>
          </p:txBody>
        </p:sp>
        <p:sp>
          <p:nvSpPr>
            <p:cNvPr id="148873" name="Line 393"/>
            <p:cNvSpPr>
              <a:spLocks noChangeShapeType="1"/>
            </p:cNvSpPr>
            <p:nvPr/>
          </p:nvSpPr>
          <p:spPr bwMode="auto">
            <a:xfrm>
              <a:off x="4043082" y="4878386"/>
              <a:ext cx="847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874" name="Text Box 394"/>
            <p:cNvSpPr txBox="1">
              <a:spLocks noChangeArrowheads="1"/>
            </p:cNvSpPr>
            <p:nvPr/>
          </p:nvSpPr>
          <p:spPr bwMode="auto">
            <a:xfrm>
              <a:off x="3417607" y="3721099"/>
              <a:ext cx="471488" cy="268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Comic Sans MS" panose="030F0702030302020204" pitchFamily="66" charset="0"/>
                </a:rPr>
                <a:t>1x64</a:t>
              </a:r>
            </a:p>
          </p:txBody>
        </p:sp>
        <p:sp>
          <p:nvSpPr>
            <p:cNvPr id="148875" name="Text Box 395"/>
            <p:cNvSpPr txBox="1">
              <a:spLocks noChangeArrowheads="1"/>
            </p:cNvSpPr>
            <p:nvPr/>
          </p:nvSpPr>
          <p:spPr bwMode="auto">
            <a:xfrm>
              <a:off x="3398557" y="4254499"/>
              <a:ext cx="471488" cy="268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Comic Sans MS" panose="030F0702030302020204" pitchFamily="66" charset="0"/>
                </a:rPr>
                <a:t>1x64</a:t>
              </a:r>
            </a:p>
          </p:txBody>
        </p:sp>
        <p:sp>
          <p:nvSpPr>
            <p:cNvPr id="148876" name="Text Box 396"/>
            <p:cNvSpPr txBox="1">
              <a:spLocks noChangeArrowheads="1"/>
            </p:cNvSpPr>
            <p:nvPr/>
          </p:nvSpPr>
          <p:spPr bwMode="auto">
            <a:xfrm>
              <a:off x="3408082" y="4806949"/>
              <a:ext cx="471488" cy="268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Comic Sans MS" panose="030F0702030302020204" pitchFamily="66" charset="0"/>
                </a:rPr>
                <a:t>1x64</a:t>
              </a:r>
            </a:p>
          </p:txBody>
        </p:sp>
        <p:sp>
          <p:nvSpPr>
            <p:cNvPr id="148877" name="Text Box 397"/>
            <p:cNvSpPr txBox="1">
              <a:spLocks noChangeArrowheads="1"/>
            </p:cNvSpPr>
            <p:nvPr/>
          </p:nvSpPr>
          <p:spPr bwMode="auto">
            <a:xfrm>
              <a:off x="3389032" y="5949949"/>
              <a:ext cx="471488" cy="268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Comic Sans MS" panose="030F0702030302020204" pitchFamily="66" charset="0"/>
                </a:rPr>
                <a:t>1x64</a:t>
              </a:r>
            </a:p>
          </p:txBody>
        </p:sp>
        <p:sp>
          <p:nvSpPr>
            <p:cNvPr id="148878" name="Text Box 398"/>
            <p:cNvSpPr txBox="1">
              <a:spLocks noChangeArrowheads="1"/>
            </p:cNvSpPr>
            <p:nvPr/>
          </p:nvSpPr>
          <p:spPr bwMode="auto">
            <a:xfrm>
              <a:off x="3389032" y="6426199"/>
              <a:ext cx="471488" cy="268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Comic Sans MS" panose="030F0702030302020204" pitchFamily="66" charset="0"/>
                </a:rPr>
                <a:t>1x64</a:t>
              </a:r>
            </a:p>
          </p:txBody>
        </p:sp>
        <p:sp>
          <p:nvSpPr>
            <p:cNvPr id="148879" name="Text Box 399"/>
            <p:cNvSpPr txBox="1">
              <a:spLocks noChangeArrowheads="1"/>
            </p:cNvSpPr>
            <p:nvPr/>
          </p:nvSpPr>
          <p:spPr bwMode="auto">
            <a:xfrm>
              <a:off x="7132357" y="3740149"/>
              <a:ext cx="471488" cy="268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Comic Sans MS" panose="030F0702030302020204" pitchFamily="66" charset="0"/>
                </a:rPr>
                <a:t>1x64</a:t>
              </a:r>
            </a:p>
          </p:txBody>
        </p:sp>
        <p:sp>
          <p:nvSpPr>
            <p:cNvPr id="148880" name="Text Box 400"/>
            <p:cNvSpPr txBox="1">
              <a:spLocks noChangeArrowheads="1"/>
            </p:cNvSpPr>
            <p:nvPr/>
          </p:nvSpPr>
          <p:spPr bwMode="auto">
            <a:xfrm>
              <a:off x="7113307" y="4273549"/>
              <a:ext cx="471488" cy="268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Comic Sans MS" panose="030F0702030302020204" pitchFamily="66" charset="0"/>
                </a:rPr>
                <a:t>1x64</a:t>
              </a:r>
            </a:p>
          </p:txBody>
        </p:sp>
        <p:sp>
          <p:nvSpPr>
            <p:cNvPr id="148881" name="Text Box 401"/>
            <p:cNvSpPr txBox="1">
              <a:spLocks noChangeArrowheads="1"/>
            </p:cNvSpPr>
            <p:nvPr/>
          </p:nvSpPr>
          <p:spPr bwMode="auto">
            <a:xfrm>
              <a:off x="7122832" y="4825999"/>
              <a:ext cx="471488" cy="268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Comic Sans MS" panose="030F0702030302020204" pitchFamily="66" charset="0"/>
                </a:rPr>
                <a:t>1x64</a:t>
              </a:r>
            </a:p>
          </p:txBody>
        </p:sp>
        <p:sp>
          <p:nvSpPr>
            <p:cNvPr id="148882" name="Text Box 402"/>
            <p:cNvSpPr txBox="1">
              <a:spLocks noChangeArrowheads="1"/>
            </p:cNvSpPr>
            <p:nvPr/>
          </p:nvSpPr>
          <p:spPr bwMode="auto">
            <a:xfrm>
              <a:off x="7103782" y="5968999"/>
              <a:ext cx="471488" cy="268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Comic Sans MS" panose="030F0702030302020204" pitchFamily="66" charset="0"/>
                </a:rPr>
                <a:t>1x64</a:t>
              </a:r>
            </a:p>
          </p:txBody>
        </p:sp>
        <p:sp>
          <p:nvSpPr>
            <p:cNvPr id="148883" name="Text Box 403"/>
            <p:cNvSpPr txBox="1">
              <a:spLocks noChangeArrowheads="1"/>
            </p:cNvSpPr>
            <p:nvPr/>
          </p:nvSpPr>
          <p:spPr bwMode="auto">
            <a:xfrm>
              <a:off x="7103782" y="6445249"/>
              <a:ext cx="471488" cy="268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Comic Sans MS" panose="030F0702030302020204" pitchFamily="66" charset="0"/>
                </a:rPr>
                <a:t>1x64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28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RLE on AC Components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The 1x64 vectors have a lot of zeros in them, more so towards the end of the vector. </a:t>
            </a:r>
          </a:p>
          <a:p>
            <a:pPr lvl="1"/>
            <a:r>
              <a:rPr lang="en-US" altLang="en-US" sz="1800" dirty="0"/>
              <a:t>Higher up entries in the vector capture higher frequency (DCT) components which tend to be capture less of the content.</a:t>
            </a:r>
          </a:p>
          <a:p>
            <a:pPr lvl="1"/>
            <a:r>
              <a:rPr lang="en-US" altLang="en-US" sz="1800" dirty="0"/>
              <a:t>Could have been as a result of using a quantization </a:t>
            </a:r>
            <a:r>
              <a:rPr lang="en-US" altLang="en-US" sz="1800" dirty="0" smtClean="0"/>
              <a:t>table</a:t>
            </a:r>
          </a:p>
          <a:p>
            <a:pPr lvl="1"/>
            <a:endParaRPr lang="en-US" altLang="en-US" sz="1800" dirty="0"/>
          </a:p>
          <a:p>
            <a:r>
              <a:rPr lang="en-US" altLang="en-US" sz="2000" dirty="0"/>
              <a:t>Encode a series of 0s as a (</a:t>
            </a:r>
            <a:r>
              <a:rPr lang="en-US" altLang="en-US" sz="2000" i="1" dirty="0" err="1"/>
              <a:t>skip</a:t>
            </a:r>
            <a:r>
              <a:rPr lang="en-US" altLang="en-US" sz="2000" dirty="0" err="1"/>
              <a:t>,</a:t>
            </a:r>
            <a:r>
              <a:rPr lang="en-US" altLang="en-US" sz="2000" i="1" dirty="0" err="1"/>
              <a:t>value</a:t>
            </a:r>
            <a:r>
              <a:rPr lang="en-US" altLang="en-US" sz="2000" dirty="0"/>
              <a:t>) pair, where </a:t>
            </a:r>
            <a:r>
              <a:rPr lang="en-US" altLang="en-US" sz="2000" i="1" dirty="0"/>
              <a:t>skip</a:t>
            </a:r>
            <a:r>
              <a:rPr lang="en-US" altLang="en-US" sz="2000" dirty="0"/>
              <a:t> is the number of zeros and </a:t>
            </a:r>
            <a:r>
              <a:rPr lang="en-US" altLang="en-US" sz="2000" i="1" dirty="0"/>
              <a:t>value</a:t>
            </a:r>
            <a:r>
              <a:rPr lang="en-US" altLang="en-US" sz="2000" dirty="0"/>
              <a:t> is the next non-zero component. </a:t>
            </a:r>
          </a:p>
          <a:p>
            <a:pPr lvl="1"/>
            <a:r>
              <a:rPr lang="en-US" altLang="en-US" sz="1800" dirty="0"/>
              <a:t>Send (0,0) as end-of-block sentinel value.</a:t>
            </a:r>
          </a:p>
          <a:p>
            <a:endParaRPr lang="en-US" altLang="en-US" sz="2000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533400" y="942975"/>
            <a:ext cx="77247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0"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0"/>
              <a:buNone/>
            </a:pPr>
            <a:endParaRPr lang="en-US" altLang="en-US" sz="1800"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149594" name="Rectangle 90"/>
          <p:cNvSpPr>
            <a:spLocks noChangeArrowheads="1"/>
          </p:cNvSpPr>
          <p:nvPr/>
        </p:nvSpPr>
        <p:spPr bwMode="auto">
          <a:xfrm>
            <a:off x="1411287" y="5048251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95" name="Rectangle 91"/>
          <p:cNvSpPr>
            <a:spLocks noChangeArrowheads="1"/>
          </p:cNvSpPr>
          <p:nvPr/>
        </p:nvSpPr>
        <p:spPr bwMode="auto">
          <a:xfrm>
            <a:off x="1639887" y="5048251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96" name="Rectangle 92"/>
          <p:cNvSpPr>
            <a:spLocks noChangeArrowheads="1"/>
          </p:cNvSpPr>
          <p:nvPr/>
        </p:nvSpPr>
        <p:spPr bwMode="auto">
          <a:xfrm>
            <a:off x="1868487" y="5048251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97" name="Rectangle 93"/>
          <p:cNvSpPr>
            <a:spLocks noChangeArrowheads="1"/>
          </p:cNvSpPr>
          <p:nvPr/>
        </p:nvSpPr>
        <p:spPr bwMode="auto">
          <a:xfrm>
            <a:off x="2097087" y="5048251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601" name="Rectangle 97"/>
          <p:cNvSpPr>
            <a:spLocks noChangeArrowheads="1"/>
          </p:cNvSpPr>
          <p:nvPr/>
        </p:nvSpPr>
        <p:spPr bwMode="auto">
          <a:xfrm>
            <a:off x="2687637" y="5048251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602" name="Rectangle 98"/>
          <p:cNvSpPr>
            <a:spLocks noChangeArrowheads="1"/>
          </p:cNvSpPr>
          <p:nvPr/>
        </p:nvSpPr>
        <p:spPr bwMode="auto">
          <a:xfrm>
            <a:off x="2916237" y="5048251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603" name="Rectangle 99"/>
          <p:cNvSpPr>
            <a:spLocks noChangeArrowheads="1"/>
          </p:cNvSpPr>
          <p:nvPr/>
        </p:nvSpPr>
        <p:spPr bwMode="auto">
          <a:xfrm>
            <a:off x="3144837" y="5048251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604" name="Rectangle 100"/>
          <p:cNvSpPr>
            <a:spLocks noChangeArrowheads="1"/>
          </p:cNvSpPr>
          <p:nvPr/>
        </p:nvSpPr>
        <p:spPr bwMode="auto">
          <a:xfrm>
            <a:off x="3373437" y="5048251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618" name="Text Box 114"/>
          <p:cNvSpPr txBox="1">
            <a:spLocks noChangeArrowheads="1"/>
          </p:cNvSpPr>
          <p:nvPr/>
        </p:nvSpPr>
        <p:spPr bwMode="auto">
          <a:xfrm>
            <a:off x="2309812" y="4967289"/>
            <a:ext cx="4238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. . .</a:t>
            </a:r>
          </a:p>
        </p:txBody>
      </p:sp>
      <p:sp>
        <p:nvSpPr>
          <p:cNvPr id="149619" name="Text Box 115"/>
          <p:cNvSpPr txBox="1">
            <a:spLocks noChangeArrowheads="1"/>
          </p:cNvSpPr>
          <p:nvPr/>
        </p:nvSpPr>
        <p:spPr bwMode="auto">
          <a:xfrm>
            <a:off x="8024812" y="5357814"/>
            <a:ext cx="5857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1x64</a:t>
            </a:r>
          </a:p>
        </p:txBody>
      </p:sp>
      <p:sp>
        <p:nvSpPr>
          <p:cNvPr id="149620" name="Rectangle 116"/>
          <p:cNvSpPr>
            <a:spLocks noChangeArrowheads="1"/>
          </p:cNvSpPr>
          <p:nvPr/>
        </p:nvSpPr>
        <p:spPr bwMode="auto">
          <a:xfrm>
            <a:off x="3602037" y="5048251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49621" name="Rectangle 117"/>
          <p:cNvSpPr>
            <a:spLocks noChangeArrowheads="1"/>
          </p:cNvSpPr>
          <p:nvPr/>
        </p:nvSpPr>
        <p:spPr bwMode="auto">
          <a:xfrm>
            <a:off x="3821112" y="5048251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49622" name="Rectangle 118"/>
          <p:cNvSpPr>
            <a:spLocks noChangeArrowheads="1"/>
          </p:cNvSpPr>
          <p:nvPr/>
        </p:nvSpPr>
        <p:spPr bwMode="auto">
          <a:xfrm>
            <a:off x="4049712" y="5048251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49624" name="Rectangle 120"/>
          <p:cNvSpPr>
            <a:spLocks noChangeArrowheads="1"/>
          </p:cNvSpPr>
          <p:nvPr/>
        </p:nvSpPr>
        <p:spPr bwMode="auto">
          <a:xfrm>
            <a:off x="4278312" y="5048251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49626" name="Rectangle 122"/>
          <p:cNvSpPr>
            <a:spLocks noChangeArrowheads="1"/>
          </p:cNvSpPr>
          <p:nvPr/>
        </p:nvSpPr>
        <p:spPr bwMode="auto">
          <a:xfrm>
            <a:off x="4506912" y="5048251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49627" name="Rectangle 123"/>
          <p:cNvSpPr>
            <a:spLocks noChangeArrowheads="1"/>
          </p:cNvSpPr>
          <p:nvPr/>
        </p:nvSpPr>
        <p:spPr bwMode="auto">
          <a:xfrm>
            <a:off x="4725987" y="5048251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149628" name="Rectangle 124"/>
          <p:cNvSpPr>
            <a:spLocks noChangeArrowheads="1"/>
          </p:cNvSpPr>
          <p:nvPr/>
        </p:nvSpPr>
        <p:spPr bwMode="auto">
          <a:xfrm>
            <a:off x="4954587" y="5048251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149629" name="Rectangle 125"/>
          <p:cNvSpPr>
            <a:spLocks noChangeArrowheads="1"/>
          </p:cNvSpPr>
          <p:nvPr/>
        </p:nvSpPr>
        <p:spPr bwMode="auto">
          <a:xfrm>
            <a:off x="5183187" y="5048251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49630" name="Rectangle 126"/>
          <p:cNvSpPr>
            <a:spLocks noChangeArrowheads="1"/>
          </p:cNvSpPr>
          <p:nvPr/>
        </p:nvSpPr>
        <p:spPr bwMode="auto">
          <a:xfrm>
            <a:off x="5411787" y="5048251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49631" name="Rectangle 127"/>
          <p:cNvSpPr>
            <a:spLocks noChangeArrowheads="1"/>
          </p:cNvSpPr>
          <p:nvPr/>
        </p:nvSpPr>
        <p:spPr bwMode="auto">
          <a:xfrm>
            <a:off x="5630862" y="5048251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49632" name="Rectangle 128"/>
          <p:cNvSpPr>
            <a:spLocks noChangeArrowheads="1"/>
          </p:cNvSpPr>
          <p:nvPr/>
        </p:nvSpPr>
        <p:spPr bwMode="auto">
          <a:xfrm>
            <a:off x="5859462" y="5048251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49633" name="Rectangle 129"/>
          <p:cNvSpPr>
            <a:spLocks noChangeArrowheads="1"/>
          </p:cNvSpPr>
          <p:nvPr/>
        </p:nvSpPr>
        <p:spPr bwMode="auto">
          <a:xfrm>
            <a:off x="6088062" y="5048251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49634" name="Line 130"/>
          <p:cNvSpPr>
            <a:spLocks noChangeShapeType="1"/>
          </p:cNvSpPr>
          <p:nvPr/>
        </p:nvSpPr>
        <p:spPr bwMode="auto">
          <a:xfrm>
            <a:off x="3602037" y="5267326"/>
            <a:ext cx="36195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635" name="Line 131"/>
          <p:cNvSpPr>
            <a:spLocks noChangeShapeType="1"/>
          </p:cNvSpPr>
          <p:nvPr/>
        </p:nvSpPr>
        <p:spPr bwMode="auto">
          <a:xfrm flipH="1">
            <a:off x="4325937" y="5257801"/>
            <a:ext cx="40005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636" name="Rectangle 132"/>
          <p:cNvSpPr>
            <a:spLocks noChangeArrowheads="1"/>
          </p:cNvSpPr>
          <p:nvPr/>
        </p:nvSpPr>
        <p:spPr bwMode="auto">
          <a:xfrm>
            <a:off x="3954462" y="5657851"/>
            <a:ext cx="3714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5,1</a:t>
            </a:r>
          </a:p>
        </p:txBody>
      </p:sp>
      <p:sp>
        <p:nvSpPr>
          <p:cNvPr id="149637" name="Rectangle 133"/>
          <p:cNvSpPr>
            <a:spLocks noChangeArrowheads="1"/>
          </p:cNvSpPr>
          <p:nvPr/>
        </p:nvSpPr>
        <p:spPr bwMode="auto">
          <a:xfrm>
            <a:off x="6316662" y="5048251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49638" name="Rectangle 134"/>
          <p:cNvSpPr>
            <a:spLocks noChangeArrowheads="1"/>
          </p:cNvSpPr>
          <p:nvPr/>
        </p:nvSpPr>
        <p:spPr bwMode="auto">
          <a:xfrm>
            <a:off x="6545262" y="5048251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49639" name="Line 135"/>
          <p:cNvSpPr>
            <a:spLocks noChangeShapeType="1"/>
          </p:cNvSpPr>
          <p:nvPr/>
        </p:nvSpPr>
        <p:spPr bwMode="auto">
          <a:xfrm>
            <a:off x="5183187" y="5267326"/>
            <a:ext cx="55245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640" name="Line 136"/>
          <p:cNvSpPr>
            <a:spLocks noChangeShapeType="1"/>
          </p:cNvSpPr>
          <p:nvPr/>
        </p:nvSpPr>
        <p:spPr bwMode="auto">
          <a:xfrm flipH="1">
            <a:off x="6107112" y="5276851"/>
            <a:ext cx="6667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641" name="Rectangle 137"/>
          <p:cNvSpPr>
            <a:spLocks noChangeArrowheads="1"/>
          </p:cNvSpPr>
          <p:nvPr/>
        </p:nvSpPr>
        <p:spPr bwMode="auto">
          <a:xfrm>
            <a:off x="5745162" y="5667376"/>
            <a:ext cx="3714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7,2</a:t>
            </a:r>
          </a:p>
        </p:txBody>
      </p:sp>
      <p:sp>
        <p:nvSpPr>
          <p:cNvPr id="149642" name="Rectangle 138"/>
          <p:cNvSpPr>
            <a:spLocks noChangeArrowheads="1"/>
          </p:cNvSpPr>
          <p:nvPr/>
        </p:nvSpPr>
        <p:spPr bwMode="auto">
          <a:xfrm>
            <a:off x="6773862" y="5048251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49644" name="Rectangle 140"/>
          <p:cNvSpPr>
            <a:spLocks noChangeArrowheads="1"/>
          </p:cNvSpPr>
          <p:nvPr/>
        </p:nvSpPr>
        <p:spPr bwMode="auto">
          <a:xfrm>
            <a:off x="7621587" y="5048251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645" name="Rectangle 141"/>
          <p:cNvSpPr>
            <a:spLocks noChangeArrowheads="1"/>
          </p:cNvSpPr>
          <p:nvPr/>
        </p:nvSpPr>
        <p:spPr bwMode="auto">
          <a:xfrm>
            <a:off x="7850187" y="5048251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646" name="Text Box 142"/>
          <p:cNvSpPr txBox="1">
            <a:spLocks noChangeArrowheads="1"/>
          </p:cNvSpPr>
          <p:nvPr/>
        </p:nvSpPr>
        <p:spPr bwMode="auto">
          <a:xfrm>
            <a:off x="7205662" y="4986339"/>
            <a:ext cx="4238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. . .</a:t>
            </a:r>
          </a:p>
        </p:txBody>
      </p:sp>
      <p:sp>
        <p:nvSpPr>
          <p:cNvPr id="149647" name="Rectangle 143"/>
          <p:cNvSpPr>
            <a:spLocks noChangeArrowheads="1"/>
          </p:cNvSpPr>
          <p:nvPr/>
        </p:nvSpPr>
        <p:spPr bwMode="auto">
          <a:xfrm>
            <a:off x="6983412" y="5048251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388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  <p:bldP spid="149594" grpId="0" animBg="1"/>
      <p:bldP spid="149595" grpId="0" animBg="1"/>
      <p:bldP spid="149596" grpId="0" animBg="1"/>
      <p:bldP spid="149597" grpId="0" animBg="1"/>
      <p:bldP spid="149601" grpId="0" animBg="1"/>
      <p:bldP spid="149602" grpId="0" animBg="1"/>
      <p:bldP spid="149603" grpId="0" animBg="1"/>
      <p:bldP spid="149604" grpId="0" animBg="1"/>
      <p:bldP spid="149618" grpId="0"/>
      <p:bldP spid="149619" grpId="0"/>
      <p:bldP spid="149620" grpId="0" animBg="1"/>
      <p:bldP spid="149621" grpId="0" animBg="1"/>
      <p:bldP spid="149622" grpId="0" animBg="1"/>
      <p:bldP spid="149624" grpId="0" animBg="1"/>
      <p:bldP spid="149626" grpId="0" animBg="1"/>
      <p:bldP spid="149627" grpId="0" animBg="1"/>
      <p:bldP spid="149628" grpId="0" animBg="1"/>
      <p:bldP spid="149629" grpId="0" animBg="1"/>
      <p:bldP spid="149630" grpId="0" animBg="1"/>
      <p:bldP spid="149631" grpId="0" animBg="1"/>
      <p:bldP spid="149632" grpId="0" animBg="1"/>
      <p:bldP spid="149633" grpId="0" animBg="1"/>
      <p:bldP spid="149634" grpId="0" animBg="1"/>
      <p:bldP spid="149635" grpId="0" animBg="1"/>
      <p:bldP spid="149636" grpId="0" animBg="1"/>
      <p:bldP spid="149637" grpId="0" animBg="1"/>
      <p:bldP spid="149638" grpId="0" animBg="1"/>
      <p:bldP spid="149639" grpId="0" animBg="1"/>
      <p:bldP spid="149640" grpId="0" animBg="1"/>
      <p:bldP spid="149641" grpId="0" animBg="1"/>
      <p:bldP spid="149642" grpId="0" animBg="1"/>
      <p:bldP spid="149644" grpId="0" animBg="1"/>
      <p:bldP spid="149645" grpId="0" animBg="1"/>
      <p:bldP spid="149646" grpId="0"/>
      <p:bldP spid="14964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Entropy Coding: DC Components</a:t>
            </a:r>
          </a:p>
        </p:txBody>
      </p:sp>
      <p:sp>
        <p:nvSpPr>
          <p:cNvPr id="150633" name="Rectangle 10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DC components are differentially coded as (</a:t>
            </a:r>
            <a:r>
              <a:rPr lang="en-US" altLang="en-US" sz="2000" b="1" dirty="0" err="1"/>
              <a:t>SIZE</a:t>
            </a:r>
            <a:r>
              <a:rPr lang="en-US" altLang="en-US" sz="2000" dirty="0" err="1"/>
              <a:t>,</a:t>
            </a:r>
            <a:r>
              <a:rPr lang="en-US" altLang="en-US" sz="2000" b="1" dirty="0" err="1"/>
              <a:t>Value</a:t>
            </a:r>
            <a:r>
              <a:rPr lang="en-US" alt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code for a </a:t>
            </a:r>
            <a:r>
              <a:rPr lang="en-US" altLang="en-US" sz="2000" b="1" dirty="0"/>
              <a:t>Value</a:t>
            </a:r>
            <a:r>
              <a:rPr lang="en-US" altLang="en-US" sz="2000" dirty="0"/>
              <a:t> is derived from the following table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533400" y="942975"/>
            <a:ext cx="77247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0"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graphicFrame>
        <p:nvGraphicFramePr>
          <p:cNvPr id="150642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38388"/>
              </p:ext>
            </p:extLst>
          </p:nvPr>
        </p:nvGraphicFramePr>
        <p:xfrm>
          <a:off x="900112" y="2629216"/>
          <a:ext cx="6991350" cy="3261360"/>
        </p:xfrm>
        <a:graphic>
          <a:graphicData uri="http://schemas.openxmlformats.org/drawingml/2006/table">
            <a:tbl>
              <a:tblPr/>
              <a:tblGrid>
                <a:gridCol w="1209675"/>
                <a:gridCol w="3076575"/>
                <a:gridCol w="2705100"/>
              </a:tblGrid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SIZE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-3, -2, 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00,01,10,11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-7,…, -4, 4,…,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000,…, 011, 100,…111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-15,…, -8, 8,…,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0000,…, 0111, 1000,…,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-2047,…, -1024, 1024,… 2047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640" name="Text Box 112"/>
          <p:cNvSpPr txBox="1">
            <a:spLocks noChangeArrowheads="1"/>
          </p:cNvSpPr>
          <p:nvPr/>
        </p:nvSpPr>
        <p:spPr bwMode="auto">
          <a:xfrm>
            <a:off x="2632075" y="4830763"/>
            <a:ext cx="2527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50641" name="Text Box 113"/>
          <p:cNvSpPr txBox="1">
            <a:spLocks noChangeArrowheads="1"/>
          </p:cNvSpPr>
          <p:nvPr/>
        </p:nvSpPr>
        <p:spPr bwMode="auto">
          <a:xfrm>
            <a:off x="3353593" y="5984873"/>
            <a:ext cx="26484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err="1"/>
              <a:t>Size_and_Value</a:t>
            </a:r>
            <a:r>
              <a:rPr lang="en-US" altLang="en-US" b="1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63991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638175"/>
          </a:xfrm>
        </p:spPr>
        <p:txBody>
          <a:bodyPr/>
          <a:lstStyle/>
          <a:p>
            <a:r>
              <a:rPr lang="en-US" altLang="en-US" sz="3200" dirty="0"/>
              <a:t>Entropy Coding: DC </a:t>
            </a:r>
            <a:r>
              <a:rPr lang="en-US" altLang="en-US" sz="3200" dirty="0" smtClean="0"/>
              <a:t>Components</a:t>
            </a:r>
            <a:endParaRPr lang="en-US" altLang="en-US" sz="3200" dirty="0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533400" y="942975"/>
            <a:ext cx="77247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0"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graphicFrame>
        <p:nvGraphicFramePr>
          <p:cNvPr id="151642" name="Group 90"/>
          <p:cNvGraphicFramePr>
            <a:graphicFrameLocks noGrp="1"/>
          </p:cNvGraphicFramePr>
          <p:nvPr/>
        </p:nvGraphicFramePr>
        <p:xfrm>
          <a:off x="657225" y="1616075"/>
          <a:ext cx="3295650" cy="4651248"/>
        </p:xfrm>
        <a:graphic>
          <a:graphicData uri="http://schemas.openxmlformats.org/drawingml/2006/table">
            <a:tbl>
              <a:tblPr/>
              <a:tblGrid>
                <a:gridCol w="942975"/>
                <a:gridCol w="990600"/>
                <a:gridCol w="1362075"/>
              </a:tblGrid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SIZE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Code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111111110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1598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962900" cy="6381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DC components are differentially coded as (</a:t>
            </a:r>
            <a:r>
              <a:rPr lang="en-US" altLang="en-US" sz="1800" b="1" dirty="0" err="1"/>
              <a:t>SIZE</a:t>
            </a:r>
            <a:r>
              <a:rPr lang="en-US" altLang="en-US" sz="1800" dirty="0" err="1"/>
              <a:t>,</a:t>
            </a:r>
            <a:r>
              <a:rPr lang="en-US" altLang="en-US" sz="1800" b="1" dirty="0" err="1"/>
              <a:t>Value</a:t>
            </a:r>
            <a:r>
              <a:rPr lang="en-US" altLang="en-US" sz="1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 code for a </a:t>
            </a:r>
            <a:r>
              <a:rPr lang="en-US" altLang="en-US" sz="1600" b="1" dirty="0"/>
              <a:t>SIZE</a:t>
            </a:r>
            <a:r>
              <a:rPr lang="en-US" altLang="en-US" sz="1600" dirty="0"/>
              <a:t> is derived from the following table</a:t>
            </a:r>
          </a:p>
        </p:txBody>
      </p:sp>
      <p:sp>
        <p:nvSpPr>
          <p:cNvPr id="151639" name="Rectangle 87"/>
          <p:cNvSpPr>
            <a:spLocks noChangeArrowheads="1"/>
          </p:cNvSpPr>
          <p:nvPr/>
        </p:nvSpPr>
        <p:spPr bwMode="auto">
          <a:xfrm>
            <a:off x="4876799" y="1866619"/>
            <a:ext cx="4052047" cy="39425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1800" b="1" dirty="0">
                <a:latin typeface="+mn-lt"/>
              </a:rPr>
              <a:t>Example: </a:t>
            </a:r>
            <a:r>
              <a:rPr lang="en-US" altLang="en-US" sz="1800" dirty="0">
                <a:latin typeface="+mn-lt"/>
              </a:rPr>
              <a:t>If a DC component is 40 and the previous DC component is 48. The difference is -8. Therefore it is coded as: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1800" dirty="0">
                <a:latin typeface="+mn-lt"/>
              </a:rPr>
              <a:t>	</a:t>
            </a:r>
            <a:r>
              <a:rPr lang="en-US" altLang="en-US" sz="1800" dirty="0" smtClean="0">
                <a:solidFill>
                  <a:schemeClr val="accent1"/>
                </a:solidFill>
                <a:latin typeface="+mn-lt"/>
              </a:rPr>
              <a:t>101</a:t>
            </a:r>
            <a:r>
              <a:rPr lang="en-US" altLang="en-US" sz="1800" dirty="0" smtClean="0">
                <a:solidFill>
                  <a:srgbClr val="CC00CC"/>
                </a:solidFill>
                <a:latin typeface="+mn-lt"/>
              </a:rPr>
              <a:t>0111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endParaRPr lang="en-US" altLang="en-US" sz="1800" dirty="0">
              <a:latin typeface="+mn-lt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1800" b="1" dirty="0">
                <a:solidFill>
                  <a:srgbClr val="CC00CC"/>
                </a:solidFill>
                <a:latin typeface="+mn-lt"/>
              </a:rPr>
              <a:t>0111</a:t>
            </a:r>
            <a:r>
              <a:rPr lang="en-US" altLang="en-US" sz="1800" b="1" dirty="0">
                <a:latin typeface="+mn-lt"/>
              </a:rPr>
              <a:t>:</a:t>
            </a:r>
            <a:r>
              <a:rPr lang="en-US" altLang="en-US" sz="1800" dirty="0">
                <a:latin typeface="+mn-lt"/>
              </a:rPr>
              <a:t> The value for representing –8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1800" dirty="0">
                <a:latin typeface="+mn-lt"/>
              </a:rPr>
              <a:t>	 (see </a:t>
            </a:r>
            <a:r>
              <a:rPr lang="en-US" altLang="en-US" sz="1800" dirty="0" err="1">
                <a:latin typeface="+mn-lt"/>
              </a:rPr>
              <a:t>Size_and_Value</a:t>
            </a:r>
            <a:r>
              <a:rPr lang="en-US" altLang="en-US" sz="1800" dirty="0">
                <a:latin typeface="+mn-lt"/>
              </a:rPr>
              <a:t> table</a:t>
            </a:r>
            <a:r>
              <a:rPr lang="en-US" altLang="en-US" sz="1800" dirty="0" smtClean="0">
                <a:latin typeface="+mn-lt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endParaRPr lang="en-US" altLang="en-US" sz="1800" dirty="0">
              <a:solidFill>
                <a:srgbClr val="CC00CC"/>
              </a:solidFill>
              <a:latin typeface="+mn-lt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+mn-lt"/>
              </a:rPr>
              <a:t>101:  </a:t>
            </a:r>
            <a:r>
              <a:rPr lang="en-US" altLang="en-US" sz="1800" dirty="0">
                <a:latin typeface="+mn-lt"/>
              </a:rPr>
              <a:t>The size from the same table reads 4. The corresponding code from the table at left is 101.</a:t>
            </a:r>
          </a:p>
        </p:txBody>
      </p:sp>
      <p:sp>
        <p:nvSpPr>
          <p:cNvPr id="151640" name="Text Box 88"/>
          <p:cNvSpPr txBox="1">
            <a:spLocks noChangeArrowheads="1"/>
          </p:cNvSpPr>
          <p:nvPr/>
        </p:nvSpPr>
        <p:spPr bwMode="auto">
          <a:xfrm>
            <a:off x="1050925" y="633571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51641" name="Text Box 89"/>
          <p:cNvSpPr txBox="1">
            <a:spLocks noChangeArrowheads="1"/>
          </p:cNvSpPr>
          <p:nvPr/>
        </p:nvSpPr>
        <p:spPr bwMode="auto">
          <a:xfrm>
            <a:off x="546100" y="6291263"/>
            <a:ext cx="5827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C00000"/>
                </a:solidFill>
              </a:rPr>
              <a:t>Huffman Table for DC component SIZE field</a:t>
            </a:r>
          </a:p>
        </p:txBody>
      </p:sp>
    </p:spTree>
    <p:extLst>
      <p:ext uri="{BB962C8B-B14F-4D97-AF65-F5344CB8AC3E}">
        <p14:creationId xmlns:p14="http://schemas.microsoft.com/office/powerpoint/2010/main" val="39091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42875"/>
            <a:ext cx="7924800" cy="571500"/>
          </a:xfrm>
        </p:spPr>
        <p:txBody>
          <a:bodyPr/>
          <a:lstStyle/>
          <a:p>
            <a:r>
              <a:rPr lang="en-US" altLang="en-US" sz="3200"/>
              <a:t>Entropy Coding: AC Components 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533400" y="942975"/>
            <a:ext cx="77247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0"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52638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371474" y="714375"/>
            <a:ext cx="8048625" cy="2486025"/>
          </a:xfrm>
          <a:noFill/>
          <a:ln/>
        </p:spPr>
        <p:txBody>
          <a:bodyPr/>
          <a:lstStyle/>
          <a:p>
            <a:r>
              <a:rPr lang="en-US" altLang="en-US" sz="1800" dirty="0"/>
              <a:t>AC components (range –1023..1023) are coded as (S1,S2 pairs):</a:t>
            </a:r>
          </a:p>
          <a:p>
            <a:pPr lvl="1"/>
            <a:r>
              <a:rPr lang="en-US" altLang="en-US" sz="1600" b="1" dirty="0"/>
              <a:t>S1: </a:t>
            </a:r>
            <a:r>
              <a:rPr lang="en-US" altLang="en-US" sz="1600" dirty="0"/>
              <a:t>(</a:t>
            </a:r>
            <a:r>
              <a:rPr lang="en-US" altLang="en-US" sz="1600" b="1" dirty="0" err="1"/>
              <a:t>RunLength</a:t>
            </a:r>
            <a:r>
              <a:rPr lang="en-US" altLang="en-US" sz="1600" b="1" dirty="0"/>
              <a:t>/SIZE</a:t>
            </a:r>
            <a:r>
              <a:rPr lang="en-US" altLang="en-US" sz="1600" dirty="0"/>
              <a:t>)</a:t>
            </a:r>
            <a:r>
              <a:rPr lang="en-US" altLang="en-US" sz="1800" dirty="0"/>
              <a:t> </a:t>
            </a:r>
          </a:p>
          <a:p>
            <a:pPr lvl="2"/>
            <a:r>
              <a:rPr lang="en-US" altLang="en-US" sz="1200" b="1" dirty="0" err="1"/>
              <a:t>RunLength</a:t>
            </a:r>
            <a:r>
              <a:rPr lang="en-US" altLang="en-US" sz="1200" b="1" dirty="0"/>
              <a:t>:</a:t>
            </a:r>
            <a:r>
              <a:rPr lang="en-US" altLang="en-US" sz="1200" dirty="0"/>
              <a:t> The length of the consecutive zero values [0..15]</a:t>
            </a:r>
          </a:p>
          <a:p>
            <a:pPr lvl="2"/>
            <a:r>
              <a:rPr lang="en-US" altLang="en-US" sz="1200" b="1" dirty="0"/>
              <a:t>SIZE:</a:t>
            </a:r>
            <a:r>
              <a:rPr lang="en-US" altLang="en-US" sz="1200" dirty="0"/>
              <a:t> The number of bits needed to code the </a:t>
            </a:r>
            <a:r>
              <a:rPr lang="en-US" altLang="en-US" sz="1200" i="1" dirty="0"/>
              <a:t>next</a:t>
            </a:r>
            <a:r>
              <a:rPr lang="en-US" altLang="en-US" sz="1200" dirty="0"/>
              <a:t> nonzero AC component’s value. [0-A]</a:t>
            </a:r>
          </a:p>
          <a:p>
            <a:pPr lvl="2"/>
            <a:r>
              <a:rPr lang="en-US" altLang="en-US" sz="1200" dirty="0"/>
              <a:t>(0,0) is the </a:t>
            </a:r>
            <a:r>
              <a:rPr lang="en-US" altLang="en-US" sz="1200" dirty="0" err="1"/>
              <a:t>End_Of_Block</a:t>
            </a:r>
            <a:r>
              <a:rPr lang="en-US" altLang="en-US" sz="1200" dirty="0"/>
              <a:t> for the 8x8 block.</a:t>
            </a:r>
          </a:p>
          <a:p>
            <a:pPr lvl="2"/>
            <a:r>
              <a:rPr lang="en-US" altLang="en-US" sz="1200" b="1" dirty="0"/>
              <a:t>S1</a:t>
            </a:r>
            <a:r>
              <a:rPr lang="en-US" altLang="en-US" sz="1200" dirty="0"/>
              <a:t> is Huffman coded (see AC code table below</a:t>
            </a:r>
            <a:r>
              <a:rPr lang="en-US" altLang="en-US" sz="1200" dirty="0" smtClean="0"/>
              <a:t>)</a:t>
            </a:r>
          </a:p>
          <a:p>
            <a:pPr lvl="2"/>
            <a:endParaRPr lang="en-US" altLang="en-US" sz="1200" dirty="0"/>
          </a:p>
          <a:p>
            <a:pPr lvl="1"/>
            <a:r>
              <a:rPr lang="en-US" altLang="en-US" sz="1600" b="1" dirty="0"/>
              <a:t>S2: (Value)</a:t>
            </a:r>
          </a:p>
          <a:p>
            <a:pPr lvl="2"/>
            <a:r>
              <a:rPr lang="en-US" altLang="en-US" sz="1200" b="1" dirty="0"/>
              <a:t>Value:</a:t>
            </a:r>
            <a:r>
              <a:rPr lang="en-US" altLang="en-US" sz="1200" dirty="0"/>
              <a:t> Is the value of the AC component.(refer to </a:t>
            </a:r>
            <a:r>
              <a:rPr lang="en-US" altLang="en-US" sz="1200" dirty="0" err="1"/>
              <a:t>size_and_value</a:t>
            </a:r>
            <a:r>
              <a:rPr lang="en-US" altLang="en-US" sz="1200" dirty="0"/>
              <a:t> table)</a:t>
            </a:r>
            <a:endParaRPr lang="en-US" altLang="en-US" sz="1200" b="1" dirty="0"/>
          </a:p>
        </p:txBody>
      </p:sp>
      <p:graphicFrame>
        <p:nvGraphicFramePr>
          <p:cNvPr id="152912" name="Group 336"/>
          <p:cNvGraphicFramePr>
            <a:graphicFrameLocks noGrp="1"/>
          </p:cNvGraphicFramePr>
          <p:nvPr/>
        </p:nvGraphicFramePr>
        <p:xfrm>
          <a:off x="981075" y="3146425"/>
          <a:ext cx="3095625" cy="3176016"/>
        </p:xfrm>
        <a:graphic>
          <a:graphicData uri="http://schemas.openxmlformats.org/drawingml/2006/table">
            <a:tbl>
              <a:tblPr/>
              <a:tblGrid>
                <a:gridCol w="885825"/>
                <a:gridCol w="930275"/>
                <a:gridCol w="1279525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Run/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Code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0/0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0/1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0/3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0/4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0/5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0/6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0/8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1111110110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0/9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1111111110000010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0/A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1111111110000011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911" name="Group 335"/>
          <p:cNvGraphicFramePr>
            <a:graphicFrameLocks noGrp="1"/>
          </p:cNvGraphicFramePr>
          <p:nvPr/>
        </p:nvGraphicFramePr>
        <p:xfrm>
          <a:off x="4505325" y="3146425"/>
          <a:ext cx="3095625" cy="3176016"/>
        </p:xfrm>
        <a:graphic>
          <a:graphicData uri="http://schemas.openxmlformats.org/drawingml/2006/table">
            <a:tbl>
              <a:tblPr/>
              <a:tblGrid>
                <a:gridCol w="885825"/>
                <a:gridCol w="930275"/>
                <a:gridCol w="1279525"/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Run/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Code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1/1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1/3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1/4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1/5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11111110110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1/6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1111111110000100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1/7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1111111110000101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1/8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1111111110000110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1/9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1111111110000111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1/A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1111111110001000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… 15/A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0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Such rows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910" name="Text Box 334"/>
          <p:cNvSpPr txBox="1">
            <a:spLocks noChangeArrowheads="1"/>
          </p:cNvSpPr>
          <p:nvPr/>
        </p:nvSpPr>
        <p:spPr bwMode="auto">
          <a:xfrm rot="10788379">
            <a:off x="226367" y="1267591"/>
            <a:ext cx="461665" cy="512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anchor="b">
            <a:spAutoFit/>
          </a:bodyPr>
          <a:lstStyle/>
          <a:p>
            <a:r>
              <a:rPr lang="en-US" altLang="en-US"/>
              <a:t>Partial Huffman Table for AC Run/Size Pairs</a:t>
            </a:r>
          </a:p>
        </p:txBody>
      </p:sp>
    </p:spTree>
    <p:extLst>
      <p:ext uri="{BB962C8B-B14F-4D97-AF65-F5344CB8AC3E}">
        <p14:creationId xmlns:p14="http://schemas.microsoft.com/office/powerpoint/2010/main" val="39136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9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638175"/>
          </a:xfrm>
        </p:spPr>
        <p:txBody>
          <a:bodyPr/>
          <a:lstStyle/>
          <a:p>
            <a:r>
              <a:rPr lang="en-US" altLang="en-US" sz="3200"/>
              <a:t>Entropy Coding: Example </a:t>
            </a: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533400" y="942975"/>
            <a:ext cx="77247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0"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219450" y="1057275"/>
            <a:ext cx="5655609" cy="553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1600" dirty="0">
                <a:latin typeface="+mn-lt"/>
              </a:rPr>
              <a:t>Example: Consider encoding the AC components by arranging them in a zig-zag order -&gt; 12,10, 1, -7 2 0s, -4, 56 </a:t>
            </a:r>
            <a:r>
              <a:rPr lang="en-US" altLang="en-US" sz="1600" dirty="0" smtClean="0">
                <a:latin typeface="+mn-lt"/>
              </a:rPr>
              <a:t>zeros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endParaRPr lang="en-US" altLang="en-US" sz="1600" dirty="0">
              <a:latin typeface="+mn-lt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1600" dirty="0">
                <a:latin typeface="+mn-lt"/>
              </a:rPr>
              <a:t>12: read as zero 0s,12: (0/4)12 </a:t>
            </a:r>
            <a:r>
              <a:rPr lang="en-US" altLang="en-US" sz="16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altLang="en-US" sz="1600" dirty="0">
                <a:solidFill>
                  <a:schemeClr val="accent1"/>
                </a:solidFill>
                <a:latin typeface="+mn-lt"/>
                <a:sym typeface="Wingdings" panose="05000000000000000000" pitchFamily="2" charset="2"/>
              </a:rPr>
              <a:t>1011</a:t>
            </a:r>
            <a:r>
              <a:rPr lang="en-US" altLang="en-US" sz="1600" dirty="0">
                <a:solidFill>
                  <a:srgbClr val="CC00CC"/>
                </a:solidFill>
                <a:latin typeface="+mn-lt"/>
                <a:sym typeface="Wingdings" panose="05000000000000000000" pitchFamily="2" charset="2"/>
              </a:rPr>
              <a:t>1100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+mn-lt"/>
                <a:sym typeface="Wingdings" panose="05000000000000000000" pitchFamily="2" charset="2"/>
              </a:rPr>
              <a:t>1011</a:t>
            </a:r>
            <a:r>
              <a:rPr lang="en-US" altLang="en-US" sz="1600" dirty="0">
                <a:latin typeface="+mn-lt"/>
                <a:sym typeface="Wingdings" panose="05000000000000000000" pitchFamily="2" charset="2"/>
              </a:rPr>
              <a:t>: The code for (0/4 from  AC code table)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1600" dirty="0">
                <a:solidFill>
                  <a:srgbClr val="CC00CC"/>
                </a:solidFill>
                <a:latin typeface="+mn-lt"/>
                <a:sym typeface="Wingdings" panose="05000000000000000000" pitchFamily="2" charset="2"/>
              </a:rPr>
              <a:t>1100</a:t>
            </a:r>
            <a:r>
              <a:rPr lang="en-US" altLang="en-US" sz="1600" dirty="0">
                <a:latin typeface="+mn-lt"/>
                <a:sym typeface="Wingdings" panose="05000000000000000000" pitchFamily="2" charset="2"/>
              </a:rPr>
              <a:t>: The code for 12 from the </a:t>
            </a:r>
            <a:r>
              <a:rPr lang="en-US" altLang="en-US" sz="1600" b="1" dirty="0" err="1">
                <a:latin typeface="+mn-lt"/>
                <a:sym typeface="Wingdings" panose="05000000000000000000" pitchFamily="2" charset="2"/>
              </a:rPr>
              <a:t>Size_and_Value</a:t>
            </a:r>
            <a:r>
              <a:rPr lang="en-US" altLang="en-US" sz="1600" b="1" dirty="0">
                <a:latin typeface="+mn-lt"/>
                <a:sym typeface="Wingdings" panose="05000000000000000000" pitchFamily="2" charset="2"/>
              </a:rPr>
              <a:t> table</a:t>
            </a:r>
            <a:r>
              <a:rPr lang="en-US" altLang="en-US" sz="1600" b="1" dirty="0" smtClean="0">
                <a:latin typeface="+mn-lt"/>
                <a:sym typeface="Wingdings" panose="05000000000000000000" pitchFamily="2" charset="2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endParaRPr lang="en-US" altLang="en-US" sz="1600" b="1" dirty="0">
              <a:solidFill>
                <a:srgbClr val="CC00CC"/>
              </a:solidFill>
              <a:latin typeface="+mn-lt"/>
              <a:sym typeface="Wingdings" panose="05000000000000000000" pitchFamily="2" charset="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1600" dirty="0">
                <a:latin typeface="+mn-lt"/>
              </a:rPr>
              <a:t>10:	(0/4)10 </a:t>
            </a:r>
            <a:r>
              <a:rPr lang="en-US" altLang="en-US" sz="16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altLang="en-US" sz="1600" dirty="0" smtClean="0">
                <a:solidFill>
                  <a:schemeClr val="accent1"/>
                </a:solidFill>
                <a:latin typeface="+mn-lt"/>
                <a:sym typeface="Wingdings" panose="05000000000000000000" pitchFamily="2" charset="2"/>
              </a:rPr>
              <a:t>1011</a:t>
            </a:r>
            <a:r>
              <a:rPr lang="en-US" altLang="en-US" sz="1600" dirty="0" smtClean="0">
                <a:solidFill>
                  <a:srgbClr val="CC00CC"/>
                </a:solidFill>
                <a:latin typeface="+mn-lt"/>
                <a:sym typeface="Wingdings" panose="05000000000000000000" pitchFamily="2" charset="2"/>
              </a:rPr>
              <a:t>1010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endParaRPr lang="en-US" altLang="en-US" sz="1600" dirty="0">
              <a:solidFill>
                <a:srgbClr val="CC00CC"/>
              </a:solidFill>
              <a:latin typeface="+mn-lt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1600" dirty="0">
                <a:latin typeface="+mn-lt"/>
              </a:rPr>
              <a:t>1: 	(0/1)1 </a:t>
            </a:r>
            <a:r>
              <a:rPr lang="en-US" altLang="en-US" sz="16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altLang="en-US" sz="1600" dirty="0" smtClean="0">
                <a:solidFill>
                  <a:schemeClr val="accent1"/>
                </a:solidFill>
                <a:latin typeface="+mn-lt"/>
                <a:sym typeface="Wingdings" panose="05000000000000000000" pitchFamily="2" charset="2"/>
              </a:rPr>
              <a:t>00</a:t>
            </a:r>
            <a:r>
              <a:rPr lang="en-US" altLang="en-US" sz="1600" dirty="0" smtClean="0">
                <a:solidFill>
                  <a:srgbClr val="CC00CC"/>
                </a:solidFill>
                <a:latin typeface="+mn-lt"/>
                <a:sym typeface="Wingdings" panose="05000000000000000000" pitchFamily="2" charset="2"/>
              </a:rPr>
              <a:t>1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endParaRPr lang="en-US" altLang="en-US" sz="1600" dirty="0">
              <a:solidFill>
                <a:srgbClr val="CC00CC"/>
              </a:solidFill>
              <a:latin typeface="+mn-lt"/>
              <a:sym typeface="Wingdings" panose="05000000000000000000" pitchFamily="2" charset="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1600" dirty="0">
                <a:latin typeface="+mn-lt"/>
              </a:rPr>
              <a:t>-7:	(0/3)-7 </a:t>
            </a:r>
            <a:r>
              <a:rPr lang="en-US" altLang="en-US" sz="16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altLang="en-US" sz="1600" dirty="0" smtClean="0">
                <a:solidFill>
                  <a:schemeClr val="accent1"/>
                </a:solidFill>
                <a:latin typeface="+mn-lt"/>
                <a:sym typeface="Wingdings" panose="05000000000000000000" pitchFamily="2" charset="2"/>
              </a:rPr>
              <a:t>100</a:t>
            </a:r>
            <a:r>
              <a:rPr lang="en-US" altLang="en-US" sz="1600" dirty="0" smtClean="0">
                <a:solidFill>
                  <a:srgbClr val="CC00CC"/>
                </a:solidFill>
                <a:latin typeface="+mn-lt"/>
                <a:sym typeface="Wingdings" panose="05000000000000000000" pitchFamily="2" charset="2"/>
              </a:rPr>
              <a:t>000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endParaRPr lang="en-US" altLang="en-US" sz="1600" dirty="0">
              <a:solidFill>
                <a:srgbClr val="CC00CC"/>
              </a:solidFill>
              <a:latin typeface="+mn-lt"/>
              <a:sym typeface="Wingdings" panose="05000000000000000000" pitchFamily="2" charset="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1600" dirty="0">
                <a:latin typeface="+mn-lt"/>
              </a:rPr>
              <a:t>2 0s, -4: (2/3)-4 </a:t>
            </a:r>
            <a:r>
              <a:rPr lang="en-US" altLang="en-US" sz="16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altLang="en-US" sz="1600" dirty="0">
                <a:solidFill>
                  <a:schemeClr val="accent1"/>
                </a:solidFill>
                <a:latin typeface="+mn-lt"/>
                <a:sym typeface="Wingdings" panose="05000000000000000000" pitchFamily="2" charset="2"/>
              </a:rPr>
              <a:t>1111110111</a:t>
            </a:r>
            <a:r>
              <a:rPr lang="en-US" altLang="en-US" sz="1600" dirty="0">
                <a:solidFill>
                  <a:srgbClr val="CC00CC"/>
                </a:solidFill>
                <a:latin typeface="+mn-lt"/>
                <a:sym typeface="Wingdings" panose="05000000000000000000" pitchFamily="2" charset="2"/>
              </a:rPr>
              <a:t>011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+mn-lt"/>
                <a:sym typeface="Wingdings" panose="05000000000000000000" pitchFamily="2" charset="2"/>
              </a:rPr>
              <a:t>1111110111</a:t>
            </a:r>
            <a:r>
              <a:rPr lang="en-US" altLang="en-US" sz="1600" dirty="0">
                <a:latin typeface="+mn-lt"/>
                <a:sym typeface="Wingdings" panose="05000000000000000000" pitchFamily="2" charset="2"/>
              </a:rPr>
              <a:t>: The 10-bit code for 2/3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1600" dirty="0">
                <a:solidFill>
                  <a:srgbClr val="CC00CC"/>
                </a:solidFill>
                <a:latin typeface="+mn-lt"/>
                <a:sym typeface="Wingdings" panose="05000000000000000000" pitchFamily="2" charset="2"/>
              </a:rPr>
              <a:t>011</a:t>
            </a:r>
            <a:r>
              <a:rPr lang="en-US" altLang="en-US" sz="1600" dirty="0">
                <a:latin typeface="+mn-lt"/>
                <a:sym typeface="Wingdings" panose="05000000000000000000" pitchFamily="2" charset="2"/>
              </a:rPr>
              <a:t>: representation of –4 from </a:t>
            </a:r>
            <a:r>
              <a:rPr lang="en-US" altLang="en-US" sz="1600" b="1" dirty="0" err="1">
                <a:latin typeface="+mn-lt"/>
                <a:sym typeface="Wingdings" panose="05000000000000000000" pitchFamily="2" charset="2"/>
              </a:rPr>
              <a:t>Size_and_Value</a:t>
            </a:r>
            <a:r>
              <a:rPr lang="en-US" altLang="en-US" sz="1600" b="1" dirty="0">
                <a:latin typeface="+mn-lt"/>
                <a:sym typeface="Wingdings" panose="05000000000000000000" pitchFamily="2" charset="2"/>
              </a:rPr>
              <a:t> table.</a:t>
            </a:r>
            <a:endParaRPr lang="en-US" altLang="en-US" sz="1600" b="1" dirty="0">
              <a:solidFill>
                <a:schemeClr val="accent2"/>
              </a:solidFill>
              <a:latin typeface="+mn-lt"/>
              <a:sym typeface="Wingdings" panose="05000000000000000000" pitchFamily="2" charset="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altLang="en-US" sz="1600" dirty="0">
                <a:latin typeface="+mn-lt"/>
                <a:sym typeface="Wingdings" panose="05000000000000000000" pitchFamily="2" charset="2"/>
              </a:rPr>
              <a:t>56 0s: (0,0)  </a:t>
            </a:r>
            <a:r>
              <a:rPr lang="en-US" altLang="en-US" sz="1600" dirty="0">
                <a:solidFill>
                  <a:schemeClr val="accent1"/>
                </a:solidFill>
                <a:latin typeface="+mn-lt"/>
                <a:sym typeface="Wingdings" panose="05000000000000000000" pitchFamily="2" charset="2"/>
              </a:rPr>
              <a:t>1010</a:t>
            </a:r>
            <a:r>
              <a:rPr lang="en-US" altLang="en-US" sz="1600" dirty="0">
                <a:latin typeface="+mn-lt"/>
                <a:sym typeface="Wingdings" panose="05000000000000000000" pitchFamily="2" charset="2"/>
              </a:rPr>
              <a:t> (Rest of the components are zeros therefore we simply put the EOB to signify this fact)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723900" y="1381125"/>
            <a:ext cx="228600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952500" y="13811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1181100" y="13811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1409700" y="13811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1638300" y="13811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1866900" y="13811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2095500" y="13811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2324100" y="13811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723900" y="16002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952500" y="16002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-7</a:t>
            </a:r>
          </a:p>
        </p:txBody>
      </p:sp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1181100" y="16002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-4</a:t>
            </a:r>
          </a:p>
        </p:txBody>
      </p:sp>
      <p:sp>
        <p:nvSpPr>
          <p:cNvPr id="153617" name="Rectangle 17"/>
          <p:cNvSpPr>
            <a:spLocks noChangeArrowheads="1"/>
          </p:cNvSpPr>
          <p:nvPr/>
        </p:nvSpPr>
        <p:spPr bwMode="auto">
          <a:xfrm>
            <a:off x="1409700" y="16002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18" name="Rectangle 18"/>
          <p:cNvSpPr>
            <a:spLocks noChangeArrowheads="1"/>
          </p:cNvSpPr>
          <p:nvPr/>
        </p:nvSpPr>
        <p:spPr bwMode="auto">
          <a:xfrm>
            <a:off x="1638300" y="16002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1866900" y="16002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20" name="Rectangle 20"/>
          <p:cNvSpPr>
            <a:spLocks noChangeArrowheads="1"/>
          </p:cNvSpPr>
          <p:nvPr/>
        </p:nvSpPr>
        <p:spPr bwMode="auto">
          <a:xfrm>
            <a:off x="2095500" y="16002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21" name="Rectangle 21"/>
          <p:cNvSpPr>
            <a:spLocks noChangeArrowheads="1"/>
          </p:cNvSpPr>
          <p:nvPr/>
        </p:nvSpPr>
        <p:spPr bwMode="auto">
          <a:xfrm>
            <a:off x="2324100" y="16002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22" name="Rectangle 22"/>
          <p:cNvSpPr>
            <a:spLocks noChangeArrowheads="1"/>
          </p:cNvSpPr>
          <p:nvPr/>
        </p:nvSpPr>
        <p:spPr bwMode="auto">
          <a:xfrm>
            <a:off x="723900" y="18192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</a:t>
            </a:r>
          </a:p>
        </p:txBody>
      </p:sp>
      <p:sp>
        <p:nvSpPr>
          <p:cNvPr id="153623" name="Rectangle 23"/>
          <p:cNvSpPr>
            <a:spLocks noChangeArrowheads="1"/>
          </p:cNvSpPr>
          <p:nvPr/>
        </p:nvSpPr>
        <p:spPr bwMode="auto">
          <a:xfrm>
            <a:off x="952500" y="18192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24" name="Rectangle 24"/>
          <p:cNvSpPr>
            <a:spLocks noChangeArrowheads="1"/>
          </p:cNvSpPr>
          <p:nvPr/>
        </p:nvSpPr>
        <p:spPr bwMode="auto">
          <a:xfrm>
            <a:off x="1181100" y="18192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25" name="Rectangle 25"/>
          <p:cNvSpPr>
            <a:spLocks noChangeArrowheads="1"/>
          </p:cNvSpPr>
          <p:nvPr/>
        </p:nvSpPr>
        <p:spPr bwMode="auto">
          <a:xfrm>
            <a:off x="1409700" y="18192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26" name="Rectangle 26"/>
          <p:cNvSpPr>
            <a:spLocks noChangeArrowheads="1"/>
          </p:cNvSpPr>
          <p:nvPr/>
        </p:nvSpPr>
        <p:spPr bwMode="auto">
          <a:xfrm>
            <a:off x="1638300" y="18192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27" name="Rectangle 27"/>
          <p:cNvSpPr>
            <a:spLocks noChangeArrowheads="1"/>
          </p:cNvSpPr>
          <p:nvPr/>
        </p:nvSpPr>
        <p:spPr bwMode="auto">
          <a:xfrm>
            <a:off x="1866900" y="18192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28" name="Rectangle 28"/>
          <p:cNvSpPr>
            <a:spLocks noChangeArrowheads="1"/>
          </p:cNvSpPr>
          <p:nvPr/>
        </p:nvSpPr>
        <p:spPr bwMode="auto">
          <a:xfrm>
            <a:off x="2095500" y="18192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29" name="Rectangle 29"/>
          <p:cNvSpPr>
            <a:spLocks noChangeArrowheads="1"/>
          </p:cNvSpPr>
          <p:nvPr/>
        </p:nvSpPr>
        <p:spPr bwMode="auto">
          <a:xfrm>
            <a:off x="2324100" y="18192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723900" y="20383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31" name="Rectangle 31"/>
          <p:cNvSpPr>
            <a:spLocks noChangeArrowheads="1"/>
          </p:cNvSpPr>
          <p:nvPr/>
        </p:nvSpPr>
        <p:spPr bwMode="auto">
          <a:xfrm>
            <a:off x="952500" y="20383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32" name="Rectangle 32"/>
          <p:cNvSpPr>
            <a:spLocks noChangeArrowheads="1"/>
          </p:cNvSpPr>
          <p:nvPr/>
        </p:nvSpPr>
        <p:spPr bwMode="auto">
          <a:xfrm>
            <a:off x="1181100" y="20383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33" name="Rectangle 33"/>
          <p:cNvSpPr>
            <a:spLocks noChangeArrowheads="1"/>
          </p:cNvSpPr>
          <p:nvPr/>
        </p:nvSpPr>
        <p:spPr bwMode="auto">
          <a:xfrm>
            <a:off x="1409700" y="20383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34" name="Rectangle 34"/>
          <p:cNvSpPr>
            <a:spLocks noChangeArrowheads="1"/>
          </p:cNvSpPr>
          <p:nvPr/>
        </p:nvSpPr>
        <p:spPr bwMode="auto">
          <a:xfrm>
            <a:off x="1638300" y="20383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35" name="Rectangle 35"/>
          <p:cNvSpPr>
            <a:spLocks noChangeArrowheads="1"/>
          </p:cNvSpPr>
          <p:nvPr/>
        </p:nvSpPr>
        <p:spPr bwMode="auto">
          <a:xfrm>
            <a:off x="1866900" y="20383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36" name="Rectangle 36"/>
          <p:cNvSpPr>
            <a:spLocks noChangeArrowheads="1"/>
          </p:cNvSpPr>
          <p:nvPr/>
        </p:nvSpPr>
        <p:spPr bwMode="auto">
          <a:xfrm>
            <a:off x="2095500" y="20383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37" name="Rectangle 37"/>
          <p:cNvSpPr>
            <a:spLocks noChangeArrowheads="1"/>
          </p:cNvSpPr>
          <p:nvPr/>
        </p:nvSpPr>
        <p:spPr bwMode="auto">
          <a:xfrm>
            <a:off x="2324100" y="20383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38" name="Rectangle 38"/>
          <p:cNvSpPr>
            <a:spLocks noChangeArrowheads="1"/>
          </p:cNvSpPr>
          <p:nvPr/>
        </p:nvSpPr>
        <p:spPr bwMode="auto">
          <a:xfrm>
            <a:off x="723900" y="22574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39" name="Rectangle 39"/>
          <p:cNvSpPr>
            <a:spLocks noChangeArrowheads="1"/>
          </p:cNvSpPr>
          <p:nvPr/>
        </p:nvSpPr>
        <p:spPr bwMode="auto">
          <a:xfrm>
            <a:off x="952500" y="22574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40" name="Rectangle 40"/>
          <p:cNvSpPr>
            <a:spLocks noChangeArrowheads="1"/>
          </p:cNvSpPr>
          <p:nvPr/>
        </p:nvSpPr>
        <p:spPr bwMode="auto">
          <a:xfrm>
            <a:off x="1181100" y="22574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41" name="Rectangle 41"/>
          <p:cNvSpPr>
            <a:spLocks noChangeArrowheads="1"/>
          </p:cNvSpPr>
          <p:nvPr/>
        </p:nvSpPr>
        <p:spPr bwMode="auto">
          <a:xfrm>
            <a:off x="1409700" y="22574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42" name="Rectangle 42"/>
          <p:cNvSpPr>
            <a:spLocks noChangeArrowheads="1"/>
          </p:cNvSpPr>
          <p:nvPr/>
        </p:nvSpPr>
        <p:spPr bwMode="auto">
          <a:xfrm>
            <a:off x="1638300" y="22574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43" name="Rectangle 43"/>
          <p:cNvSpPr>
            <a:spLocks noChangeArrowheads="1"/>
          </p:cNvSpPr>
          <p:nvPr/>
        </p:nvSpPr>
        <p:spPr bwMode="auto">
          <a:xfrm>
            <a:off x="1866900" y="22574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44" name="Rectangle 44"/>
          <p:cNvSpPr>
            <a:spLocks noChangeArrowheads="1"/>
          </p:cNvSpPr>
          <p:nvPr/>
        </p:nvSpPr>
        <p:spPr bwMode="auto">
          <a:xfrm>
            <a:off x="2095500" y="22574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45" name="Rectangle 45"/>
          <p:cNvSpPr>
            <a:spLocks noChangeArrowheads="1"/>
          </p:cNvSpPr>
          <p:nvPr/>
        </p:nvSpPr>
        <p:spPr bwMode="auto">
          <a:xfrm>
            <a:off x="2324100" y="225742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46" name="Rectangle 46"/>
          <p:cNvSpPr>
            <a:spLocks noChangeArrowheads="1"/>
          </p:cNvSpPr>
          <p:nvPr/>
        </p:nvSpPr>
        <p:spPr bwMode="auto">
          <a:xfrm>
            <a:off x="723900" y="24765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47" name="Rectangle 47"/>
          <p:cNvSpPr>
            <a:spLocks noChangeArrowheads="1"/>
          </p:cNvSpPr>
          <p:nvPr/>
        </p:nvSpPr>
        <p:spPr bwMode="auto">
          <a:xfrm>
            <a:off x="952500" y="24765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48" name="Rectangle 48"/>
          <p:cNvSpPr>
            <a:spLocks noChangeArrowheads="1"/>
          </p:cNvSpPr>
          <p:nvPr/>
        </p:nvSpPr>
        <p:spPr bwMode="auto">
          <a:xfrm>
            <a:off x="1181100" y="24765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49" name="Rectangle 49"/>
          <p:cNvSpPr>
            <a:spLocks noChangeArrowheads="1"/>
          </p:cNvSpPr>
          <p:nvPr/>
        </p:nvSpPr>
        <p:spPr bwMode="auto">
          <a:xfrm>
            <a:off x="1409700" y="24765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50" name="Rectangle 50"/>
          <p:cNvSpPr>
            <a:spLocks noChangeArrowheads="1"/>
          </p:cNvSpPr>
          <p:nvPr/>
        </p:nvSpPr>
        <p:spPr bwMode="auto">
          <a:xfrm>
            <a:off x="1638300" y="24765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51" name="Rectangle 51"/>
          <p:cNvSpPr>
            <a:spLocks noChangeArrowheads="1"/>
          </p:cNvSpPr>
          <p:nvPr/>
        </p:nvSpPr>
        <p:spPr bwMode="auto">
          <a:xfrm>
            <a:off x="1866900" y="24765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52" name="Rectangle 52"/>
          <p:cNvSpPr>
            <a:spLocks noChangeArrowheads="1"/>
          </p:cNvSpPr>
          <p:nvPr/>
        </p:nvSpPr>
        <p:spPr bwMode="auto">
          <a:xfrm>
            <a:off x="2095500" y="24765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53" name="Rectangle 53"/>
          <p:cNvSpPr>
            <a:spLocks noChangeArrowheads="1"/>
          </p:cNvSpPr>
          <p:nvPr/>
        </p:nvSpPr>
        <p:spPr bwMode="auto">
          <a:xfrm>
            <a:off x="2324100" y="247650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54" name="Rectangle 54"/>
          <p:cNvSpPr>
            <a:spLocks noChangeArrowheads="1"/>
          </p:cNvSpPr>
          <p:nvPr/>
        </p:nvSpPr>
        <p:spPr bwMode="auto">
          <a:xfrm>
            <a:off x="723900" y="26955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55" name="Rectangle 55"/>
          <p:cNvSpPr>
            <a:spLocks noChangeArrowheads="1"/>
          </p:cNvSpPr>
          <p:nvPr/>
        </p:nvSpPr>
        <p:spPr bwMode="auto">
          <a:xfrm>
            <a:off x="952500" y="26955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56" name="Rectangle 56"/>
          <p:cNvSpPr>
            <a:spLocks noChangeArrowheads="1"/>
          </p:cNvSpPr>
          <p:nvPr/>
        </p:nvSpPr>
        <p:spPr bwMode="auto">
          <a:xfrm>
            <a:off x="1181100" y="26955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57" name="Rectangle 57"/>
          <p:cNvSpPr>
            <a:spLocks noChangeArrowheads="1"/>
          </p:cNvSpPr>
          <p:nvPr/>
        </p:nvSpPr>
        <p:spPr bwMode="auto">
          <a:xfrm>
            <a:off x="1409700" y="26955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58" name="Rectangle 58"/>
          <p:cNvSpPr>
            <a:spLocks noChangeArrowheads="1"/>
          </p:cNvSpPr>
          <p:nvPr/>
        </p:nvSpPr>
        <p:spPr bwMode="auto">
          <a:xfrm>
            <a:off x="1638300" y="26955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59" name="Rectangle 59"/>
          <p:cNvSpPr>
            <a:spLocks noChangeArrowheads="1"/>
          </p:cNvSpPr>
          <p:nvPr/>
        </p:nvSpPr>
        <p:spPr bwMode="auto">
          <a:xfrm>
            <a:off x="1866900" y="26955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60" name="Rectangle 60"/>
          <p:cNvSpPr>
            <a:spLocks noChangeArrowheads="1"/>
          </p:cNvSpPr>
          <p:nvPr/>
        </p:nvSpPr>
        <p:spPr bwMode="auto">
          <a:xfrm>
            <a:off x="2095500" y="26955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61" name="Rectangle 61"/>
          <p:cNvSpPr>
            <a:spLocks noChangeArrowheads="1"/>
          </p:cNvSpPr>
          <p:nvPr/>
        </p:nvSpPr>
        <p:spPr bwMode="auto">
          <a:xfrm>
            <a:off x="2324100" y="2695575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62" name="Rectangle 62"/>
          <p:cNvSpPr>
            <a:spLocks noChangeArrowheads="1"/>
          </p:cNvSpPr>
          <p:nvPr/>
        </p:nvSpPr>
        <p:spPr bwMode="auto">
          <a:xfrm>
            <a:off x="723900" y="2914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63" name="Rectangle 63"/>
          <p:cNvSpPr>
            <a:spLocks noChangeArrowheads="1"/>
          </p:cNvSpPr>
          <p:nvPr/>
        </p:nvSpPr>
        <p:spPr bwMode="auto">
          <a:xfrm>
            <a:off x="952500" y="2914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64" name="Rectangle 64"/>
          <p:cNvSpPr>
            <a:spLocks noChangeArrowheads="1"/>
          </p:cNvSpPr>
          <p:nvPr/>
        </p:nvSpPr>
        <p:spPr bwMode="auto">
          <a:xfrm>
            <a:off x="1181100" y="2914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65" name="Rectangle 65"/>
          <p:cNvSpPr>
            <a:spLocks noChangeArrowheads="1"/>
          </p:cNvSpPr>
          <p:nvPr/>
        </p:nvSpPr>
        <p:spPr bwMode="auto">
          <a:xfrm>
            <a:off x="1409700" y="2914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66" name="Rectangle 66"/>
          <p:cNvSpPr>
            <a:spLocks noChangeArrowheads="1"/>
          </p:cNvSpPr>
          <p:nvPr/>
        </p:nvSpPr>
        <p:spPr bwMode="auto">
          <a:xfrm>
            <a:off x="1638300" y="2914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67" name="Rectangle 67"/>
          <p:cNvSpPr>
            <a:spLocks noChangeArrowheads="1"/>
          </p:cNvSpPr>
          <p:nvPr/>
        </p:nvSpPr>
        <p:spPr bwMode="auto">
          <a:xfrm>
            <a:off x="1866900" y="2914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68" name="Rectangle 68"/>
          <p:cNvSpPr>
            <a:spLocks noChangeArrowheads="1"/>
          </p:cNvSpPr>
          <p:nvPr/>
        </p:nvSpPr>
        <p:spPr bwMode="auto">
          <a:xfrm>
            <a:off x="2095500" y="2914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153669" name="Rectangle 69"/>
          <p:cNvSpPr>
            <a:spLocks noChangeArrowheads="1"/>
          </p:cNvSpPr>
          <p:nvPr/>
        </p:nvSpPr>
        <p:spPr bwMode="auto">
          <a:xfrm>
            <a:off x="2324100" y="2914650"/>
            <a:ext cx="228600" cy="21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74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Sub-image construction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142277"/>
              </p:ext>
            </p:extLst>
          </p:nvPr>
        </p:nvGraphicFramePr>
        <p:xfrm>
          <a:off x="1262344" y="1690689"/>
          <a:ext cx="6619312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</a:tblGrid>
              <a:tr h="2741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08664"/>
              </p:ext>
            </p:extLst>
          </p:nvPr>
        </p:nvGraphicFramePr>
        <p:xfrm>
          <a:off x="4572000" y="1690690"/>
          <a:ext cx="3309656" cy="239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</a:tblGrid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42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52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46962"/>
              </p:ext>
            </p:extLst>
          </p:nvPr>
        </p:nvGraphicFramePr>
        <p:xfrm>
          <a:off x="1262344" y="1690690"/>
          <a:ext cx="3309656" cy="239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</a:tblGrid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42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2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59548"/>
              </p:ext>
            </p:extLst>
          </p:nvPr>
        </p:nvGraphicFramePr>
        <p:xfrm>
          <a:off x="1262344" y="4050050"/>
          <a:ext cx="3309656" cy="239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</a:tblGrid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42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152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54975"/>
              </p:ext>
            </p:extLst>
          </p:nvPr>
        </p:nvGraphicFramePr>
        <p:xfrm>
          <a:off x="4572000" y="4050050"/>
          <a:ext cx="3309656" cy="239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</a:tblGrid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42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152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572000" y="1075802"/>
            <a:ext cx="3943350" cy="2974247"/>
            <a:chOff x="4572000" y="1075802"/>
            <a:chExt cx="3943350" cy="2974247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8108577" y="1690688"/>
              <a:ext cx="0" cy="23593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159162" y="253778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572000" y="1559859"/>
              <a:ext cx="333494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58004" y="107580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982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RGB images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95403" y="1834635"/>
            <a:ext cx="2893826" cy="2305251"/>
            <a:chOff x="2041245" y="1891506"/>
            <a:chExt cx="1123950" cy="89535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041245" y="212963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69845" y="212963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498445" y="212963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27045" y="212963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41245" y="234870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69845" y="234870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498445" y="234870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727045" y="2348706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41245" y="256778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269845" y="256778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98445" y="256778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27045" y="2567781"/>
              <a:ext cx="228600" cy="219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165070" y="2015331"/>
              <a:ext cx="0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165070" y="2015331"/>
              <a:ext cx="895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060420" y="2015331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2955645" y="2663031"/>
              <a:ext cx="104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2269845" y="1891506"/>
              <a:ext cx="0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269845" y="1891506"/>
              <a:ext cx="895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65195" y="1891506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3060420" y="2539206"/>
              <a:ext cx="104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30714" y="2415097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latin typeface="+mj-lt"/>
              </a:rPr>
              <a:t>R</a:t>
            </a:r>
            <a:endParaRPr lang="en-US" altLang="en-US" sz="2400" dirty="0">
              <a:latin typeface="+mj-lt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02032" y="1988403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latin typeface="+mj-lt"/>
              </a:rPr>
              <a:t>G</a:t>
            </a:r>
            <a:endParaRPr lang="en-US" altLang="en-US" sz="2400" dirty="0">
              <a:latin typeface="+mj-lt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007568" y="1643293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latin typeface="+mj-lt"/>
              </a:rPr>
              <a:t>B</a:t>
            </a:r>
            <a:endParaRPr lang="en-US" altLang="en-US" sz="2400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293784" y="1641333"/>
            <a:ext cx="4579997" cy="2496593"/>
            <a:chOff x="4293784" y="1641333"/>
            <a:chExt cx="4579997" cy="2496593"/>
          </a:xfrm>
        </p:grpSpPr>
        <p:grpSp>
          <p:nvGrpSpPr>
            <p:cNvPr id="53" name="Group 52"/>
            <p:cNvGrpSpPr/>
            <p:nvPr/>
          </p:nvGrpSpPr>
          <p:grpSpPr>
            <a:xfrm>
              <a:off x="5515266" y="1641333"/>
              <a:ext cx="3358515" cy="2496593"/>
              <a:chOff x="5054815" y="1690689"/>
              <a:chExt cx="3358515" cy="2496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519504" y="1882031"/>
                <a:ext cx="2893826" cy="2305251"/>
                <a:chOff x="2041245" y="1891506"/>
                <a:chExt cx="1123950" cy="895350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2041245" y="2129631"/>
                  <a:ext cx="228600" cy="21907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2269845" y="2129631"/>
                  <a:ext cx="228600" cy="21907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2498445" y="2129631"/>
                  <a:ext cx="228600" cy="21907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2727045" y="2129631"/>
                  <a:ext cx="228600" cy="21907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4" name="Rectangle 33"/>
                <p:cNvSpPr>
                  <a:spLocks noChangeArrowheads="1"/>
                </p:cNvSpPr>
                <p:nvPr/>
              </p:nvSpPr>
              <p:spPr bwMode="auto">
                <a:xfrm>
                  <a:off x="2041245" y="2348706"/>
                  <a:ext cx="228600" cy="21907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5" name="Rectangle 34"/>
                <p:cNvSpPr>
                  <a:spLocks noChangeArrowheads="1"/>
                </p:cNvSpPr>
                <p:nvPr/>
              </p:nvSpPr>
              <p:spPr bwMode="auto">
                <a:xfrm>
                  <a:off x="2269845" y="2348706"/>
                  <a:ext cx="228600" cy="21907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" name="Rectangle 35"/>
                <p:cNvSpPr>
                  <a:spLocks noChangeArrowheads="1"/>
                </p:cNvSpPr>
                <p:nvPr/>
              </p:nvSpPr>
              <p:spPr bwMode="auto">
                <a:xfrm>
                  <a:off x="2498445" y="2348706"/>
                  <a:ext cx="228600" cy="21907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" name="Rectangle 36"/>
                <p:cNvSpPr>
                  <a:spLocks noChangeArrowheads="1"/>
                </p:cNvSpPr>
                <p:nvPr/>
              </p:nvSpPr>
              <p:spPr bwMode="auto">
                <a:xfrm>
                  <a:off x="2727045" y="2348706"/>
                  <a:ext cx="228600" cy="21907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2041245" y="2567781"/>
                  <a:ext cx="228600" cy="21907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2269845" y="2567781"/>
                  <a:ext cx="228600" cy="21907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" name="Rectangle 39"/>
                <p:cNvSpPr>
                  <a:spLocks noChangeArrowheads="1"/>
                </p:cNvSpPr>
                <p:nvPr/>
              </p:nvSpPr>
              <p:spPr bwMode="auto">
                <a:xfrm>
                  <a:off x="2498445" y="2567781"/>
                  <a:ext cx="228600" cy="21907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" name="Rectangle 40"/>
                <p:cNvSpPr>
                  <a:spLocks noChangeArrowheads="1"/>
                </p:cNvSpPr>
                <p:nvPr/>
              </p:nvSpPr>
              <p:spPr bwMode="auto">
                <a:xfrm>
                  <a:off x="2727045" y="2567781"/>
                  <a:ext cx="228600" cy="21907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165070" y="2015331"/>
                  <a:ext cx="0" cy="114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>
                  <a:off x="2165070" y="2015331"/>
                  <a:ext cx="8953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" name="Line 17"/>
                <p:cNvSpPr>
                  <a:spLocks noChangeShapeType="1"/>
                </p:cNvSpPr>
                <p:nvPr/>
              </p:nvSpPr>
              <p:spPr bwMode="auto">
                <a:xfrm>
                  <a:off x="3060420" y="2015331"/>
                  <a:ext cx="0" cy="6477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955645" y="2663031"/>
                  <a:ext cx="1047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269845" y="1891506"/>
                  <a:ext cx="0" cy="114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7" name="Line 20"/>
                <p:cNvSpPr>
                  <a:spLocks noChangeShapeType="1"/>
                </p:cNvSpPr>
                <p:nvPr/>
              </p:nvSpPr>
              <p:spPr bwMode="auto">
                <a:xfrm>
                  <a:off x="2269845" y="1891506"/>
                  <a:ext cx="8953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8" name="Line 21"/>
                <p:cNvSpPr>
                  <a:spLocks noChangeShapeType="1"/>
                </p:cNvSpPr>
                <p:nvPr/>
              </p:nvSpPr>
              <p:spPr bwMode="auto">
                <a:xfrm>
                  <a:off x="3165195" y="1891506"/>
                  <a:ext cx="0" cy="6477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060420" y="2539206"/>
                  <a:ext cx="1047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50" name="Text Box 24"/>
              <p:cNvSpPr txBox="1">
                <a:spLocks noChangeArrowheads="1"/>
              </p:cNvSpPr>
              <p:nvPr/>
            </p:nvSpPr>
            <p:spPr bwMode="auto">
              <a:xfrm>
                <a:off x="5054815" y="2462493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latin typeface="+mj-lt"/>
                  </a:rPr>
                  <a:t>Y</a:t>
                </a:r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326133" y="2035799"/>
                <a:ext cx="52129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 err="1">
                    <a:latin typeface="+mj-lt"/>
                  </a:rPr>
                  <a:t>C</a:t>
                </a:r>
                <a:r>
                  <a:rPr lang="en-US" altLang="en-US" sz="2400" baseline="-25000" dirty="0" err="1">
                    <a:latin typeface="+mj-lt"/>
                  </a:rPr>
                  <a:t>b</a:t>
                </a:r>
                <a:endParaRPr lang="en-US" altLang="en-US" sz="2400" dirty="0">
                  <a:latin typeface="+mj-lt"/>
                </a:endParaRPr>
              </a:p>
            </p:txBody>
          </p:sp>
          <p:sp>
            <p:nvSpPr>
              <p:cNvPr id="52" name="Text Box 26"/>
              <p:cNvSpPr txBox="1">
                <a:spLocks noChangeArrowheads="1"/>
              </p:cNvSpPr>
              <p:nvPr/>
            </p:nvSpPr>
            <p:spPr bwMode="auto">
              <a:xfrm>
                <a:off x="5631669" y="1690689"/>
                <a:ext cx="4764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latin typeface="+mj-lt"/>
                  </a:rPr>
                  <a:t>C</a:t>
                </a:r>
                <a:r>
                  <a:rPr lang="en-US" altLang="en-US" sz="2400" baseline="-25000" dirty="0">
                    <a:latin typeface="+mj-lt"/>
                  </a:rPr>
                  <a:t>r</a:t>
                </a:r>
                <a:endParaRPr lang="en-US" altLang="en-US" sz="2400" dirty="0">
                  <a:latin typeface="+mj-lt"/>
                </a:endParaRPr>
              </a:p>
            </p:txBody>
          </p:sp>
        </p:grpSp>
        <p:sp>
          <p:nvSpPr>
            <p:cNvPr id="54" name="Right Arrow 53"/>
            <p:cNvSpPr/>
            <p:nvPr/>
          </p:nvSpPr>
          <p:spPr>
            <a:xfrm>
              <a:off x="4293784" y="2643969"/>
              <a:ext cx="818717" cy="6253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2608129" y="4582966"/>
                <a:ext cx="4190026" cy="1173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29" y="4582966"/>
                <a:ext cx="4190026" cy="11738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00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3" y="2207726"/>
            <a:ext cx="8407113" cy="2334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160059" y="2312894"/>
            <a:ext cx="1304365" cy="9278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16822"/>
          </a:xfrm>
        </p:spPr>
        <p:txBody>
          <a:bodyPr>
            <a:normAutofit/>
          </a:bodyPr>
          <a:lstStyle/>
          <a:p>
            <a:r>
              <a:rPr lang="en-US" dirty="0" smtClean="0"/>
              <a:t> Measurement of error in compression</a:t>
            </a:r>
          </a:p>
          <a:p>
            <a:endParaRPr lang="en-US" dirty="0"/>
          </a:p>
          <a:p>
            <a:r>
              <a:rPr lang="en-US" dirty="0" smtClean="0"/>
              <a:t> Mean-square error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486878" y="3280508"/>
                <a:ext cx="4170244" cy="1036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𝑎𝑙𝑙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𝑝𝑖𝑥𝑒𝑙𝑠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878" y="3280508"/>
                <a:ext cx="4170244" cy="10361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8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transform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62344" y="1690689"/>
          <a:ext cx="6619312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</a:tblGrid>
              <a:tr h="2741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1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0" y="1690690"/>
          <a:ext cx="3309656" cy="239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</a:tblGrid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42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52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62344" y="1690690"/>
          <a:ext cx="3309656" cy="239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</a:tblGrid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42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2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62344" y="4050050"/>
          <a:ext cx="3309656" cy="239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</a:tblGrid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42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152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4050050"/>
          <a:ext cx="3309656" cy="239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</a:tblGrid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42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152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572000" y="1075802"/>
            <a:ext cx="3943350" cy="2974247"/>
            <a:chOff x="4572000" y="1075802"/>
            <a:chExt cx="3943350" cy="2974247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8108577" y="1690688"/>
              <a:ext cx="0" cy="23593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159162" y="253778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572000" y="1559859"/>
              <a:ext cx="333494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58004" y="107580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835698"/>
              </p:ext>
            </p:extLst>
          </p:nvPr>
        </p:nvGraphicFramePr>
        <p:xfrm>
          <a:off x="4572000" y="1690690"/>
          <a:ext cx="3309656" cy="239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</a:tblGrid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4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152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63504"/>
              </p:ext>
            </p:extLst>
          </p:nvPr>
        </p:nvGraphicFramePr>
        <p:xfrm>
          <a:off x="1262344" y="1690690"/>
          <a:ext cx="3309656" cy="239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</a:tblGrid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942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152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94124"/>
              </p:ext>
            </p:extLst>
          </p:nvPr>
        </p:nvGraphicFramePr>
        <p:xfrm>
          <a:off x="1262344" y="4050050"/>
          <a:ext cx="3309656" cy="239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</a:tblGrid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94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52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77920"/>
              </p:ext>
            </p:extLst>
          </p:nvPr>
        </p:nvGraphicFramePr>
        <p:xfrm>
          <a:off x="4572000" y="4050050"/>
          <a:ext cx="3309656" cy="239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  <a:gridCol w="413707"/>
              </a:tblGrid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4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1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52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67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Karhunen-Loeve</a:t>
            </a:r>
            <a:r>
              <a:rPr lang="en-US" dirty="0" smtClean="0"/>
              <a:t> Transform (KLT)</a:t>
            </a:r>
          </a:p>
          <a:p>
            <a:endParaRPr lang="en-US" dirty="0"/>
          </a:p>
          <a:p>
            <a:r>
              <a:rPr lang="en-US" dirty="0" smtClean="0"/>
              <a:t> Image </a:t>
            </a:r>
            <a:r>
              <a:rPr lang="en-US" dirty="0" smtClean="0">
                <a:sym typeface="Wingdings" panose="05000000000000000000" pitchFamily="2" charset="2"/>
              </a:rPr>
              <a:t> KLT  Transformed image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Select one coefficient and discard others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Inverse KLT  Image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Ensures smallest MSE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Image dependent (coefficient of the matrix depends on the image), slow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1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1500</Words>
  <Application>Microsoft Office PowerPoint</Application>
  <PresentationFormat>On-screen Show (4:3)</PresentationFormat>
  <Paragraphs>686</Paragraphs>
  <Slides>35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Comic Sans MS</vt:lpstr>
      <vt:lpstr>Wingdings</vt:lpstr>
      <vt:lpstr>ZapfDingbats</vt:lpstr>
      <vt:lpstr>Office Theme</vt:lpstr>
      <vt:lpstr>Microsoft Equation 3.0</vt:lpstr>
      <vt:lpstr>Equation</vt:lpstr>
      <vt:lpstr>CS654: Digital Image Analysis</vt:lpstr>
      <vt:lpstr>Outline of Lecture 35</vt:lpstr>
      <vt:lpstr>JPEG</vt:lpstr>
      <vt:lpstr>Sub-image construction</vt:lpstr>
      <vt:lpstr>Compressing RGB images</vt:lpstr>
      <vt:lpstr>JPEG</vt:lpstr>
      <vt:lpstr>Why transform</vt:lpstr>
      <vt:lpstr>Why transform</vt:lpstr>
      <vt:lpstr>Why transform</vt:lpstr>
      <vt:lpstr>Unitary transform</vt:lpstr>
      <vt:lpstr>One-dimensional Discrete Cosine Transform (DCT)</vt:lpstr>
      <vt:lpstr>The Advantage of Orthogonality</vt:lpstr>
      <vt:lpstr>One-dimensional DCT</vt:lpstr>
      <vt:lpstr>One-dimensional DCT</vt:lpstr>
      <vt:lpstr>DCT Coefficient</vt:lpstr>
      <vt:lpstr>Two-Dimensional DCT</vt:lpstr>
      <vt:lpstr>Two-Dimensional DCT</vt:lpstr>
      <vt:lpstr>Why DCT?</vt:lpstr>
      <vt:lpstr>Why 8×8 ?</vt:lpstr>
      <vt:lpstr>JPEG</vt:lpstr>
      <vt:lpstr>Quantization</vt:lpstr>
      <vt:lpstr>Uniform quantization</vt:lpstr>
      <vt:lpstr>Quantization: Example</vt:lpstr>
      <vt:lpstr>Default JPEG Quantization Table</vt:lpstr>
      <vt:lpstr>Example</vt:lpstr>
      <vt:lpstr>JPEG Coding</vt:lpstr>
      <vt:lpstr>2-D DCT</vt:lpstr>
      <vt:lpstr>2-D Transform Example</vt:lpstr>
      <vt:lpstr>Zig-Zag Scan</vt:lpstr>
      <vt:lpstr>DPCM on DC Components</vt:lpstr>
      <vt:lpstr>RLE on AC Components</vt:lpstr>
      <vt:lpstr>Entropy Coding: DC Components</vt:lpstr>
      <vt:lpstr>Entropy Coding: DC Components</vt:lpstr>
      <vt:lpstr>Entropy Coding: AC Components </vt:lpstr>
      <vt:lpstr>Entropy Coding: Example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25</cp:revision>
  <dcterms:created xsi:type="dcterms:W3CDTF">2015-07-15T04:13:21Z</dcterms:created>
  <dcterms:modified xsi:type="dcterms:W3CDTF">2015-11-03T09:33:01Z</dcterms:modified>
</cp:coreProperties>
</file>