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8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7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8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45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33" y="1726002"/>
            <a:ext cx="9009529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422308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39: Miscellaneous topics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filtering (error minimization)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8607" y="1721466"/>
                <a:ext cx="13498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607" y="1721466"/>
                <a:ext cx="1349857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620" r="-3620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28650" y="1721466"/>
            <a:ext cx="4289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2D Discrete Domain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86840" y="2427380"/>
                <a:ext cx="4494556" cy="325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 smtClean="0"/>
                  <a:t>Error function: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40" y="2427380"/>
                <a:ext cx="4494556" cy="325154"/>
              </a:xfrm>
              <a:prstGeom prst="rect">
                <a:avLst/>
              </a:prstGeom>
              <a:blipFill rotWithShape="0">
                <a:blip r:embed="rId3"/>
                <a:stretch>
                  <a:fillRect l="-3528" t="-18519" b="-46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145541" y="3109706"/>
                <a:ext cx="1540935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𝐻𝑓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541" y="3109706"/>
                <a:ext cx="1540935" cy="417487"/>
              </a:xfrm>
              <a:prstGeom prst="rect">
                <a:avLst/>
              </a:prstGeom>
              <a:blipFill rotWithShape="0">
                <a:blip r:embed="rId4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686476" y="3131822"/>
            <a:ext cx="3847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Neglecting the noise component</a:t>
            </a:r>
            <a:endParaRPr lang="en-US" sz="2000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15657" y="3732122"/>
                <a:ext cx="2253694" cy="5028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657" y="3732122"/>
                <a:ext cx="2253694" cy="5028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2938" y="3771441"/>
            <a:ext cx="3842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</a:rPr>
              <a:t>Approximate least square error: 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18607" y="4349799"/>
            <a:ext cx="394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Unconstrained error minimization</a:t>
            </a:r>
            <a:endParaRPr lang="en-US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35667" y="4989418"/>
                <a:ext cx="3196901" cy="44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𝑔𝐻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667" y="4989418"/>
                <a:ext cx="3196901" cy="442109"/>
              </a:xfrm>
              <a:prstGeom prst="rect">
                <a:avLst/>
              </a:prstGeom>
              <a:blipFill rotWithShape="0">
                <a:blip r:embed="rId6"/>
                <a:stretch>
                  <a:fillRect t="-1370" r="-5344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70676" y="5612672"/>
                <a:ext cx="4663328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C00000"/>
                    </a:solidFill>
                  </a:rPr>
                  <a:t>Differentiate w.r.to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000" i="1" dirty="0" smtClean="0">
                    <a:solidFill>
                      <a:srgbClr val="C00000"/>
                    </a:solidFill>
                  </a:rPr>
                  <a:t> and equate to zero</a:t>
                </a:r>
                <a:endParaRPr lang="en-US" sz="20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76" y="5612672"/>
                <a:ext cx="4663328" cy="417487"/>
              </a:xfrm>
              <a:prstGeom prst="rect">
                <a:avLst/>
              </a:prstGeom>
              <a:blipFill rotWithShape="0">
                <a:blip r:embed="rId7"/>
                <a:stretch>
                  <a:fillRect l="-1438"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filtering (error minimization)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517013" y="1633157"/>
                <a:ext cx="3246081" cy="4419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acc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𝒈𝑯</m:t>
                      </m:r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acc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013" y="1633157"/>
                <a:ext cx="3246081" cy="441980"/>
              </a:xfrm>
              <a:prstGeom prst="rect">
                <a:avLst/>
              </a:prstGeom>
              <a:blipFill rotWithShape="0">
                <a:blip r:embed="rId2"/>
                <a:stretch>
                  <a:fillRect t="-5556" r="-751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1497" y="2266619"/>
                <a:ext cx="3401508" cy="8104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den>
                      </m:f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0+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97" y="2266619"/>
                <a:ext cx="3401508" cy="8104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017166" y="2459926"/>
                <a:ext cx="2498184" cy="4421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66" y="2459926"/>
                <a:ext cx="2498184" cy="442109"/>
              </a:xfrm>
              <a:prstGeom prst="rect">
                <a:avLst/>
              </a:prstGeom>
              <a:blipFill rotWithShape="0">
                <a:blip r:embed="rId4"/>
                <a:stretch>
                  <a:fillRect t="-1389" r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40" y="2422848"/>
                <a:ext cx="2457596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i="1" dirty="0">
                    <a:solidFill>
                      <a:srgbClr val="C00000"/>
                    </a:solidFill>
                  </a:rPr>
                  <a:t>Differentiate w.r.to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40" y="2422848"/>
                <a:ext cx="2457596" cy="417487"/>
              </a:xfrm>
              <a:prstGeom prst="rect">
                <a:avLst/>
              </a:prstGeom>
              <a:blipFill rotWithShape="0">
                <a:blip r:embed="rId5"/>
                <a:stretch>
                  <a:fillRect l="-2481" t="-2899" r="-8189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90540" y="3266994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Equating </a:t>
            </a:r>
            <a:r>
              <a:rPr lang="en-US" sz="2000" i="1" dirty="0">
                <a:solidFill>
                  <a:srgbClr val="C00000"/>
                </a:solidFill>
              </a:rPr>
              <a:t>to zero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648136" y="3249617"/>
                <a:ext cx="5036572" cy="417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136" y="3249617"/>
                <a:ext cx="5036572" cy="417487"/>
              </a:xfrm>
              <a:prstGeom prst="rect">
                <a:avLst/>
              </a:prstGeom>
              <a:blipFill rotWithShape="0">
                <a:blip r:embed="rId6"/>
                <a:stretch>
                  <a:fillRect t="-2899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30258" y="3957154"/>
                <a:ext cx="1983685" cy="640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258" y="3957154"/>
                <a:ext cx="1983685" cy="64081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90540" y="4122583"/>
            <a:ext cx="2505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In frequency domain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31013" y="5053449"/>
                <a:ext cx="874802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does not </a:t>
                </a:r>
                <a:r>
                  <a:rPr lang="en-GB" sz="2000" dirty="0" smtClean="0"/>
                  <a:t>necessarily </a:t>
                </a:r>
                <a:r>
                  <a:rPr lang="en-GB" sz="2000" b="1" dirty="0">
                    <a:solidFill>
                      <a:srgbClr val="0000FF"/>
                    </a:solidFill>
                  </a:rPr>
                  <a:t>exist</a:t>
                </a:r>
                <a:r>
                  <a:rPr lang="en-GB" sz="2000" dirty="0"/>
                  <a:t>. </a:t>
                </a:r>
                <a:r>
                  <a:rPr lang="en-GB" sz="2000" dirty="0" smtClean="0"/>
                  <a:t> 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GB" sz="2000" dirty="0"/>
                  <a:t>or is close to zero, it may not be computationally possible to compute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013" y="5053449"/>
                <a:ext cx="8748026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767" t="-431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31013" y="5984315"/>
            <a:ext cx="8114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It </a:t>
            </a:r>
            <a:r>
              <a:rPr lang="en-GB" sz="2000" b="1" i="1" dirty="0" smtClean="0">
                <a:solidFill>
                  <a:srgbClr val="C00000"/>
                </a:solidFill>
              </a:rPr>
              <a:t>doesn't </a:t>
            </a:r>
            <a:r>
              <a:rPr lang="en-GB" sz="2000" b="1" i="1" dirty="0">
                <a:solidFill>
                  <a:srgbClr val="C00000"/>
                </a:solidFill>
              </a:rPr>
              <a:t>perform well </a:t>
            </a:r>
            <a:r>
              <a:rPr lang="en-GB" sz="2000" dirty="0"/>
              <a:t>when used on </a:t>
            </a:r>
            <a:r>
              <a:rPr lang="en-GB" sz="2000" b="1" dirty="0">
                <a:solidFill>
                  <a:srgbClr val="0000FF"/>
                </a:solidFill>
              </a:rPr>
              <a:t>noisy images</a:t>
            </a:r>
            <a:r>
              <a:rPr lang="en-GB" sz="2000" dirty="0"/>
              <a:t>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441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3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image restoration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124415"/>
              </a:xfrm>
            </p:spPr>
            <p:txBody>
              <a:bodyPr/>
              <a:lstStyle/>
              <a:p>
                <a:r>
                  <a:rPr lang="en-US" dirty="0" smtClean="0"/>
                  <a:t>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 smtClean="0"/>
                  <a:t> be any linear operator applied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that measures smoothness in some </a:t>
                </a:r>
                <a:r>
                  <a:rPr lang="en-GB" dirty="0" smtClean="0"/>
                  <a:t>way</a:t>
                </a:r>
              </a:p>
              <a:p>
                <a:endParaRPr lang="en-GB" dirty="0"/>
              </a:p>
              <a:p>
                <a:r>
                  <a:rPr lang="en-GB" dirty="0"/>
                  <a:t>Least squares minimization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 smtClean="0"/>
                  <a:t> 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𝐻𝑓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Constrained optimization problem</a:t>
                </a:r>
              </a:p>
              <a:p>
                <a:endParaRPr lang="en-GB" dirty="0"/>
              </a:p>
              <a:p>
                <a:r>
                  <a:rPr lang="en-GB" dirty="0" smtClean="0"/>
                  <a:t>Objective function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124415"/>
              </a:xfrm>
              <a:blipFill rotWithShape="0">
                <a:blip r:embed="rId2"/>
                <a:stretch>
                  <a:fillRect l="-773" t="-1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1897" y="5381037"/>
                <a:ext cx="4500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97" y="5381037"/>
                <a:ext cx="4500206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81758" y="4812035"/>
                <a:ext cx="313220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𝐿𝑎𝑔𝑟𝑎𝑛𝑔𝑒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𝑚𝑢𝑙𝑡𝑖𝑝𝑙𝑖𝑒𝑟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758" y="4812035"/>
                <a:ext cx="3132204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50468" y="6084974"/>
            <a:ext cx="1609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Smoothness</a:t>
            </a:r>
            <a:endParaRPr lang="en-GB" sz="2000" dirty="0"/>
          </a:p>
        </p:txBody>
      </p:sp>
      <p:sp>
        <p:nvSpPr>
          <p:cNvPr id="8" name="Rectangle 7"/>
          <p:cNvSpPr/>
          <p:nvPr/>
        </p:nvSpPr>
        <p:spPr>
          <a:xfrm>
            <a:off x="5097018" y="6084974"/>
            <a:ext cx="1495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Restoration</a:t>
            </a:r>
            <a:endParaRPr lang="en-GB" sz="2000" dirty="0"/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3255336" y="5781147"/>
            <a:ext cx="286354" cy="3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447763" y="5781147"/>
            <a:ext cx="397216" cy="303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7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Minimization of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21897" y="1690689"/>
                <a:ext cx="450020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97" y="1690689"/>
                <a:ext cx="4500206" cy="400110"/>
              </a:xfrm>
              <a:prstGeom prst="rect">
                <a:avLst/>
              </a:prstGeom>
              <a:blipFill rotWithShape="0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20381" y="2448396"/>
                <a:ext cx="5503238" cy="7436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𝑱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d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den>
                      </m:f>
                      <m:r>
                        <a:rPr lang="en-US" sz="2000" b="1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  <m:d>
                            <m:dPr>
                              <m:begChr m:val="‖"/>
                              <m:endChr m:val="‖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𝑄𝑓</m:t>
                              </m:r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381" y="2448396"/>
                <a:ext cx="5503238" cy="7436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11661" y="3416362"/>
                <a:ext cx="366311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𝑄𝑓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661" y="3416362"/>
                <a:ext cx="3663118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61100" y="4262788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Equating </a:t>
            </a:r>
            <a:r>
              <a:rPr lang="en-US" sz="2000" i="1" dirty="0">
                <a:solidFill>
                  <a:srgbClr val="C00000"/>
                </a:solidFill>
              </a:rPr>
              <a:t>to zero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69936" y="4040836"/>
                <a:ext cx="3340530" cy="8440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936" y="4040836"/>
                <a:ext cx="3340530" cy="8440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477296" y="4040836"/>
            <a:ext cx="1609859" cy="844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522" y="5296204"/>
                <a:ext cx="14555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 is large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2" y="5296204"/>
                <a:ext cx="145559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4184" t="-7692" r="-2929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228146" y="5296204"/>
                <a:ext cx="318869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6" y="5296204"/>
                <a:ext cx="318869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556613" y="5296204"/>
            <a:ext cx="2933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Emphasize restoration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2668" y="5920678"/>
                <a:ext cx="148444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 smtClean="0"/>
                  <a:t> is small</a:t>
                </a:r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68" y="5920678"/>
                <a:ext cx="1484445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4098" t="-6061" r="-3689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28146" y="5920678"/>
                <a:ext cx="2183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146" y="5920678"/>
                <a:ext cx="2183739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556613" y="5920678"/>
            <a:ext cx="31069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Emphasize smoothness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15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 animBg="1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Constrained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05451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 smtClean="0"/>
              <a:t>By applying </a:t>
            </a:r>
            <a:r>
              <a:rPr lang="en-GB" dirty="0"/>
              <a:t>Fourier transform matrices to both sides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9786" y="2640168"/>
                <a:ext cx="4808047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86" y="2640168"/>
                <a:ext cx="4808047" cy="6849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3801294"/>
                <a:ext cx="7886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the Fourier transforms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respectively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01294"/>
                <a:ext cx="78867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692304" y="3609410"/>
                <a:ext cx="82304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04" y="3609410"/>
                <a:ext cx="823046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20" y="4526925"/>
            <a:ext cx="5742930" cy="192040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03453" y="4856171"/>
            <a:ext cx="22216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Constrained </a:t>
            </a:r>
            <a:r>
              <a:rPr lang="en-US" dirty="0"/>
              <a:t>restoration results with  Q = Laplacian and different γ values </a:t>
            </a:r>
          </a:p>
        </p:txBody>
      </p:sp>
    </p:spTree>
    <p:extLst>
      <p:ext uri="{BB962C8B-B14F-4D97-AF65-F5344CB8AC3E}">
        <p14:creationId xmlns:p14="http://schemas.microsoft.com/office/powerpoint/2010/main" val="37657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Wiener </a:t>
            </a:r>
            <a:r>
              <a:rPr lang="en-US" dirty="0" smtClean="0"/>
              <a:t>Filters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81214"/>
              </a:xfrm>
            </p:spPr>
            <p:txBody>
              <a:bodyPr/>
              <a:lstStyle/>
              <a:p>
                <a:r>
                  <a:rPr lang="en-GB" dirty="0" smtClean="0"/>
                  <a:t>The goal of Wiener filters is to find image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GB" dirty="0" smtClean="0"/>
                  <a:t>Minimum </a:t>
                </a:r>
                <a:r>
                  <a:rPr lang="en-GB" dirty="0"/>
                  <a:t>mean square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81214"/>
              </a:xfrm>
              <a:blipFill rotWithShape="0">
                <a:blip r:embed="rId2"/>
                <a:stretch>
                  <a:fillRect l="-77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3431927"/>
                <a:ext cx="2234137" cy="5581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31927"/>
                <a:ext cx="2234137" cy="5581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862787" y="3341775"/>
            <a:ext cx="5830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Assume: noise </a:t>
            </a:r>
            <a:r>
              <a:rPr lang="en-US" sz="2000" dirty="0"/>
              <a:t>is zero mean and uncorrelated with the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26" y="4613226"/>
                <a:ext cx="6480748" cy="837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26" y="4613226"/>
                <a:ext cx="6480748" cy="8370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99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Weiner 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844253" y="1494080"/>
                <a:ext cx="4760406" cy="1097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253" y="1494080"/>
                <a:ext cx="4760406" cy="10979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5717" y="2990339"/>
                <a:ext cx="34947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Degradation function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7" y="2990339"/>
                <a:ext cx="3494739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1047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85717" y="3467415"/>
                <a:ext cx="465300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Complex conjugate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7" y="3467415"/>
                <a:ext cx="4653005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5717" y="3944491"/>
                <a:ext cx="3117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17" y="3944491"/>
                <a:ext cx="311707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799347" y="2960180"/>
                <a:ext cx="3605065" cy="735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Power spectrum of the noise</a:t>
                </a:r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347" y="2960180"/>
                <a:ext cx="3605065" cy="735201"/>
              </a:xfrm>
              <a:prstGeom prst="rect">
                <a:avLst/>
              </a:prstGeom>
              <a:blipFill rotWithShape="0">
                <a:blip r:embed="rId6"/>
                <a:stretch>
                  <a:fillRect l="-1689" t="-50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785126" y="3730040"/>
                <a:ext cx="3531780" cy="1040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 smtClean="0"/>
                  <a:t>: Power spectrum of the </a:t>
                </a:r>
                <a:r>
                  <a:rPr lang="en-US" sz="2000" dirty="0" err="1" smtClean="0"/>
                  <a:t>undegraded</a:t>
                </a:r>
                <a:r>
                  <a:rPr lang="en-US" sz="2000" dirty="0" smtClean="0"/>
                  <a:t> (original) image</a:t>
                </a:r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126" y="3730040"/>
                <a:ext cx="3531780" cy="1040285"/>
              </a:xfrm>
              <a:prstGeom prst="rect">
                <a:avLst/>
              </a:prstGeom>
              <a:blipFill rotWithShape="0">
                <a:blip r:embed="rId7"/>
                <a:stretch>
                  <a:fillRect l="-1900" t="-3509" b="-9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326825" y="5196049"/>
                <a:ext cx="4916602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25" y="5196049"/>
                <a:ext cx="4916602" cy="78669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3888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8956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889125" y="47323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X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343400" y="3733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B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cxnSp>
        <p:nvCxnSpPr>
          <p:cNvPr id="56326" name="AutoShape 6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282700" y="3624263"/>
            <a:ext cx="792163" cy="11080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7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103313" y="2366963"/>
            <a:ext cx="971550" cy="23653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8"/>
          <p:cNvCxnSpPr>
            <a:cxnSpLocks noChangeShapeType="1"/>
            <a:stCxn id="56324" idx="0"/>
          </p:cNvCxnSpPr>
          <p:nvPr/>
        </p:nvCxnSpPr>
        <p:spPr bwMode="auto">
          <a:xfrm flipV="1">
            <a:off x="2074863" y="4040188"/>
            <a:ext cx="107950" cy="6921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9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849438" y="2171700"/>
            <a:ext cx="225425" cy="2560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0"/>
          <p:cNvCxnSpPr>
            <a:cxnSpLocks noChangeShapeType="1"/>
            <a:stCxn id="56324" idx="0"/>
          </p:cNvCxnSpPr>
          <p:nvPr/>
        </p:nvCxnSpPr>
        <p:spPr bwMode="auto">
          <a:xfrm flipV="1">
            <a:off x="2074863" y="3360738"/>
            <a:ext cx="593725" cy="13716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305800" y="5111016"/>
            <a:ext cx="30380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100" dirty="0"/>
              <a:t>No necessarily compact</a:t>
            </a:r>
          </a:p>
          <a:p>
            <a:pPr eaLnBrk="1" hangingPunct="1"/>
            <a:r>
              <a:rPr lang="ca-ES" altLang="en-US" sz="2100" dirty="0"/>
              <a:t>nor filled</a:t>
            </a:r>
            <a:endParaRPr lang="es-ES" altLang="en-US" sz="2100" dirty="0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3733800" y="4419600"/>
            <a:ext cx="18774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A special set :</a:t>
            </a:r>
          </a:p>
          <a:p>
            <a:pPr eaLnBrk="1" hangingPunct="1"/>
            <a:r>
              <a:rPr lang="ca-ES" altLang="en-US" sz="2000" dirty="0"/>
              <a:t>the structuring </a:t>
            </a:r>
            <a:br>
              <a:rPr lang="ca-ES" altLang="en-US" sz="2000" dirty="0"/>
            </a:br>
            <a:r>
              <a:rPr lang="ca-ES" altLang="en-US" sz="2000" dirty="0"/>
              <a:t>element</a:t>
            </a:r>
            <a:endParaRPr lang="es-ES" altLang="en-US" sz="2000" dirty="0"/>
          </a:p>
        </p:txBody>
      </p:sp>
      <p:pic>
        <p:nvPicPr>
          <p:cNvPr id="56333" name="Picture 14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441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6118225" y="1863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r" eaLnBrk="1" hangingPunct="1"/>
            <a:r>
              <a:rPr lang="ca-ES" altLang="en-US" sz="1800"/>
              <a:t>-2  -1   0   1    2</a:t>
            </a:r>
            <a:endParaRPr lang="es-ES" altLang="en-US" sz="1800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562600" y="2344738"/>
            <a:ext cx="4572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r" eaLnBrk="1" hangingPunct="1">
              <a:lnSpc>
                <a:spcPct val="115000"/>
              </a:lnSpc>
            </a:pPr>
            <a:r>
              <a:rPr lang="ca-ES" altLang="en-US" sz="1800"/>
              <a:t>-2  -1   0   1    2</a:t>
            </a:r>
            <a:endParaRPr lang="es-ES" altLang="en-US" sz="1800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5886450" y="1752600"/>
            <a:ext cx="2362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5529263" y="2071688"/>
            <a:ext cx="0" cy="2133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5820276" y="4495800"/>
            <a:ext cx="274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Origin at center in this case, but not necessarily centered nor symmetric</a:t>
            </a:r>
            <a:endParaRPr lang="es-ES" altLang="en-US" sz="2000" dirty="0"/>
          </a:p>
        </p:txBody>
      </p:sp>
      <p:sp>
        <p:nvSpPr>
          <p:cNvPr id="56340" name="Text Box 21"/>
          <p:cNvSpPr txBox="1">
            <a:spLocks noChangeArrowheads="1"/>
          </p:cNvSpPr>
          <p:nvPr/>
        </p:nvSpPr>
        <p:spPr bwMode="auto">
          <a:xfrm>
            <a:off x="8401050" y="15240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1800" i="1">
                <a:latin typeface="Times New Roman" panose="02020603050405020304" pitchFamily="18" charset="0"/>
              </a:rPr>
              <a:t>x</a:t>
            </a:r>
            <a:endParaRPr lang="es-E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5410200" y="41290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1800" i="1">
                <a:latin typeface="Times New Roman" panose="02020603050405020304" pitchFamily="18" charset="0"/>
              </a:rPr>
              <a:t>y</a:t>
            </a:r>
            <a:endParaRPr lang="es-E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6342" name="Text Box 13"/>
          <p:cNvSpPr txBox="1">
            <a:spLocks noChangeArrowheads="1"/>
          </p:cNvSpPr>
          <p:nvPr/>
        </p:nvSpPr>
        <p:spPr bwMode="auto">
          <a:xfrm>
            <a:off x="3886200" y="5942013"/>
            <a:ext cx="19768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3*3  structuring </a:t>
            </a:r>
            <a:br>
              <a:rPr lang="ca-ES" altLang="en-US" sz="2000" dirty="0"/>
            </a:br>
            <a:r>
              <a:rPr lang="ca-ES" altLang="en-US" sz="2000" dirty="0" smtClean="0"/>
              <a:t>element</a:t>
            </a:r>
            <a:endParaRPr lang="es-ES" altLang="en-US" sz="2000" dirty="0"/>
          </a:p>
        </p:txBody>
      </p:sp>
      <p:cxnSp>
        <p:nvCxnSpPr>
          <p:cNvPr id="56343" name="Straight Arrow Connector 23"/>
          <p:cNvCxnSpPr>
            <a:cxnSpLocks noChangeShapeType="1"/>
          </p:cNvCxnSpPr>
          <p:nvPr/>
        </p:nvCxnSpPr>
        <p:spPr bwMode="auto">
          <a:xfrm rot="16200000" flipV="1">
            <a:off x="3505200" y="4495800"/>
            <a:ext cx="2667000" cy="381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4648200" y="3810000"/>
            <a:ext cx="2667000" cy="1752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Morphology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0" y="2284413"/>
            <a:ext cx="1752600" cy="1752600"/>
            <a:chOff x="6096000" y="2284413"/>
            <a:chExt cx="1752600" cy="1752600"/>
          </a:xfrm>
        </p:grpSpPr>
        <p:cxnSp>
          <p:nvCxnSpPr>
            <p:cNvPr id="4" name="Straight Connector 3"/>
            <p:cNvCxnSpPr>
              <a:stCxn id="56333" idx="0"/>
              <a:endCxn id="56333" idx="2"/>
            </p:cNvCxnSpPr>
            <p:nvPr/>
          </p:nvCxnSpPr>
          <p:spPr>
            <a:xfrm>
              <a:off x="6972300" y="2284413"/>
              <a:ext cx="0" cy="1752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56333" idx="1"/>
              <a:endCxn id="56333" idx="3"/>
            </p:cNvCxnSpPr>
            <p:nvPr/>
          </p:nvCxnSpPr>
          <p:spPr>
            <a:xfrm>
              <a:off x="6096000" y="3160713"/>
              <a:ext cx="1752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818133" y="2990492"/>
              <a:ext cx="308333" cy="308333"/>
            </a:xfrm>
            <a:prstGeom prst="rect">
              <a:avLst/>
            </a:prstGeom>
            <a:solidFill>
              <a:srgbClr val="5B9BD5">
                <a:alpha val="1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34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Dilation using Union Formula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163763" y="1569244"/>
            <a:ext cx="4038600" cy="685800"/>
            <a:chOff x="1152" y="2976"/>
            <a:chExt cx="2592" cy="480"/>
          </a:xfrm>
        </p:grpSpPr>
        <p:sp>
          <p:nvSpPr>
            <p:cNvPr id="7184" name="Rectangle 24"/>
            <p:cNvSpPr>
              <a:spLocks noChangeArrowheads="1"/>
            </p:cNvSpPr>
            <p:nvPr/>
          </p:nvSpPr>
          <p:spPr bwMode="auto">
            <a:xfrm>
              <a:off x="1152" y="2976"/>
              <a:ext cx="259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7170" name="Object 25"/>
            <p:cNvGraphicFramePr>
              <a:graphicFrameLocks noChangeAspect="1"/>
            </p:cNvGraphicFramePr>
            <p:nvPr/>
          </p:nvGraphicFramePr>
          <p:xfrm>
            <a:off x="1392" y="3024"/>
            <a:ext cx="224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" name="Equation" r:id="rId3" imgW="2374560" imgH="419040" progId="Equation.3">
                    <p:embed/>
                  </p:oleObj>
                </mc:Choice>
                <mc:Fallback>
                  <p:oleObj name="Equation" r:id="rId3" imgW="2374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024"/>
                          <a:ext cx="224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311150" y="2919413"/>
            <a:ext cx="8996363" cy="3903713"/>
            <a:chOff x="311150" y="2919413"/>
            <a:chExt cx="8996363" cy="390371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698625" y="2919413"/>
              <a:ext cx="5516563" cy="3244851"/>
              <a:chOff x="1070" y="1839"/>
              <a:chExt cx="3475" cy="2044"/>
            </a:xfrm>
          </p:grpSpPr>
          <p:sp>
            <p:nvSpPr>
              <p:cNvPr id="7185" name="Rectangle 4"/>
              <p:cNvSpPr>
                <a:spLocks noChangeArrowheads="1"/>
              </p:cNvSpPr>
              <p:nvPr/>
            </p:nvSpPr>
            <p:spPr bwMode="auto">
              <a:xfrm>
                <a:off x="1473" y="2261"/>
                <a:ext cx="2324" cy="14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86" name="Oval 5"/>
              <p:cNvSpPr>
                <a:spLocks noChangeArrowheads="1"/>
              </p:cNvSpPr>
              <p:nvPr/>
            </p:nvSpPr>
            <p:spPr bwMode="auto">
              <a:xfrm>
                <a:off x="1810" y="22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87" name="Line 6"/>
              <p:cNvSpPr>
                <a:spLocks noChangeShapeType="1"/>
              </p:cNvSpPr>
              <p:nvPr/>
            </p:nvSpPr>
            <p:spPr bwMode="auto">
              <a:xfrm>
                <a:off x="1523" y="2074"/>
                <a:ext cx="352" cy="9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88" name="Line 7"/>
              <p:cNvSpPr>
                <a:spLocks noChangeShapeType="1"/>
              </p:cNvSpPr>
              <p:nvPr/>
            </p:nvSpPr>
            <p:spPr bwMode="auto">
              <a:xfrm flipH="1">
                <a:off x="3794" y="2895"/>
                <a:ext cx="299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aphicFrame>
            <p:nvGraphicFramePr>
              <p:cNvPr id="7171" name="Object 8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070" y="1839"/>
              <a:ext cx="40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Equation" r:id="rId5" imgW="444240" imgH="291960" progId="Equation.3">
                      <p:embed/>
                    </p:oleObj>
                  </mc:Choice>
                  <mc:Fallback>
                    <p:oleObj name="Equation" r:id="rId5" imgW="44424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0" y="1839"/>
                            <a:ext cx="406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2" name="Object 9"/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3933" y="2602"/>
              <a:ext cx="61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name="Equation" r:id="rId7" imgW="609480" imgH="228600" progId="Equation.3">
                      <p:embed/>
                    </p:oleObj>
                  </mc:Choice>
                  <mc:Fallback>
                    <p:oleObj name="Equation" r:id="rId7" imgW="609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2602"/>
                            <a:ext cx="612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9" name="Oval 10"/>
              <p:cNvSpPr>
                <a:spLocks noChangeArrowheads="1"/>
              </p:cNvSpPr>
              <p:nvPr/>
            </p:nvSpPr>
            <p:spPr bwMode="auto">
              <a:xfrm>
                <a:off x="1319" y="2159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0" name="Oval 11"/>
              <p:cNvSpPr>
                <a:spLocks noChangeArrowheads="1"/>
              </p:cNvSpPr>
              <p:nvPr/>
            </p:nvSpPr>
            <p:spPr bwMode="auto">
              <a:xfrm>
                <a:off x="1343" y="3591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1" name="Oval 12"/>
              <p:cNvSpPr>
                <a:spLocks noChangeArrowheads="1"/>
              </p:cNvSpPr>
              <p:nvPr/>
            </p:nvSpPr>
            <p:spPr bwMode="auto">
              <a:xfrm>
                <a:off x="3640" y="2155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2" name="Oval 13"/>
              <p:cNvSpPr>
                <a:spLocks noChangeArrowheads="1"/>
              </p:cNvSpPr>
              <p:nvPr/>
            </p:nvSpPr>
            <p:spPr bwMode="auto">
              <a:xfrm>
                <a:off x="1472" y="2262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3" name="Oval 14"/>
              <p:cNvSpPr>
                <a:spLocks noChangeArrowheads="1"/>
              </p:cNvSpPr>
              <p:nvPr/>
            </p:nvSpPr>
            <p:spPr bwMode="auto">
              <a:xfrm>
                <a:off x="3627" y="3571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4" name="Oval 15"/>
              <p:cNvSpPr>
                <a:spLocks noChangeArrowheads="1"/>
              </p:cNvSpPr>
              <p:nvPr/>
            </p:nvSpPr>
            <p:spPr bwMode="auto">
              <a:xfrm>
                <a:off x="1476" y="3457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5" name="Oval 16"/>
              <p:cNvSpPr>
                <a:spLocks noChangeArrowheads="1"/>
              </p:cNvSpPr>
              <p:nvPr/>
            </p:nvSpPr>
            <p:spPr bwMode="auto">
              <a:xfrm>
                <a:off x="3507" y="3460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6" name="Oval 17"/>
              <p:cNvSpPr>
                <a:spLocks noChangeArrowheads="1"/>
              </p:cNvSpPr>
              <p:nvPr/>
            </p:nvSpPr>
            <p:spPr bwMode="auto">
              <a:xfrm>
                <a:off x="3506" y="2262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7" name="Rectangle 18"/>
              <p:cNvSpPr>
                <a:spLocks noChangeArrowheads="1"/>
              </p:cNvSpPr>
              <p:nvPr/>
            </p:nvSpPr>
            <p:spPr bwMode="auto">
              <a:xfrm>
                <a:off x="1618" y="2383"/>
                <a:ext cx="2070" cy="1225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8" name="Oval 19"/>
              <p:cNvSpPr>
                <a:spLocks noChangeArrowheads="1"/>
              </p:cNvSpPr>
              <p:nvPr/>
            </p:nvSpPr>
            <p:spPr bwMode="auto">
              <a:xfrm>
                <a:off x="3490" y="22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9" name="Oval 20"/>
              <p:cNvSpPr>
                <a:spLocks noChangeArrowheads="1"/>
              </p:cNvSpPr>
              <p:nvPr/>
            </p:nvSpPr>
            <p:spPr bwMode="auto">
              <a:xfrm>
                <a:off x="3277" y="3184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graphicFrame>
            <p:nvGraphicFramePr>
              <p:cNvPr id="7173" name="Object 21"/>
              <p:cNvGraphicFramePr>
                <a:graphicFrameLocks noChangeAspect="1"/>
              </p:cNvGraphicFramePr>
              <p:nvPr/>
            </p:nvGraphicFramePr>
            <p:xfrm>
              <a:off x="2563" y="2912"/>
              <a:ext cx="11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Equation" r:id="rId9" imgW="190440" imgH="215640" progId="Equation.3">
                      <p:embed/>
                    </p:oleObj>
                  </mc:Choice>
                  <mc:Fallback>
                    <p:oleObj name="Equation" r:id="rId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2912"/>
                            <a:ext cx="11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0" name="Oval 22"/>
              <p:cNvSpPr>
                <a:spLocks noChangeArrowheads="1"/>
              </p:cNvSpPr>
              <p:nvPr/>
            </p:nvSpPr>
            <p:spPr bwMode="auto">
              <a:xfrm>
                <a:off x="1858" y="34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</p:grpSp>
        <p:sp>
          <p:nvSpPr>
            <p:cNvPr id="7177" name="Line 26"/>
            <p:cNvSpPr>
              <a:spLocks noChangeShapeType="1"/>
            </p:cNvSpPr>
            <p:nvPr/>
          </p:nvSpPr>
          <p:spPr bwMode="auto">
            <a:xfrm flipV="1">
              <a:off x="5867400" y="3429000"/>
              <a:ext cx="1066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78" name="Text Box 27"/>
            <p:cNvSpPr txBox="1">
              <a:spLocks noChangeArrowheads="1"/>
            </p:cNvSpPr>
            <p:nvPr/>
          </p:nvSpPr>
          <p:spPr bwMode="auto">
            <a:xfrm>
              <a:off x="6934200" y="2971800"/>
              <a:ext cx="1676400" cy="835025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+mj-lt"/>
                </a:rPr>
                <a:t>Center of the circle</a:t>
              </a:r>
            </a:p>
          </p:txBody>
        </p:sp>
        <p:sp>
          <p:nvSpPr>
            <p:cNvPr id="7179" name="Line 28"/>
            <p:cNvSpPr>
              <a:spLocks noChangeShapeType="1"/>
            </p:cNvSpPr>
            <p:nvPr/>
          </p:nvSpPr>
          <p:spPr bwMode="auto">
            <a:xfrm>
              <a:off x="1371600" y="57912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80" name="Text Box 29"/>
            <p:cNvSpPr txBox="1">
              <a:spLocks noChangeArrowheads="1"/>
            </p:cNvSpPr>
            <p:nvPr/>
          </p:nvSpPr>
          <p:spPr bwMode="auto">
            <a:xfrm>
              <a:off x="311150" y="4514802"/>
              <a:ext cx="1371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+mj-lt"/>
                </a:rPr>
                <a:t>This circle will create one point</a:t>
              </a:r>
            </a:p>
          </p:txBody>
        </p:sp>
        <p:sp>
          <p:nvSpPr>
            <p:cNvPr id="7181" name="Oval 30"/>
            <p:cNvSpPr>
              <a:spLocks noChangeArrowheads="1"/>
            </p:cNvSpPr>
            <p:nvPr/>
          </p:nvSpPr>
          <p:spPr bwMode="auto">
            <a:xfrm>
              <a:off x="6324600" y="5867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7182" name="Text Box 31"/>
            <p:cNvSpPr txBox="1">
              <a:spLocks noChangeArrowheads="1"/>
            </p:cNvSpPr>
            <p:nvPr/>
          </p:nvSpPr>
          <p:spPr bwMode="auto">
            <a:xfrm>
              <a:off x="6934200" y="5909101"/>
              <a:ext cx="23733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+mj-lt"/>
                </a:rPr>
                <a:t>This circle will create no point</a:t>
              </a:r>
            </a:p>
          </p:txBody>
        </p:sp>
        <p:sp>
          <p:nvSpPr>
            <p:cNvPr id="7183" name="Line 32"/>
            <p:cNvSpPr>
              <a:spLocks noChangeShapeType="1"/>
            </p:cNvSpPr>
            <p:nvPr/>
          </p:nvSpPr>
          <p:spPr bwMode="auto">
            <a:xfrm flipH="1" flipV="1">
              <a:off x="6629400" y="63246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14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29200" y="38100"/>
            <a:ext cx="4267200" cy="1143000"/>
          </a:xfrm>
        </p:spPr>
        <p:txBody>
          <a:bodyPr/>
          <a:lstStyle/>
          <a:p>
            <a:r>
              <a:rPr lang="en-US" altLang="en-US" dirty="0" smtClean="0"/>
              <a:t>Open and Close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52400" y="104507"/>
            <a:ext cx="4724400" cy="830997"/>
          </a:xfrm>
          <a:prstGeom prst="rect">
            <a:avLst/>
          </a:prstGeom>
          <a:noFill/>
          <a:ln w="2857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altLang="en-US" dirty="0"/>
              <a:t>Close = Dilate </a:t>
            </a:r>
            <a:r>
              <a:rPr lang="en-US" altLang="en-US" u="sng" dirty="0" smtClean="0">
                <a:solidFill>
                  <a:srgbClr val="FF5050"/>
                </a:solidFill>
              </a:rPr>
              <a:t>followed by </a:t>
            </a:r>
            <a:r>
              <a:rPr lang="en-US" altLang="en-US" dirty="0" smtClean="0"/>
              <a:t>Erode</a:t>
            </a:r>
            <a:endParaRPr lang="en-US" altLang="en-US" dirty="0"/>
          </a:p>
          <a:p>
            <a:pPr eaLnBrk="1" hangingPunct="1"/>
            <a:r>
              <a:rPr lang="en-US" altLang="en-US" dirty="0"/>
              <a:t>Open = Erode </a:t>
            </a:r>
            <a:r>
              <a:rPr lang="en-US" altLang="en-US" u="sng" dirty="0">
                <a:solidFill>
                  <a:srgbClr val="FF5050"/>
                </a:solidFill>
              </a:rPr>
              <a:t>followed by </a:t>
            </a:r>
            <a:r>
              <a:rPr lang="en-US" altLang="en-US" dirty="0" smtClean="0"/>
              <a:t>Dilate</a:t>
            </a:r>
            <a:endParaRPr lang="en-US" altLang="en-US" dirty="0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2133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3" name="Line 11"/>
          <p:cNvSpPr>
            <a:spLocks noChangeShapeType="1"/>
          </p:cNvSpPr>
          <p:nvPr/>
        </p:nvSpPr>
        <p:spPr bwMode="auto">
          <a:xfrm flipH="1">
            <a:off x="1600200" y="19812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1524000" y="1219200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Original image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09800" y="1524000"/>
            <a:ext cx="3048000" cy="3055938"/>
            <a:chOff x="2209800" y="1524000"/>
            <a:chExt cx="3048000" cy="3055938"/>
          </a:xfrm>
        </p:grpSpPr>
        <p:pic>
          <p:nvPicPr>
            <p:cNvPr id="13107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667000"/>
              <a:ext cx="2128838" cy="191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5" name="Text Box 13"/>
            <p:cNvSpPr txBox="1">
              <a:spLocks noChangeArrowheads="1"/>
            </p:cNvSpPr>
            <p:nvPr/>
          </p:nvSpPr>
          <p:spPr bwMode="auto">
            <a:xfrm>
              <a:off x="3505200" y="1524000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dilated</a:t>
              </a:r>
            </a:p>
          </p:txBody>
        </p:sp>
        <p:sp>
          <p:nvSpPr>
            <p:cNvPr id="131086" name="Line 14"/>
            <p:cNvSpPr>
              <a:spLocks noChangeShapeType="1"/>
            </p:cNvSpPr>
            <p:nvPr/>
          </p:nvSpPr>
          <p:spPr bwMode="auto">
            <a:xfrm flipH="1">
              <a:off x="3962400" y="2057400"/>
              <a:ext cx="304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9" name="Line 17"/>
            <p:cNvSpPr>
              <a:spLocks noChangeShapeType="1"/>
            </p:cNvSpPr>
            <p:nvPr/>
          </p:nvSpPr>
          <p:spPr bwMode="auto">
            <a:xfrm>
              <a:off x="2209800" y="3429000"/>
              <a:ext cx="533400" cy="2286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62200" y="1219200"/>
            <a:ext cx="5410200" cy="2679700"/>
            <a:chOff x="2362200" y="1219200"/>
            <a:chExt cx="5410200" cy="2679700"/>
          </a:xfrm>
        </p:grpSpPr>
        <p:sp>
          <p:nvSpPr>
            <p:cNvPr id="131087" name="Text Box 15"/>
            <p:cNvSpPr txBox="1">
              <a:spLocks noChangeArrowheads="1"/>
            </p:cNvSpPr>
            <p:nvPr/>
          </p:nvSpPr>
          <p:spPr bwMode="auto">
            <a:xfrm>
              <a:off x="6019800" y="1219200"/>
              <a:ext cx="1752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eroded</a:t>
              </a:r>
            </a:p>
          </p:txBody>
        </p:sp>
        <p:sp>
          <p:nvSpPr>
            <p:cNvPr id="131088" name="Line 16"/>
            <p:cNvSpPr>
              <a:spLocks noChangeShapeType="1"/>
            </p:cNvSpPr>
            <p:nvPr/>
          </p:nvSpPr>
          <p:spPr bwMode="auto">
            <a:xfrm flipH="1">
              <a:off x="6248400" y="1600200"/>
              <a:ext cx="3048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2362200" y="1981200"/>
              <a:ext cx="5105400" cy="1917700"/>
              <a:chOff x="2362200" y="1981200"/>
              <a:chExt cx="5105400" cy="1917700"/>
            </a:xfrm>
          </p:grpSpPr>
          <p:pic>
            <p:nvPicPr>
              <p:cNvPr id="131078" name="Picture 6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0" y="1981200"/>
                <a:ext cx="2133600" cy="1917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1090" name="Line 18"/>
              <p:cNvSpPr>
                <a:spLocks noChangeShapeType="1"/>
              </p:cNvSpPr>
              <p:nvPr/>
            </p:nvSpPr>
            <p:spPr bwMode="auto">
              <a:xfrm flipV="1">
                <a:off x="2362200" y="2209800"/>
                <a:ext cx="2895600" cy="228600"/>
              </a:xfrm>
              <a:prstGeom prst="line">
                <a:avLst/>
              </a:prstGeom>
              <a:noFill/>
              <a:ln w="57150">
                <a:solidFill>
                  <a:srgbClr val="FF505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5181600" y="3962400"/>
            <a:ext cx="3962400" cy="2895600"/>
            <a:chOff x="5181600" y="3962400"/>
            <a:chExt cx="3962400" cy="2895600"/>
          </a:xfrm>
        </p:grpSpPr>
        <p:pic>
          <p:nvPicPr>
            <p:cNvPr id="13107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4600" y="4872038"/>
              <a:ext cx="2209800" cy="1985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1" name="Text Box 9"/>
            <p:cNvSpPr txBox="1">
              <a:spLocks noChangeArrowheads="1"/>
            </p:cNvSpPr>
            <p:nvPr/>
          </p:nvSpPr>
          <p:spPr bwMode="auto">
            <a:xfrm>
              <a:off x="5181600" y="59436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Open</a:t>
              </a:r>
            </a:p>
          </p:txBody>
        </p:sp>
        <p:sp>
          <p:nvSpPr>
            <p:cNvPr id="131092" name="Line 20"/>
            <p:cNvSpPr>
              <a:spLocks noChangeShapeType="1"/>
            </p:cNvSpPr>
            <p:nvPr/>
          </p:nvSpPr>
          <p:spPr bwMode="auto">
            <a:xfrm>
              <a:off x="6705600" y="3962400"/>
              <a:ext cx="457200" cy="8382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3" name="Line 21"/>
            <p:cNvSpPr>
              <a:spLocks noChangeShapeType="1"/>
            </p:cNvSpPr>
            <p:nvPr/>
          </p:nvSpPr>
          <p:spPr bwMode="auto">
            <a:xfrm flipH="1">
              <a:off x="7010400" y="4267200"/>
              <a:ext cx="6096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4" name="Text Box 22"/>
            <p:cNvSpPr txBox="1">
              <a:spLocks noChangeArrowheads="1"/>
            </p:cNvSpPr>
            <p:nvPr/>
          </p:nvSpPr>
          <p:spPr bwMode="auto">
            <a:xfrm>
              <a:off x="7772400" y="41910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dilated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0" y="4648200"/>
            <a:ext cx="5105400" cy="2209800"/>
            <a:chOff x="0" y="4648200"/>
            <a:chExt cx="5105400" cy="2209800"/>
          </a:xfrm>
        </p:grpSpPr>
        <p:pic>
          <p:nvPicPr>
            <p:cNvPr id="131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4940300"/>
              <a:ext cx="2133600" cy="191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0" y="6248400"/>
              <a:ext cx="877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r>
                <a:rPr lang="en-US" altLang="en-US"/>
                <a:t>Close</a:t>
              </a:r>
            </a:p>
          </p:txBody>
        </p:sp>
        <p:sp>
          <p:nvSpPr>
            <p:cNvPr id="131091" name="Line 19"/>
            <p:cNvSpPr>
              <a:spLocks noChangeShapeType="1"/>
            </p:cNvSpPr>
            <p:nvPr/>
          </p:nvSpPr>
          <p:spPr bwMode="auto">
            <a:xfrm flipH="1">
              <a:off x="3276600" y="4648200"/>
              <a:ext cx="685800" cy="533400"/>
            </a:xfrm>
            <a:prstGeom prst="line">
              <a:avLst/>
            </a:prstGeom>
            <a:noFill/>
            <a:ln w="57150">
              <a:solidFill>
                <a:srgbClr val="FF5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5" name="Text Box 23"/>
            <p:cNvSpPr txBox="1">
              <a:spLocks noChangeArrowheads="1"/>
            </p:cNvSpPr>
            <p:nvPr/>
          </p:nvSpPr>
          <p:spPr bwMode="auto">
            <a:xfrm>
              <a:off x="3733800" y="48768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eroded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50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Fourier Transform: intensity image </a:t>
            </a:r>
            <a:r>
              <a:rPr lang="en-US" dirty="0" smtClean="0">
                <a:sym typeface="Wingdings" panose="05000000000000000000" pitchFamily="2" charset="2"/>
              </a:rPr>
              <a:t> domain of spatial frequency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57250" y="3537907"/>
                <a:ext cx="351756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3537907"/>
                <a:ext cx="3517566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7250" y="4775446"/>
                <a:ext cx="368107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4775446"/>
                <a:ext cx="3681072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66038" y="3824250"/>
                <a:ext cx="3088538" cy="5965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w</a:t>
                </a:r>
                <a:r>
                  <a:rPr lang="en-US" sz="2200" dirty="0" smtClean="0"/>
                  <a:t>here,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38" y="3824250"/>
                <a:ext cx="3088538" cy="596574"/>
              </a:xfrm>
              <a:prstGeom prst="rect">
                <a:avLst/>
              </a:prstGeom>
              <a:blipFill rotWithShape="0">
                <a:blip r:embed="rId4"/>
                <a:stretch>
                  <a:fillRect l="-2569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857250" y="2836647"/>
            <a:ext cx="32159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</a:rPr>
              <a:t>Unitary </a:t>
            </a:r>
            <a:r>
              <a:rPr lang="en-US" sz="2200" b="1" dirty="0" smtClean="0">
                <a:solidFill>
                  <a:srgbClr val="C00000"/>
                </a:solidFill>
              </a:rPr>
              <a:t>DFT (1-D case)</a:t>
            </a:r>
            <a:endParaRPr lang="en-US" sz="22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66038" y="3188993"/>
                <a:ext cx="409208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200" dirty="0" smtClean="0"/>
                  <a:t>= Finite duration sequence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38" y="3188993"/>
                <a:ext cx="4092082" cy="430887"/>
              </a:xfrm>
              <a:prstGeom prst="rect">
                <a:avLst/>
              </a:prstGeom>
              <a:blipFill rotWithShape="0">
                <a:blip r:embed="rId5"/>
                <a:stretch>
                  <a:fillRect t="-8451" r="-1490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Hit-and-Miss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51671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structuring element </a:t>
            </a:r>
            <a:r>
              <a:rPr lang="en-GB" dirty="0" smtClean="0"/>
              <a:t>is </a:t>
            </a:r>
            <a:r>
              <a:rPr lang="en-GB" dirty="0"/>
              <a:t>a </a:t>
            </a:r>
            <a:r>
              <a:rPr lang="en-GB" b="1" u="sng" dirty="0">
                <a:solidFill>
                  <a:srgbClr val="FF0066"/>
                </a:solidFill>
              </a:rPr>
              <a:t>slight extension </a:t>
            </a:r>
            <a:r>
              <a:rPr lang="en-GB" dirty="0"/>
              <a:t>to the type that has </a:t>
            </a:r>
            <a:r>
              <a:rPr lang="en-GB" dirty="0" smtClean="0"/>
              <a:t>been used for dilation and erosion</a:t>
            </a:r>
          </a:p>
          <a:p>
            <a:endParaRPr lang="en-GB" sz="1050" dirty="0" smtClean="0"/>
          </a:p>
          <a:p>
            <a:r>
              <a:rPr lang="en-GB" dirty="0"/>
              <a:t> </a:t>
            </a:r>
            <a:r>
              <a:rPr lang="en-GB" dirty="0" smtClean="0"/>
              <a:t>It contains </a:t>
            </a:r>
            <a:r>
              <a:rPr lang="en-GB" b="1" dirty="0" smtClean="0">
                <a:solidFill>
                  <a:srgbClr val="008000"/>
                </a:solidFill>
              </a:rPr>
              <a:t>both 1’s and 0’s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66151"/>
            <a:ext cx="1743075" cy="17145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71725" y="3392347"/>
            <a:ext cx="677227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100" dirty="0"/>
              <a:t>If the </a:t>
            </a:r>
            <a:r>
              <a:rPr lang="en-GB" sz="2100" b="1" dirty="0">
                <a:solidFill>
                  <a:srgbClr val="C00000"/>
                </a:solidFill>
              </a:rPr>
              <a:t>foreground and background pixels </a:t>
            </a:r>
            <a:r>
              <a:rPr lang="en-GB" sz="2100" b="1" dirty="0">
                <a:solidFill>
                  <a:srgbClr val="0000FF"/>
                </a:solidFill>
              </a:rPr>
              <a:t>in the structuring element</a:t>
            </a:r>
            <a:r>
              <a:rPr lang="en-GB" sz="2100" dirty="0"/>
              <a:t> </a:t>
            </a:r>
            <a:r>
              <a:rPr lang="en-GB" sz="2100" b="1" dirty="0">
                <a:solidFill>
                  <a:srgbClr val="008000"/>
                </a:solidFill>
              </a:rPr>
              <a:t>exactly match </a:t>
            </a:r>
            <a:r>
              <a:rPr lang="en-GB" sz="2100" b="1" dirty="0"/>
              <a:t>foreground and background pixels in the image</a:t>
            </a:r>
            <a:r>
              <a:rPr lang="en-GB" sz="2100" dirty="0"/>
              <a:t>, then </a:t>
            </a:r>
            <a:endParaRPr lang="en-GB" sz="21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371725" y="4648039"/>
            <a:ext cx="636015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100" dirty="0" smtClean="0">
                <a:solidFill>
                  <a:prstClr val="black"/>
                </a:solidFill>
              </a:rPr>
              <a:t>The </a:t>
            </a:r>
            <a:r>
              <a:rPr lang="en-GB" sz="2100" dirty="0">
                <a:solidFill>
                  <a:prstClr val="black"/>
                </a:solidFill>
              </a:rPr>
              <a:t>pixel underneath the </a:t>
            </a:r>
            <a:r>
              <a:rPr lang="en-GB" sz="2100" b="1" i="1" dirty="0">
                <a:solidFill>
                  <a:prstClr val="black"/>
                </a:solidFill>
              </a:rPr>
              <a:t>origin of the structuring element </a:t>
            </a:r>
            <a:r>
              <a:rPr lang="en-GB" sz="2100" b="1" i="1" dirty="0">
                <a:solidFill>
                  <a:srgbClr val="FF0066"/>
                </a:solidFill>
              </a:rPr>
              <a:t>is set to the foreground </a:t>
            </a:r>
            <a:r>
              <a:rPr lang="en-GB" sz="2100" b="1" i="1" dirty="0" err="1">
                <a:solidFill>
                  <a:srgbClr val="FF0066"/>
                </a:solidFill>
              </a:rPr>
              <a:t>color</a:t>
            </a:r>
            <a:r>
              <a:rPr lang="en-GB" sz="2100" dirty="0">
                <a:solidFill>
                  <a:prstClr val="black"/>
                </a:solidFill>
              </a:rPr>
              <a:t>.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99862" y="5898723"/>
            <a:ext cx="855398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100" dirty="0">
                <a:solidFill>
                  <a:prstClr val="black"/>
                </a:solidFill>
              </a:rPr>
              <a:t>If it </a:t>
            </a:r>
            <a:r>
              <a:rPr lang="en-GB" sz="2100" b="1" dirty="0">
                <a:solidFill>
                  <a:srgbClr val="FF0000"/>
                </a:solidFill>
              </a:rPr>
              <a:t>doesn't match, </a:t>
            </a:r>
            <a:r>
              <a:rPr lang="en-GB" sz="2100" b="1" dirty="0">
                <a:solidFill>
                  <a:srgbClr val="0000FF"/>
                </a:solidFill>
              </a:rPr>
              <a:t>then that pixel is set to the background </a:t>
            </a:r>
            <a:r>
              <a:rPr lang="en-GB" sz="2100" b="1" dirty="0" err="1">
                <a:solidFill>
                  <a:srgbClr val="0000FF"/>
                </a:solidFill>
              </a:rPr>
              <a:t>color</a:t>
            </a:r>
            <a:r>
              <a:rPr lang="en-GB" sz="2100" dirty="0">
                <a:solidFill>
                  <a:prstClr val="black"/>
                </a:solidFill>
              </a:rPr>
              <a:t>.</a:t>
            </a:r>
            <a:endParaRPr lang="en-US" sz="2100" dirty="0">
              <a:solidFill>
                <a:prstClr val="black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-13958" y="3150567"/>
            <a:ext cx="2472666" cy="2690365"/>
            <a:chOff x="-13958" y="3150567"/>
            <a:chExt cx="2472666" cy="2690365"/>
          </a:xfrm>
        </p:grpSpPr>
        <p:cxnSp>
          <p:nvCxnSpPr>
            <p:cNvPr id="22" name="Straight Arrow Connector 21"/>
            <p:cNvCxnSpPr>
              <a:stCxn id="16" idx="2"/>
            </p:cNvCxnSpPr>
            <p:nvPr/>
          </p:nvCxnSpPr>
          <p:spPr>
            <a:xfrm flipH="1">
              <a:off x="1609859" y="3612232"/>
              <a:ext cx="133216" cy="91116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/>
            <p:cNvGrpSpPr/>
            <p:nvPr/>
          </p:nvGrpSpPr>
          <p:grpSpPr>
            <a:xfrm>
              <a:off x="-13958" y="3150567"/>
              <a:ext cx="2472666" cy="2690365"/>
              <a:chOff x="-13958" y="3150567"/>
              <a:chExt cx="2472666" cy="2690365"/>
            </a:xfrm>
          </p:grpSpPr>
          <p:sp>
            <p:nvSpPr>
              <p:cNvPr id="14" name="Text Box 55"/>
              <p:cNvSpPr txBox="1">
                <a:spLocks noChangeArrowheads="1"/>
              </p:cNvSpPr>
              <p:nvPr/>
            </p:nvSpPr>
            <p:spPr bwMode="auto">
              <a:xfrm>
                <a:off x="1828407" y="5379267"/>
                <a:ext cx="63030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itchFamily="34" charset="-128"/>
                  </a:defRPr>
                </a:lvl9pPr>
              </a:lstStyle>
              <a:p>
                <a:pPr eaLnBrk="1" hangingPunct="1"/>
                <a:r>
                  <a:rPr lang="ca-ES" altLang="en-US" dirty="0" smtClean="0"/>
                  <a:t>DC</a:t>
                </a:r>
                <a:endParaRPr lang="es-ES" altLang="en-US" dirty="0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-13958" y="3150567"/>
                <a:ext cx="2157516" cy="2228700"/>
                <a:chOff x="-13958" y="3150567"/>
                <a:chExt cx="2157516" cy="2228700"/>
              </a:xfrm>
            </p:grpSpPr>
            <p:sp>
              <p:nvSpPr>
                <p:cNvPr id="15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-13958" y="4223342"/>
                  <a:ext cx="628698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r>
                    <a:rPr lang="ca-ES" altLang="en-US" dirty="0" smtClean="0"/>
                    <a:t>BG</a:t>
                  </a:r>
                  <a:endParaRPr lang="es-ES" altLang="en-US" dirty="0"/>
                </a:p>
              </p:txBody>
            </p:sp>
            <p:sp>
              <p:nvSpPr>
                <p:cNvPr id="1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437542" y="3150567"/>
                  <a:ext cx="61106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itchFamily="34" charset="-128"/>
                    </a:defRPr>
                  </a:lvl9pPr>
                </a:lstStyle>
                <a:p>
                  <a:pPr eaLnBrk="1" hangingPunct="1"/>
                  <a:r>
                    <a:rPr lang="ca-ES" altLang="en-US" dirty="0" smtClean="0"/>
                    <a:t>FG</a:t>
                  </a:r>
                  <a:endParaRPr lang="es-ES" altLang="en-US" dirty="0"/>
                </a:p>
              </p:txBody>
            </p:sp>
            <p:cxnSp>
              <p:nvCxnSpPr>
                <p:cNvPr id="18" name="Straight Arrow Connector 17"/>
                <p:cNvCxnSpPr/>
                <p:nvPr/>
              </p:nvCxnSpPr>
              <p:spPr>
                <a:xfrm flipH="1">
                  <a:off x="1609859" y="3612232"/>
                  <a:ext cx="133216" cy="38313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1743074" y="3612232"/>
                  <a:ext cx="148783" cy="8211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stCxn id="15" idx="3"/>
                </p:cNvCxnSpPr>
                <p:nvPr/>
              </p:nvCxnSpPr>
              <p:spPr>
                <a:xfrm flipV="1">
                  <a:off x="614740" y="4340180"/>
                  <a:ext cx="366445" cy="113995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>
                  <a:stCxn id="15" idx="3"/>
                </p:cNvCxnSpPr>
                <p:nvPr/>
              </p:nvCxnSpPr>
              <p:spPr>
                <a:xfrm>
                  <a:off x="614740" y="4454175"/>
                  <a:ext cx="725738" cy="467668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>
                  <a:stCxn id="15" idx="3"/>
                </p:cNvCxnSpPr>
                <p:nvPr/>
              </p:nvCxnSpPr>
              <p:spPr>
                <a:xfrm>
                  <a:off x="614740" y="4454175"/>
                  <a:ext cx="183222" cy="488440"/>
                </a:xfrm>
                <a:prstGeom prst="straightConnector1">
                  <a:avLst/>
                </a:prstGeom>
                <a:ln>
                  <a:solidFill>
                    <a:srgbClr val="008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14" idx="0"/>
                </p:cNvCxnSpPr>
                <p:nvPr/>
              </p:nvCxnSpPr>
              <p:spPr>
                <a:xfrm flipH="1" flipV="1">
                  <a:off x="2126981" y="3995368"/>
                  <a:ext cx="16577" cy="1383899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14" idx="0"/>
                </p:cNvCxnSpPr>
                <p:nvPr/>
              </p:nvCxnSpPr>
              <p:spPr>
                <a:xfrm flipH="1" flipV="1">
                  <a:off x="977609" y="4067816"/>
                  <a:ext cx="1165949" cy="1311451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4" idx="0"/>
                </p:cNvCxnSpPr>
                <p:nvPr/>
              </p:nvCxnSpPr>
              <p:spPr>
                <a:xfrm flipH="1" flipV="1">
                  <a:off x="1814497" y="5209084"/>
                  <a:ext cx="329061" cy="170183"/>
                </a:xfrm>
                <a:prstGeom prst="straightConnector1">
                  <a:avLst/>
                </a:prstGeom>
                <a:ln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9439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Compression: Numeric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81885" y="1690689"/>
                <a:ext cx="186095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885" y="1690689"/>
                <a:ext cx="1860959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39589" y="3415552"/>
            <a:ext cx="1051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 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2  00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1  010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0  011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4257" y="293145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Huffman Coding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5553" y="3116124"/>
            <a:ext cx="325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Mean bits per symbol = 1.75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415553" y="3716288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Compression ratio = 2/1.75 = 1.14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415553" y="4242130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Efficiency = H(S)/1.75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71040" y="507402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Run-length Coding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5553" y="5074023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(3,3), (2,2), (3,4), (2,4), (1,2), (0,1)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28711" y="572125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Compression ratio </a:t>
            </a:r>
            <a:r>
              <a:rPr lang="en-US" b="1" dirty="0" smtClean="0"/>
              <a:t>= 32 /24 = 1.33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12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Compression: Numeric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424" y="1842248"/>
                <a:ext cx="235551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24" y="1842248"/>
                <a:ext cx="2355517" cy="10204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778189" y="1842248"/>
                <a:ext cx="2216119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189" y="1842248"/>
                <a:ext cx="2216119" cy="10204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3388659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Peak Signal to Noise Ration (PSNR)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7250" y="3260771"/>
                <a:ext cx="2277996" cy="625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250" y="3260771"/>
                <a:ext cx="2277996" cy="62510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38370" y="4411818"/>
                <a:ext cx="4418774" cy="6685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70" y="4411818"/>
                <a:ext cx="4418774" cy="66851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50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DFT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897" y="1540554"/>
            <a:ext cx="7967160" cy="2021796"/>
            <a:chOff x="628650" y="1647483"/>
            <a:chExt cx="7967160" cy="20217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71" t="-25000" r="-379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28650" y="1647483"/>
              <a:ext cx="3655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Forward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897" y="3626886"/>
            <a:ext cx="8037053" cy="2020984"/>
            <a:chOff x="579897" y="3626886"/>
            <a:chExt cx="8037053" cy="20209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t="-25000" r="-180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579897" y="3626886"/>
              <a:ext cx="3642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Reverse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9668" y="5934628"/>
                <a:ext cx="3353803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668" y="5934628"/>
                <a:ext cx="3353803" cy="642355"/>
              </a:xfrm>
              <a:prstGeom prst="rect">
                <a:avLst/>
              </a:prstGeom>
              <a:blipFill rotWithShape="0">
                <a:blip r:embed="rId6"/>
                <a:stretch>
                  <a:fillRect l="-2727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64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Separable 2-D 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56884"/>
                <a:ext cx="7886700" cy="2141257"/>
              </a:xfrm>
            </p:spPr>
            <p:txBody>
              <a:bodyPr/>
              <a:lstStyle/>
              <a:p>
                <a:r>
                  <a:rPr lang="en-US" dirty="0" smtClean="0"/>
                  <a:t> Input image: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Transformed image: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Kernel: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56884"/>
                <a:ext cx="7886700" cy="2141257"/>
              </a:xfrm>
              <a:blipFill rotWithShape="0">
                <a:blip r:embed="rId2"/>
                <a:stretch>
                  <a:fillRect l="-773" t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80056" y="5584122"/>
                <a:ext cx="53990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𝑘𝑒𝑟𝑛𝑒𝑙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𝑘𝑒𝑟𝑛𝑒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056" y="5584122"/>
                <a:ext cx="5399042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22652" y="1690689"/>
                <a:ext cx="5140061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652" y="1690689"/>
                <a:ext cx="5140061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45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51380" y="1958394"/>
                <a:ext cx="2789803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0" y="1958394"/>
                <a:ext cx="2789803" cy="11339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0" y="1963271"/>
                <a:ext cx="3221459" cy="11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63271"/>
                <a:ext cx="3221459" cy="11784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51380" y="3805124"/>
                <a:ext cx="7028142" cy="1178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0" y="3805124"/>
                <a:ext cx="7028142" cy="11784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51380" y="5418772"/>
                <a:ext cx="2818464" cy="11339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80" y="5418772"/>
                <a:ext cx="2818464" cy="11339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009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</a:t>
            </a:r>
            <a:r>
              <a:rPr lang="en-US" dirty="0"/>
              <a:t>V</a:t>
            </a:r>
            <a:r>
              <a:rPr lang="en-US" dirty="0" smtClean="0"/>
              <a:t>alue Decomposition (SVD)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7951"/>
          </a:xfrm>
        </p:spPr>
        <p:txBody>
          <a:bodyPr/>
          <a:lstStyle/>
          <a:p>
            <a:r>
              <a:rPr lang="en-US" dirty="0" smtClean="0"/>
              <a:t> SVD of a rectangular matrix A is of the 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5553" y="2528512"/>
                <a:ext cx="14843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𝑈𝐷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553" y="2528512"/>
                <a:ext cx="148431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689" r="-41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3138112"/>
                <a:ext cx="211551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matrix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138112"/>
                <a:ext cx="2115516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4611" t="-23636" r="-7205" b="-5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404" y="3138112"/>
                <a:ext cx="349493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 smtClean="0"/>
                  <a:t>orthonormal matrices</a:t>
                </a:r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404" y="3138112"/>
                <a:ext cx="3494931" cy="338554"/>
              </a:xfrm>
              <a:prstGeom prst="rect">
                <a:avLst/>
              </a:prstGeom>
              <a:blipFill rotWithShape="0">
                <a:blip r:embed="rId4"/>
                <a:stretch>
                  <a:fillRect l="-2792" t="-23636" r="-4188" b="-5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3845629"/>
                <a:ext cx="6393289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 smtClean="0"/>
                  <a:t>Diagonal matrices with the singular values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45629"/>
                <a:ext cx="6393289" cy="338554"/>
              </a:xfrm>
              <a:prstGeom prst="rect">
                <a:avLst/>
              </a:prstGeom>
              <a:blipFill rotWithShape="0">
                <a:blip r:embed="rId5"/>
                <a:stretch>
                  <a:fillRect l="-1525" t="-23636" r="-667" b="-5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4553147"/>
                <a:ext cx="6879704" cy="344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…≥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200" dirty="0" smtClean="0"/>
                  <a:t> are the </a:t>
                </a:r>
                <a:r>
                  <a:rPr lang="en-US" sz="2200" dirty="0"/>
                  <a:t>E</a:t>
                </a:r>
                <a:r>
                  <a:rPr lang="en-US" sz="2200" dirty="0" smtClean="0"/>
                  <a:t>igen values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200" dirty="0" smtClean="0"/>
                  <a:t> 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53147"/>
                <a:ext cx="6879704" cy="344646"/>
              </a:xfrm>
              <a:prstGeom prst="rect">
                <a:avLst/>
              </a:prstGeom>
              <a:blipFill rotWithShape="0">
                <a:blip r:embed="rId6"/>
                <a:stretch>
                  <a:fillRect l="-974" t="-21429" b="-5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8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03812" y="1690689"/>
                <a:ext cx="1491306" cy="518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12" y="1690689"/>
                <a:ext cx="1491306" cy="51834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3968" y="2746947"/>
                <a:ext cx="2839687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3968" y="2746947"/>
                <a:ext cx="2839687" cy="53860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023655" y="2673785"/>
                <a:ext cx="1533305" cy="6054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74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3655" y="2673785"/>
                <a:ext cx="1533305" cy="6054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88141" y="3817183"/>
                <a:ext cx="4522648" cy="5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det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74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141" y="3817183"/>
                <a:ext cx="4522648" cy="51950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28650" y="336670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Eigen analysis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28650" y="4657692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Characteristics equation: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47425" y="4688469"/>
                <a:ext cx="254576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−100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+1600=0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25" y="4688469"/>
                <a:ext cx="2545762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675" r="-16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447718" y="5224920"/>
                <a:ext cx="22485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−20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−80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718" y="5224920"/>
                <a:ext cx="2248564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35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71987" y="5761371"/>
                <a:ext cx="22000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=20,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87" y="5761371"/>
                <a:ext cx="2200026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1389" r="-1944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96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</a:t>
            </a:r>
            <a:r>
              <a:rPr lang="en-US" dirty="0" smtClean="0"/>
              <a:t>Problem: SVD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8650" y="1690689"/>
                <a:ext cx="27254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Eigen Vector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2725490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381360" y="2315516"/>
                <a:ext cx="10713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360" y="2315516"/>
                <a:ext cx="1071383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5143" r="-4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54140" y="2142487"/>
                <a:ext cx="2649508" cy="653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6−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74−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140" y="2142487"/>
                <a:ext cx="2649508" cy="6538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865842" y="2131939"/>
                <a:ext cx="1761956" cy="647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/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842" y="2131939"/>
                <a:ext cx="1761956" cy="6475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94504" y="3385584"/>
                <a:ext cx="1363065" cy="6034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504" y="3385584"/>
                <a:ext cx="1363065" cy="6034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38300" y="3127339"/>
                <a:ext cx="2233175" cy="1119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300" y="3127339"/>
                <a:ext cx="2233175" cy="11199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4560040"/>
                <a:ext cx="27254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/>
                  <a:t>Eigen Vector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560040"/>
                <a:ext cx="272549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79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8801" y="5123312"/>
                <a:ext cx="1595245" cy="1015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801" y="5123312"/>
                <a:ext cx="1595245" cy="10154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5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U, V, and 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5208" y="1790814"/>
                <a:ext cx="2547108" cy="1019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08" y="1790814"/>
                <a:ext cx="2547108" cy="1019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70737" y="1945985"/>
                <a:ext cx="1941364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737" y="1945985"/>
                <a:ext cx="1941364" cy="7087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5208" y="3631350"/>
                <a:ext cx="3643882" cy="10190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08" y="3631350"/>
                <a:ext cx="3643882" cy="10190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91285" y="3786521"/>
                <a:ext cx="266592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285" y="3786521"/>
                <a:ext cx="2665923" cy="7087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28132" y="4907109"/>
                <a:ext cx="2343719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32" y="4907109"/>
                <a:ext cx="2343719" cy="7087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28132" y="5845291"/>
                <a:ext cx="3373616" cy="745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132" y="5845291"/>
                <a:ext cx="3373616" cy="7457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024246" y="5261469"/>
                <a:ext cx="2338269" cy="7457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246" y="5261469"/>
                <a:ext cx="2338269" cy="74578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684</Words>
  <Application>Microsoft Office PowerPoint</Application>
  <PresentationFormat>On-screen Show (4:3)</PresentationFormat>
  <Paragraphs>187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Cambria Math</vt:lpstr>
      <vt:lpstr>ＭＳ Ｐゴシック</vt:lpstr>
      <vt:lpstr>ＭＳ Ｐゴシック</vt:lpstr>
      <vt:lpstr>Times New Roman</vt:lpstr>
      <vt:lpstr>Wingdings</vt:lpstr>
      <vt:lpstr>Office Theme</vt:lpstr>
      <vt:lpstr>Equation</vt:lpstr>
      <vt:lpstr>CS654: Digital Image Analysis</vt:lpstr>
      <vt:lpstr>Image Transforms</vt:lpstr>
      <vt:lpstr>2-D DFT</vt:lpstr>
      <vt:lpstr>Separable 2-D DFT</vt:lpstr>
      <vt:lpstr>Numerical Problem</vt:lpstr>
      <vt:lpstr>Singular Value Decomposition (SVD)</vt:lpstr>
      <vt:lpstr>Numerical Problem</vt:lpstr>
      <vt:lpstr>Numerical Problem: SVD</vt:lpstr>
      <vt:lpstr>Constructing U, V, and D</vt:lpstr>
      <vt:lpstr>Inverse filtering (error minimization)</vt:lpstr>
      <vt:lpstr>Inverse filtering (error minimization)</vt:lpstr>
      <vt:lpstr>Constrained image restoration</vt:lpstr>
      <vt:lpstr>Minimization of error</vt:lpstr>
      <vt:lpstr>Constrained Restoration</vt:lpstr>
      <vt:lpstr>Wiener Filters</vt:lpstr>
      <vt:lpstr>Weiner Filter</vt:lpstr>
      <vt:lpstr>Image Morphology</vt:lpstr>
      <vt:lpstr>Dilation using Union Formula</vt:lpstr>
      <vt:lpstr>Open and Close</vt:lpstr>
      <vt:lpstr>Hit-and-Miss Transform</vt:lpstr>
      <vt:lpstr>Compression: Numeric Problem</vt:lpstr>
      <vt:lpstr>Compression: Numeric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23</cp:revision>
  <dcterms:created xsi:type="dcterms:W3CDTF">2015-07-15T04:13:21Z</dcterms:created>
  <dcterms:modified xsi:type="dcterms:W3CDTF">2015-11-17T11:28:02Z</dcterms:modified>
</cp:coreProperties>
</file>