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F2A7CE-E208-41CB-9BF1-FBC66CB13F90}" type="doc">
      <dgm:prSet loTypeId="urn:microsoft.com/office/officeart/2005/8/layout/venn2" loCatId="relationship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2CE699B-0B3D-4E8C-A25E-EF9D7037D2C5}">
      <dgm:prSet phldrT="[Text]"/>
      <dgm:spPr/>
      <dgm:t>
        <a:bodyPr/>
        <a:lstStyle/>
        <a:p>
          <a:r>
            <a:rPr lang="en-US" b="1" dirty="0" smtClean="0"/>
            <a:t>Relational</a:t>
          </a:r>
          <a:endParaRPr lang="en-US" b="1" dirty="0"/>
        </a:p>
      </dgm:t>
    </dgm:pt>
    <dgm:pt modelId="{07CC0ED2-796B-4292-8ED2-C0776B1A539F}" type="parTrans" cxnId="{CCE307C5-5CC2-4A76-B806-39482234E684}">
      <dgm:prSet/>
      <dgm:spPr/>
      <dgm:t>
        <a:bodyPr/>
        <a:lstStyle/>
        <a:p>
          <a:endParaRPr lang="en-US" b="1"/>
        </a:p>
      </dgm:t>
    </dgm:pt>
    <dgm:pt modelId="{F1520868-0BE6-46DB-9113-54C20183D016}" type="sibTrans" cxnId="{CCE307C5-5CC2-4A76-B806-39482234E684}">
      <dgm:prSet/>
      <dgm:spPr/>
      <dgm:t>
        <a:bodyPr/>
        <a:lstStyle/>
        <a:p>
          <a:endParaRPr lang="en-US" b="1"/>
        </a:p>
      </dgm:t>
    </dgm:pt>
    <dgm:pt modelId="{9BC14486-8166-43AD-A1BD-4DBF4F4347E1}">
      <dgm:prSet phldrT="[Text]"/>
      <dgm:spPr/>
      <dgm:t>
        <a:bodyPr/>
        <a:lstStyle/>
        <a:p>
          <a:r>
            <a:rPr lang="en-US" b="1" dirty="0" smtClean="0"/>
            <a:t>Geometric</a:t>
          </a:r>
          <a:endParaRPr lang="en-US" b="1" dirty="0"/>
        </a:p>
      </dgm:t>
    </dgm:pt>
    <dgm:pt modelId="{63D1DFEB-FDD4-48C4-9D9E-273D3FF4F284}" type="parTrans" cxnId="{60020B1B-6BAA-4E23-AD65-109196904570}">
      <dgm:prSet/>
      <dgm:spPr/>
      <dgm:t>
        <a:bodyPr/>
        <a:lstStyle/>
        <a:p>
          <a:endParaRPr lang="en-US" b="1"/>
        </a:p>
      </dgm:t>
    </dgm:pt>
    <dgm:pt modelId="{283C660A-4916-43F7-B6F1-9019C302AF3C}" type="sibTrans" cxnId="{60020B1B-6BAA-4E23-AD65-109196904570}">
      <dgm:prSet/>
      <dgm:spPr/>
      <dgm:t>
        <a:bodyPr/>
        <a:lstStyle/>
        <a:p>
          <a:endParaRPr lang="en-US" b="1"/>
        </a:p>
      </dgm:t>
    </dgm:pt>
    <dgm:pt modelId="{012067AE-AC66-4642-95F4-33EE8860848C}">
      <dgm:prSet phldrT="[Text]" custT="1"/>
      <dgm:spPr/>
      <dgm:t>
        <a:bodyPr/>
        <a:lstStyle/>
        <a:p>
          <a:r>
            <a:rPr lang="en-US" sz="1800" b="1" dirty="0" smtClean="0"/>
            <a:t>Segmented</a:t>
          </a:r>
          <a:endParaRPr lang="en-US" sz="1800" b="1" dirty="0"/>
        </a:p>
      </dgm:t>
    </dgm:pt>
    <dgm:pt modelId="{A7CB4370-A356-4FE6-901D-0C44FFFECB45}" type="parTrans" cxnId="{96660683-78B1-4F31-8C53-810FAC8E3DBB}">
      <dgm:prSet/>
      <dgm:spPr/>
      <dgm:t>
        <a:bodyPr/>
        <a:lstStyle/>
        <a:p>
          <a:endParaRPr lang="en-US" b="1"/>
        </a:p>
      </dgm:t>
    </dgm:pt>
    <dgm:pt modelId="{79377395-6872-48CE-AEFB-88A827AFCCD1}" type="sibTrans" cxnId="{96660683-78B1-4F31-8C53-810FAC8E3DBB}">
      <dgm:prSet/>
      <dgm:spPr/>
      <dgm:t>
        <a:bodyPr/>
        <a:lstStyle/>
        <a:p>
          <a:endParaRPr lang="en-US" b="1"/>
        </a:p>
      </dgm:t>
    </dgm:pt>
    <dgm:pt modelId="{D489CFAF-993F-49E6-BB8D-FEE3EC8D4C64}">
      <dgm:prSet phldrT="[Text]" custT="1"/>
      <dgm:spPr/>
      <dgm:t>
        <a:bodyPr/>
        <a:lstStyle/>
        <a:p>
          <a:r>
            <a:rPr lang="en-US" sz="2400" b="1" dirty="0" smtClean="0"/>
            <a:t>Iconic</a:t>
          </a:r>
          <a:endParaRPr lang="en-US" sz="2800" b="1" dirty="0"/>
        </a:p>
      </dgm:t>
    </dgm:pt>
    <dgm:pt modelId="{B214B80D-6BF3-4CBE-9F2B-9042EE16081E}" type="parTrans" cxnId="{2A40BCBD-8F12-44AC-A7D2-1F1BECAB4585}">
      <dgm:prSet/>
      <dgm:spPr/>
      <dgm:t>
        <a:bodyPr/>
        <a:lstStyle/>
        <a:p>
          <a:endParaRPr lang="en-US" b="1"/>
        </a:p>
      </dgm:t>
    </dgm:pt>
    <dgm:pt modelId="{FE45DDCF-0D1D-4E03-BFF2-5DDA47DEEF57}" type="sibTrans" cxnId="{2A40BCBD-8F12-44AC-A7D2-1F1BECAB4585}">
      <dgm:prSet/>
      <dgm:spPr/>
      <dgm:t>
        <a:bodyPr/>
        <a:lstStyle/>
        <a:p>
          <a:endParaRPr lang="en-US" b="1"/>
        </a:p>
      </dgm:t>
    </dgm:pt>
    <dgm:pt modelId="{E7230DF2-0E95-4152-9CC2-5D26D28E064B}" type="pres">
      <dgm:prSet presAssocID="{5CF2A7CE-E208-41CB-9BF1-FBC66CB13F90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A63786-99E7-420E-ABFB-38F1DE49D9E9}" type="pres">
      <dgm:prSet presAssocID="{5CF2A7CE-E208-41CB-9BF1-FBC66CB13F90}" presName="comp1" presStyleCnt="0"/>
      <dgm:spPr/>
    </dgm:pt>
    <dgm:pt modelId="{7590042F-4B5E-4FEC-A77F-BF8F76A05025}" type="pres">
      <dgm:prSet presAssocID="{5CF2A7CE-E208-41CB-9BF1-FBC66CB13F90}" presName="circle1" presStyleLbl="node1" presStyleIdx="0" presStyleCnt="4"/>
      <dgm:spPr/>
      <dgm:t>
        <a:bodyPr/>
        <a:lstStyle/>
        <a:p>
          <a:endParaRPr lang="en-US"/>
        </a:p>
      </dgm:t>
    </dgm:pt>
    <dgm:pt modelId="{30A3F86B-BE46-4F79-B3C8-FDDBCFA659CE}" type="pres">
      <dgm:prSet presAssocID="{5CF2A7CE-E208-41CB-9BF1-FBC66CB13F90}" presName="c1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4F69EC-EEDE-4B17-99C9-0C81BE14D16A}" type="pres">
      <dgm:prSet presAssocID="{5CF2A7CE-E208-41CB-9BF1-FBC66CB13F90}" presName="comp2" presStyleCnt="0"/>
      <dgm:spPr/>
    </dgm:pt>
    <dgm:pt modelId="{2FF9387C-CC20-4E5C-8ECD-CEACD6528AC1}" type="pres">
      <dgm:prSet presAssocID="{5CF2A7CE-E208-41CB-9BF1-FBC66CB13F90}" presName="circle2" presStyleLbl="node1" presStyleIdx="1" presStyleCnt="4"/>
      <dgm:spPr/>
      <dgm:t>
        <a:bodyPr/>
        <a:lstStyle/>
        <a:p>
          <a:endParaRPr lang="en-US"/>
        </a:p>
      </dgm:t>
    </dgm:pt>
    <dgm:pt modelId="{FB999A49-D4C2-43AA-8067-FBEB97F447A7}" type="pres">
      <dgm:prSet presAssocID="{5CF2A7CE-E208-41CB-9BF1-FBC66CB13F90}" presName="c2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B42B78-32E7-45BC-B617-6DF842C3609C}" type="pres">
      <dgm:prSet presAssocID="{5CF2A7CE-E208-41CB-9BF1-FBC66CB13F90}" presName="comp3" presStyleCnt="0"/>
      <dgm:spPr/>
    </dgm:pt>
    <dgm:pt modelId="{2B096609-FECD-4D92-976F-0E23576DF588}" type="pres">
      <dgm:prSet presAssocID="{5CF2A7CE-E208-41CB-9BF1-FBC66CB13F90}" presName="circle3" presStyleLbl="node1" presStyleIdx="2" presStyleCnt="4" custScaleX="109511"/>
      <dgm:spPr/>
      <dgm:t>
        <a:bodyPr/>
        <a:lstStyle/>
        <a:p>
          <a:endParaRPr lang="en-US"/>
        </a:p>
      </dgm:t>
    </dgm:pt>
    <dgm:pt modelId="{D2BFA28C-8D43-4334-926C-B904C15FDF3E}" type="pres">
      <dgm:prSet presAssocID="{5CF2A7CE-E208-41CB-9BF1-FBC66CB13F90}" presName="c3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56E1D42-F4AE-4777-A212-79C31923E27E}" type="pres">
      <dgm:prSet presAssocID="{5CF2A7CE-E208-41CB-9BF1-FBC66CB13F90}" presName="comp4" presStyleCnt="0"/>
      <dgm:spPr/>
    </dgm:pt>
    <dgm:pt modelId="{8F246876-5277-4ACB-89E1-69B416988CE1}" type="pres">
      <dgm:prSet presAssocID="{5CF2A7CE-E208-41CB-9BF1-FBC66CB13F90}" presName="circle4" presStyleLbl="node1" presStyleIdx="3" presStyleCnt="4"/>
      <dgm:spPr/>
      <dgm:t>
        <a:bodyPr/>
        <a:lstStyle/>
        <a:p>
          <a:endParaRPr lang="en-US"/>
        </a:p>
      </dgm:t>
    </dgm:pt>
    <dgm:pt modelId="{78F5030F-430A-4CF7-8B4F-1B5FBE1348FC}" type="pres">
      <dgm:prSet presAssocID="{5CF2A7CE-E208-41CB-9BF1-FBC66CB13F90}" presName="c4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0D25A8-CFAB-4D7E-ABB2-63B19F091F92}" type="presOf" srcId="{012067AE-AC66-4642-95F4-33EE8860848C}" destId="{D2BFA28C-8D43-4334-926C-B904C15FDF3E}" srcOrd="1" destOrd="0" presId="urn:microsoft.com/office/officeart/2005/8/layout/venn2"/>
    <dgm:cxn modelId="{BAD28D49-C2D1-4C48-A67A-A41681CEC5AD}" type="presOf" srcId="{E2CE699B-0B3D-4E8C-A25E-EF9D7037D2C5}" destId="{30A3F86B-BE46-4F79-B3C8-FDDBCFA659CE}" srcOrd="1" destOrd="0" presId="urn:microsoft.com/office/officeart/2005/8/layout/venn2"/>
    <dgm:cxn modelId="{E9464409-5C7D-4859-AA53-4B0081AEB7E5}" type="presOf" srcId="{D489CFAF-993F-49E6-BB8D-FEE3EC8D4C64}" destId="{8F246876-5277-4ACB-89E1-69B416988CE1}" srcOrd="0" destOrd="0" presId="urn:microsoft.com/office/officeart/2005/8/layout/venn2"/>
    <dgm:cxn modelId="{CA3EA199-8E7C-4A5F-B164-8BF8B2AAB695}" type="presOf" srcId="{9BC14486-8166-43AD-A1BD-4DBF4F4347E1}" destId="{FB999A49-D4C2-43AA-8067-FBEB97F447A7}" srcOrd="1" destOrd="0" presId="urn:microsoft.com/office/officeart/2005/8/layout/venn2"/>
    <dgm:cxn modelId="{F989531F-4556-4D03-8750-D6759DE57E62}" type="presOf" srcId="{9BC14486-8166-43AD-A1BD-4DBF4F4347E1}" destId="{2FF9387C-CC20-4E5C-8ECD-CEACD6528AC1}" srcOrd="0" destOrd="0" presId="urn:microsoft.com/office/officeart/2005/8/layout/venn2"/>
    <dgm:cxn modelId="{96660683-78B1-4F31-8C53-810FAC8E3DBB}" srcId="{5CF2A7CE-E208-41CB-9BF1-FBC66CB13F90}" destId="{012067AE-AC66-4642-95F4-33EE8860848C}" srcOrd="2" destOrd="0" parTransId="{A7CB4370-A356-4FE6-901D-0C44FFFECB45}" sibTransId="{79377395-6872-48CE-AEFB-88A827AFCCD1}"/>
    <dgm:cxn modelId="{CCE307C5-5CC2-4A76-B806-39482234E684}" srcId="{5CF2A7CE-E208-41CB-9BF1-FBC66CB13F90}" destId="{E2CE699B-0B3D-4E8C-A25E-EF9D7037D2C5}" srcOrd="0" destOrd="0" parTransId="{07CC0ED2-796B-4292-8ED2-C0776B1A539F}" sibTransId="{F1520868-0BE6-46DB-9113-54C20183D016}"/>
    <dgm:cxn modelId="{60020B1B-6BAA-4E23-AD65-109196904570}" srcId="{5CF2A7CE-E208-41CB-9BF1-FBC66CB13F90}" destId="{9BC14486-8166-43AD-A1BD-4DBF4F4347E1}" srcOrd="1" destOrd="0" parTransId="{63D1DFEB-FDD4-48C4-9D9E-273D3FF4F284}" sibTransId="{283C660A-4916-43F7-B6F1-9019C302AF3C}"/>
    <dgm:cxn modelId="{7AF968D3-F650-4793-9FD9-ACC1A8E812F8}" type="presOf" srcId="{D489CFAF-993F-49E6-BB8D-FEE3EC8D4C64}" destId="{78F5030F-430A-4CF7-8B4F-1B5FBE1348FC}" srcOrd="1" destOrd="0" presId="urn:microsoft.com/office/officeart/2005/8/layout/venn2"/>
    <dgm:cxn modelId="{606A6E9F-7801-4646-AB80-B2359925E220}" type="presOf" srcId="{5CF2A7CE-E208-41CB-9BF1-FBC66CB13F90}" destId="{E7230DF2-0E95-4152-9CC2-5D26D28E064B}" srcOrd="0" destOrd="0" presId="urn:microsoft.com/office/officeart/2005/8/layout/venn2"/>
    <dgm:cxn modelId="{C064F56E-A93B-4DA8-9997-AB8E7E0C9C02}" type="presOf" srcId="{E2CE699B-0B3D-4E8C-A25E-EF9D7037D2C5}" destId="{7590042F-4B5E-4FEC-A77F-BF8F76A05025}" srcOrd="0" destOrd="0" presId="urn:microsoft.com/office/officeart/2005/8/layout/venn2"/>
    <dgm:cxn modelId="{2A40BCBD-8F12-44AC-A7D2-1F1BECAB4585}" srcId="{5CF2A7CE-E208-41CB-9BF1-FBC66CB13F90}" destId="{D489CFAF-993F-49E6-BB8D-FEE3EC8D4C64}" srcOrd="3" destOrd="0" parTransId="{B214B80D-6BF3-4CBE-9F2B-9042EE16081E}" sibTransId="{FE45DDCF-0D1D-4E03-BFF2-5DDA47DEEF57}"/>
    <dgm:cxn modelId="{751200FD-15A8-4698-AC5C-5F8B493400EC}" type="presOf" srcId="{012067AE-AC66-4642-95F4-33EE8860848C}" destId="{2B096609-FECD-4D92-976F-0E23576DF588}" srcOrd="0" destOrd="0" presId="urn:microsoft.com/office/officeart/2005/8/layout/venn2"/>
    <dgm:cxn modelId="{BAD42618-0C34-4FA3-A499-F5D8E25C7875}" type="presParOf" srcId="{E7230DF2-0E95-4152-9CC2-5D26D28E064B}" destId="{20A63786-99E7-420E-ABFB-38F1DE49D9E9}" srcOrd="0" destOrd="0" presId="urn:microsoft.com/office/officeart/2005/8/layout/venn2"/>
    <dgm:cxn modelId="{D7A38908-28B3-42C9-A93B-29E9EA654D03}" type="presParOf" srcId="{20A63786-99E7-420E-ABFB-38F1DE49D9E9}" destId="{7590042F-4B5E-4FEC-A77F-BF8F76A05025}" srcOrd="0" destOrd="0" presId="urn:microsoft.com/office/officeart/2005/8/layout/venn2"/>
    <dgm:cxn modelId="{AD86B1FC-471C-4BF4-BC75-1C73A1623FAF}" type="presParOf" srcId="{20A63786-99E7-420E-ABFB-38F1DE49D9E9}" destId="{30A3F86B-BE46-4F79-B3C8-FDDBCFA659CE}" srcOrd="1" destOrd="0" presId="urn:microsoft.com/office/officeart/2005/8/layout/venn2"/>
    <dgm:cxn modelId="{5E923A4F-3A3C-4BA4-85FA-78C1635E51AB}" type="presParOf" srcId="{E7230DF2-0E95-4152-9CC2-5D26D28E064B}" destId="{EF4F69EC-EEDE-4B17-99C9-0C81BE14D16A}" srcOrd="1" destOrd="0" presId="urn:microsoft.com/office/officeart/2005/8/layout/venn2"/>
    <dgm:cxn modelId="{26C06EE6-CD5C-476D-BC7A-B3B393121F6C}" type="presParOf" srcId="{EF4F69EC-EEDE-4B17-99C9-0C81BE14D16A}" destId="{2FF9387C-CC20-4E5C-8ECD-CEACD6528AC1}" srcOrd="0" destOrd="0" presId="urn:microsoft.com/office/officeart/2005/8/layout/venn2"/>
    <dgm:cxn modelId="{8C278FDD-FBC7-4C73-B402-AF35843FF7AE}" type="presParOf" srcId="{EF4F69EC-EEDE-4B17-99C9-0C81BE14D16A}" destId="{FB999A49-D4C2-43AA-8067-FBEB97F447A7}" srcOrd="1" destOrd="0" presId="urn:microsoft.com/office/officeart/2005/8/layout/venn2"/>
    <dgm:cxn modelId="{8CA1B3E1-7CFD-4FF5-8228-B8F7A5F208C0}" type="presParOf" srcId="{E7230DF2-0E95-4152-9CC2-5D26D28E064B}" destId="{39B42B78-32E7-45BC-B617-6DF842C3609C}" srcOrd="2" destOrd="0" presId="urn:microsoft.com/office/officeart/2005/8/layout/venn2"/>
    <dgm:cxn modelId="{E3CF2393-18DA-43EF-A821-5B3B1B17D74B}" type="presParOf" srcId="{39B42B78-32E7-45BC-B617-6DF842C3609C}" destId="{2B096609-FECD-4D92-976F-0E23576DF588}" srcOrd="0" destOrd="0" presId="urn:microsoft.com/office/officeart/2005/8/layout/venn2"/>
    <dgm:cxn modelId="{E768A230-B65D-4351-A8A5-613E92D224DE}" type="presParOf" srcId="{39B42B78-32E7-45BC-B617-6DF842C3609C}" destId="{D2BFA28C-8D43-4334-926C-B904C15FDF3E}" srcOrd="1" destOrd="0" presId="urn:microsoft.com/office/officeart/2005/8/layout/venn2"/>
    <dgm:cxn modelId="{60700780-9E77-450D-A103-0425815FCD2E}" type="presParOf" srcId="{E7230DF2-0E95-4152-9CC2-5D26D28E064B}" destId="{C56E1D42-F4AE-4777-A212-79C31923E27E}" srcOrd="3" destOrd="0" presId="urn:microsoft.com/office/officeart/2005/8/layout/venn2"/>
    <dgm:cxn modelId="{21D1AD4D-82FD-4719-8030-901D31A68387}" type="presParOf" srcId="{C56E1D42-F4AE-4777-A212-79C31923E27E}" destId="{8F246876-5277-4ACB-89E1-69B416988CE1}" srcOrd="0" destOrd="0" presId="urn:microsoft.com/office/officeart/2005/8/layout/venn2"/>
    <dgm:cxn modelId="{6B9849D4-9ABE-4DBD-915B-631B1BA361C3}" type="presParOf" srcId="{C56E1D42-F4AE-4777-A212-79C31923E27E}" destId="{78F5030F-430A-4CF7-8B4F-1B5FBE1348F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0042F-4B5E-4FEC-A77F-BF8F76A05025}">
      <dsp:nvSpPr>
        <dsp:cNvPr id="0" name=""/>
        <dsp:cNvSpPr/>
      </dsp:nvSpPr>
      <dsp:spPr>
        <a:xfrm>
          <a:off x="1767680" y="0"/>
          <a:ext cx="4351338" cy="43513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Relational</a:t>
          </a:r>
          <a:endParaRPr lang="en-US" sz="1700" b="1" kern="1200" dirty="0"/>
        </a:p>
      </dsp:txBody>
      <dsp:txXfrm>
        <a:off x="3335032" y="217566"/>
        <a:ext cx="1216634" cy="652700"/>
      </dsp:txXfrm>
    </dsp:sp>
    <dsp:sp modelId="{2FF9387C-CC20-4E5C-8ECD-CEACD6528AC1}">
      <dsp:nvSpPr>
        <dsp:cNvPr id="0" name=""/>
        <dsp:cNvSpPr/>
      </dsp:nvSpPr>
      <dsp:spPr>
        <a:xfrm>
          <a:off x="2202814" y="870267"/>
          <a:ext cx="3481070" cy="3481070"/>
        </a:xfrm>
        <a:prstGeom prst="ellipse">
          <a:avLst/>
        </a:prstGeom>
        <a:gradFill rotWithShape="0">
          <a:gsLst>
            <a:gs pos="0">
              <a:schemeClr val="accent4">
                <a:hueOff val="3465231"/>
                <a:satOff val="-15989"/>
                <a:lumOff val="5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65231"/>
                <a:satOff val="-15989"/>
                <a:lumOff val="5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Geometric</a:t>
          </a:r>
          <a:endParaRPr lang="en-US" sz="1700" b="1" kern="1200" dirty="0"/>
        </a:p>
      </dsp:txBody>
      <dsp:txXfrm>
        <a:off x="3335032" y="1079131"/>
        <a:ext cx="1216634" cy="626592"/>
      </dsp:txXfrm>
    </dsp:sp>
    <dsp:sp modelId="{2B096609-FECD-4D92-976F-0E23576DF588}">
      <dsp:nvSpPr>
        <dsp:cNvPr id="0" name=""/>
        <dsp:cNvSpPr/>
      </dsp:nvSpPr>
      <dsp:spPr>
        <a:xfrm>
          <a:off x="2513791" y="1740535"/>
          <a:ext cx="2859116" cy="2610802"/>
        </a:xfrm>
        <a:prstGeom prst="ellipse">
          <a:avLst/>
        </a:prstGeom>
        <a:gradFill rotWithShape="0">
          <a:gsLst>
            <a:gs pos="0">
              <a:schemeClr val="accent4">
                <a:hueOff val="6930461"/>
                <a:satOff val="-31979"/>
                <a:lumOff val="11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930461"/>
                <a:satOff val="-31979"/>
                <a:lumOff val="11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Segmented</a:t>
          </a:r>
          <a:endParaRPr lang="en-US" sz="1800" b="1" kern="1200" dirty="0"/>
        </a:p>
      </dsp:txBody>
      <dsp:txXfrm>
        <a:off x="3277175" y="1936345"/>
        <a:ext cx="1332348" cy="587430"/>
      </dsp:txXfrm>
    </dsp:sp>
    <dsp:sp modelId="{8F246876-5277-4ACB-89E1-69B416988CE1}">
      <dsp:nvSpPr>
        <dsp:cNvPr id="0" name=""/>
        <dsp:cNvSpPr/>
      </dsp:nvSpPr>
      <dsp:spPr>
        <a:xfrm>
          <a:off x="3073082" y="2610802"/>
          <a:ext cx="1740535" cy="1740535"/>
        </a:xfrm>
        <a:prstGeom prst="ellipse">
          <a:avLst/>
        </a:prstGeom>
        <a:gradFill rotWithShape="0">
          <a:gsLst>
            <a:gs pos="0">
              <a:schemeClr val="accent4">
                <a:hueOff val="10395692"/>
                <a:satOff val="-47968"/>
                <a:lumOff val="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0395692"/>
                <a:satOff val="-47968"/>
                <a:lumOff val="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Iconic</a:t>
          </a:r>
          <a:endParaRPr lang="en-US" sz="2800" b="1" kern="1200" dirty="0"/>
        </a:p>
      </dsp:txBody>
      <dsp:txXfrm>
        <a:off x="3327977" y="3045936"/>
        <a:ext cx="1230744" cy="870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8/3/2015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3</a:t>
            </a:r>
            <a:r>
              <a:rPr lang="en-GB" sz="3200" dirty="0"/>
              <a:t>: </a:t>
            </a:r>
            <a:r>
              <a:rPr lang="en-GB" sz="3200" dirty="0" smtClean="0"/>
              <a:t>Data Structure for Image Analysis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fourth level </a:t>
            </a:r>
            <a:r>
              <a:rPr lang="en-US" sz="2400" dirty="0"/>
              <a:t>of </a:t>
            </a:r>
            <a:r>
              <a:rPr lang="en-US" sz="2400" dirty="0" smtClean="0"/>
              <a:t>representation</a:t>
            </a:r>
          </a:p>
          <a:p>
            <a:endParaRPr lang="en-US" sz="2400" dirty="0" smtClean="0"/>
          </a:p>
          <a:p>
            <a:r>
              <a:rPr lang="en-GB" sz="2400" dirty="0"/>
              <a:t>They give us </a:t>
            </a:r>
            <a:r>
              <a:rPr lang="en-GB" sz="2400" dirty="0" smtClean="0"/>
              <a:t>the </a:t>
            </a:r>
            <a:r>
              <a:rPr lang="en-GB" sz="2400" dirty="0"/>
              <a:t>ability to treat data more efficiently and at a higher level of abstraction.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/>
              <a:t>A priori </a:t>
            </a:r>
            <a:r>
              <a:rPr lang="en-GB" sz="2400" dirty="0" smtClean="0"/>
              <a:t>knowledge </a:t>
            </a:r>
            <a:r>
              <a:rPr lang="en-GB" sz="2400" dirty="0"/>
              <a:t>about the case being solved is usually used in processing of this </a:t>
            </a:r>
            <a:r>
              <a:rPr lang="en-GB" sz="2400" dirty="0" smtClean="0"/>
              <a:t>kind</a:t>
            </a:r>
          </a:p>
          <a:p>
            <a:endParaRPr lang="en-GB" sz="2400" dirty="0" smtClean="0"/>
          </a:p>
          <a:p>
            <a:r>
              <a:rPr lang="en-GB" sz="2400" dirty="0" smtClean="0"/>
              <a:t>Artificial Intelligence techniques are often explored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396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image data </a:t>
            </a:r>
            <a:r>
              <a:rPr lang="en-US" dirty="0" smtClean="0"/>
              <a:t>structures: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most common data structure for low-level </a:t>
            </a:r>
            <a:r>
              <a:rPr lang="en-GB" dirty="0" smtClean="0"/>
              <a:t>representation</a:t>
            </a:r>
          </a:p>
          <a:p>
            <a:pPr>
              <a:lnSpc>
                <a:spcPct val="150000"/>
              </a:lnSpc>
            </a:pPr>
            <a:r>
              <a:rPr lang="en-GB" dirty="0"/>
              <a:t>Elements of the matrix are integer numbers </a:t>
            </a:r>
            <a:r>
              <a:rPr lang="en-GB" dirty="0" smtClean="0"/>
              <a:t>representing …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Direct </a:t>
            </a:r>
            <a:r>
              <a:rPr lang="en-GB" dirty="0"/>
              <a:t>output of the image-capturing </a:t>
            </a:r>
            <a:r>
              <a:rPr lang="en-GB" dirty="0" smtClean="0"/>
              <a:t>device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matrix is a full representation of the image, independent of the contents of image </a:t>
            </a:r>
            <a:r>
              <a:rPr lang="en-GB" dirty="0" smtClean="0"/>
              <a:t>data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Contains </a:t>
            </a:r>
            <a:r>
              <a:rPr lang="en-GB" dirty="0"/>
              <a:t>spatial </a:t>
            </a:r>
            <a:r>
              <a:rPr lang="en-GB" dirty="0" smtClean="0"/>
              <a:t>relations </a:t>
            </a:r>
            <a:r>
              <a:rPr lang="en-GB" dirty="0"/>
              <a:t>among semantically important parts of the image.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Images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Another </a:t>
                </a:r>
                <a:r>
                  <a:rPr lang="en-GB" dirty="0"/>
                  <a:t>matrix representation that holds global image </a:t>
                </a:r>
                <a:r>
                  <a:rPr lang="en-GB" dirty="0" smtClean="0"/>
                  <a:t>information</a:t>
                </a:r>
              </a:p>
              <a:p>
                <a:endParaRPr lang="en-GB" dirty="0" smtClean="0"/>
              </a:p>
              <a:p>
                <a:r>
                  <a:rPr lang="en-GB" dirty="0"/>
                  <a:t>It is constructed so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𝐼𝑛𝑡𝐼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represent the sums of all the original image pixel-values left of and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: </a:t>
                </a:r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28650" y="3389118"/>
            <a:ext cx="4352670" cy="2922781"/>
            <a:chOff x="2344869" y="3326459"/>
            <a:chExt cx="4352670" cy="2922781"/>
          </a:xfrm>
        </p:grpSpPr>
        <p:sp>
          <p:nvSpPr>
            <p:cNvPr id="4" name="Rectangle 3"/>
            <p:cNvSpPr/>
            <p:nvPr/>
          </p:nvSpPr>
          <p:spPr>
            <a:xfrm>
              <a:off x="2962140" y="3789856"/>
              <a:ext cx="3219719" cy="2391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2743200" y="3515932"/>
              <a:ext cx="3515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2743200" y="3511125"/>
              <a:ext cx="0" cy="26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73411" y="332645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4869" y="5787575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3" name="Straight Connector 12"/>
            <p:cNvCxnSpPr>
              <a:stCxn id="4" idx="0"/>
            </p:cNvCxnSpPr>
            <p:nvPr/>
          </p:nvCxnSpPr>
          <p:spPr>
            <a:xfrm flipH="1">
              <a:off x="4571999" y="3789856"/>
              <a:ext cx="1" cy="1195957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4" idx="1"/>
            </p:cNvCxnSpPr>
            <p:nvPr/>
          </p:nvCxnSpPr>
          <p:spPr>
            <a:xfrm>
              <a:off x="2962140" y="4985813"/>
              <a:ext cx="1609859" cy="0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4061320" y="5021574"/>
                  <a:ext cx="11887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𝐼𝑛𝑡𝐼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GB" dirty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1320" y="5021574"/>
                  <a:ext cx="118878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95686" y="3573784"/>
                <a:ext cx="3275769" cy="1202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𝐼𝑛𝑡𝐼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86" y="3573784"/>
                <a:ext cx="3275769" cy="120218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5143747" y="4906703"/>
            <a:ext cx="3042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Recurrence relation ??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13266" y="5499098"/>
                <a:ext cx="3018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6" y="5499098"/>
                <a:ext cx="301877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413265" y="5961897"/>
                <a:ext cx="35893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𝐼𝑛𝑡𝐼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5" y="5961897"/>
                <a:ext cx="3589381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101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84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design using Integral Images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219330" y="1577821"/>
            <a:ext cx="4352670" cy="2922781"/>
            <a:chOff x="383951" y="1690689"/>
            <a:chExt cx="4352670" cy="2922781"/>
          </a:xfrm>
        </p:grpSpPr>
        <p:sp>
          <p:nvSpPr>
            <p:cNvPr id="5" name="Rectangle 4"/>
            <p:cNvSpPr/>
            <p:nvPr/>
          </p:nvSpPr>
          <p:spPr>
            <a:xfrm>
              <a:off x="1001222" y="2154086"/>
              <a:ext cx="3219719" cy="239191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782282" y="1880162"/>
              <a:ext cx="35159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782282" y="1875355"/>
              <a:ext cx="0" cy="26658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12493" y="1690689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y</a:t>
              </a:r>
              <a:endParaRPr 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83951" y="4151805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400"/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0" name="Straight Connector 9"/>
            <p:cNvCxnSpPr>
              <a:stCxn id="5" idx="0"/>
            </p:cNvCxnSpPr>
            <p:nvPr/>
          </p:nvCxnSpPr>
          <p:spPr>
            <a:xfrm flipH="1">
              <a:off x="2611081" y="2154086"/>
              <a:ext cx="1" cy="1195957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1"/>
            </p:cNvCxnSpPr>
            <p:nvPr/>
          </p:nvCxnSpPr>
          <p:spPr>
            <a:xfrm>
              <a:off x="1001222" y="3350043"/>
              <a:ext cx="1609859" cy="0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597240" y="3223878"/>
                  <a:ext cx="55970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240" y="3223878"/>
                  <a:ext cx="559705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 flipH="1">
              <a:off x="1806151" y="2152354"/>
              <a:ext cx="1" cy="1195957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15063" y="2750332"/>
              <a:ext cx="1609859" cy="0"/>
            </a:xfrm>
            <a:prstGeom prst="line">
              <a:avLst/>
            </a:prstGeom>
            <a:ln>
              <a:prstDash val="dash"/>
              <a:headEnd type="oval" w="med" len="med"/>
              <a:tailEnd type="oval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2583374" y="2517440"/>
                  <a:ext cx="559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374" y="2517440"/>
                  <a:ext cx="55970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288931" y="3325163"/>
                  <a:ext cx="55970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8931" y="3325163"/>
                  <a:ext cx="559704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1296048" y="2311815"/>
                  <a:ext cx="5525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6048" y="2311815"/>
                  <a:ext cx="552587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975608" y="2823365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400" b="0" dirty="0" smtClean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5608" y="2823365"/>
                  <a:ext cx="452175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978794" y="4813384"/>
            <a:ext cx="7536556" cy="1810188"/>
            <a:chOff x="978794" y="4813384"/>
            <a:chExt cx="7536556" cy="1810188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50702" y="4813384"/>
              <a:ext cx="6848475" cy="1457325"/>
            </a:xfrm>
            <a:prstGeom prst="rect">
              <a:avLst/>
            </a:prstGeom>
          </p:spPr>
        </p:pic>
        <p:sp>
          <p:nvSpPr>
            <p:cNvPr id="22" name="Rectangle 21"/>
            <p:cNvSpPr/>
            <p:nvPr/>
          </p:nvSpPr>
          <p:spPr>
            <a:xfrm>
              <a:off x="978794" y="6161907"/>
              <a:ext cx="7536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400" dirty="0"/>
                <a:t>The set of rectangular filters used by Viola and </a:t>
              </a:r>
              <a:r>
                <a:rPr lang="en-GB" sz="2400" dirty="0" smtClean="0"/>
                <a:t>Jones, 2001</a:t>
              </a:r>
              <a:endParaRPr lang="en-US" sz="24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434885" y="1690689"/>
            <a:ext cx="2653047" cy="134852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434885" y="1690689"/>
            <a:ext cx="2653047" cy="713883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434885" y="1690689"/>
            <a:ext cx="1305049" cy="13485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434885" y="1690689"/>
            <a:ext cx="1291528" cy="71388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20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8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Topological data structures describe the image as a set of elements and their </a:t>
            </a:r>
            <a:r>
              <a:rPr lang="en-GB" sz="2400" dirty="0" smtClean="0"/>
              <a:t>relations</a:t>
            </a:r>
          </a:p>
          <a:p>
            <a:endParaRPr lang="en-GB" sz="2400" dirty="0" smtClean="0"/>
          </a:p>
          <a:p>
            <a:r>
              <a:rPr lang="en-GB" sz="2400" dirty="0" smtClean="0"/>
              <a:t>Relations </a:t>
            </a:r>
            <a:r>
              <a:rPr lang="en-GB" sz="2400" dirty="0"/>
              <a:t>are often represented using graphs.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/>
              <a:t>An </a:t>
            </a:r>
            <a:r>
              <a:rPr lang="en-GB" sz="2400" b="1" dirty="0">
                <a:solidFill>
                  <a:srgbClr val="C00000"/>
                </a:solidFill>
              </a:rPr>
              <a:t>evaluated graph</a:t>
            </a:r>
            <a:r>
              <a:rPr lang="en-GB" sz="2400" dirty="0"/>
              <a:t> </a:t>
            </a:r>
            <a:r>
              <a:rPr lang="en-GB" sz="2400" dirty="0" smtClean="0"/>
              <a:t>is </a:t>
            </a:r>
            <a:r>
              <a:rPr lang="en-GB" sz="2400" dirty="0"/>
              <a:t>a graph in which values are assigned </a:t>
            </a:r>
            <a:r>
              <a:rPr lang="en-GB" sz="2400" dirty="0" smtClean="0"/>
              <a:t>to </a:t>
            </a:r>
            <a:r>
              <a:rPr lang="en-GB" sz="2400" dirty="0"/>
              <a:t>arcs, to nodes, or to </a:t>
            </a:r>
            <a:r>
              <a:rPr lang="en-GB" sz="2400" dirty="0" smtClean="0"/>
              <a:t>both</a:t>
            </a:r>
          </a:p>
          <a:p>
            <a:endParaRPr lang="en-GB" sz="2400" dirty="0" smtClean="0"/>
          </a:p>
          <a:p>
            <a:r>
              <a:rPr lang="en-GB" sz="2400" dirty="0"/>
              <a:t>The region adjacency graph is typical of this class of data structures,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63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Adjacency Graph (RAG)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4636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Nodes </a:t>
            </a:r>
            <a:r>
              <a:rPr lang="en-GB" sz="2400" dirty="0"/>
              <a:t>correspond to regions 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Neighbouring </a:t>
            </a:r>
            <a:r>
              <a:rPr lang="en-GB" sz="2400" dirty="0"/>
              <a:t>regions are connected by an arc. </a:t>
            </a:r>
            <a:endParaRPr lang="en-GB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953036" y="3401997"/>
            <a:ext cx="3129566" cy="2766983"/>
            <a:chOff x="927279" y="3208814"/>
            <a:chExt cx="3129566" cy="2766983"/>
          </a:xfrm>
        </p:grpSpPr>
        <p:sp>
          <p:nvSpPr>
            <p:cNvPr id="4" name="Rectangle 3"/>
            <p:cNvSpPr/>
            <p:nvPr/>
          </p:nvSpPr>
          <p:spPr>
            <a:xfrm>
              <a:off x="927279" y="3670479"/>
              <a:ext cx="3129566" cy="2305318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9403" y="4127678"/>
              <a:ext cx="2305318" cy="1390919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2717442" y="4430332"/>
              <a:ext cx="502276" cy="73409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9403" y="4130897"/>
              <a:ext cx="965915" cy="1387699"/>
            </a:xfrm>
            <a:prstGeom prst="round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44721" y="3670479"/>
              <a:ext cx="412124" cy="347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7279" y="320881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39403" y="41351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3</a:t>
              </a:r>
              <a:endParaRPr lang="en-US" sz="2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27279" y="366601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704" y="361351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2</a:t>
              </a:r>
              <a:endParaRPr lang="en-US" sz="2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05318" y="4135103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  <a:endParaRPr 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4940" y="451824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065747" y="3213888"/>
            <a:ext cx="3106853" cy="3348641"/>
            <a:chOff x="5065747" y="3213888"/>
            <a:chExt cx="3106853" cy="3348641"/>
          </a:xfrm>
        </p:grpSpPr>
        <p:grpSp>
          <p:nvGrpSpPr>
            <p:cNvPr id="31" name="Group 30"/>
            <p:cNvGrpSpPr/>
            <p:nvPr/>
          </p:nvGrpSpPr>
          <p:grpSpPr>
            <a:xfrm>
              <a:off x="5447763" y="3552830"/>
              <a:ext cx="2369713" cy="2778867"/>
              <a:chOff x="4829577" y="3401997"/>
              <a:chExt cx="2369713" cy="2778867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 flipV="1">
                <a:off x="5563673" y="3401997"/>
                <a:ext cx="734096" cy="92628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6297769" y="3401997"/>
                <a:ext cx="901521" cy="866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5563673" y="4268358"/>
                <a:ext cx="1635617" cy="599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4829577" y="4328286"/>
                <a:ext cx="734096" cy="926289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5563673" y="4328286"/>
                <a:ext cx="901521" cy="866361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829577" y="5194647"/>
                <a:ext cx="1635617" cy="59928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6465194" y="5194647"/>
                <a:ext cx="0" cy="986217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6935272" y="321388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0</a:t>
              </a:r>
              <a:endParaRPr lang="en-US" sz="24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14811" y="4189838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  <a:endParaRPr lang="en-US" sz="2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32442" y="416185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  <a:endParaRPr lang="en-US" sz="2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65747" y="525284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  <a:endParaRPr lang="en-US" sz="2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096260" y="5151806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4</a:t>
              </a:r>
              <a:endParaRPr lang="en-US" sz="2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05351" y="610086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5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48447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Adjacency Graph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It is </a:t>
            </a:r>
            <a:r>
              <a:rPr lang="en-GB" sz="2400" dirty="0"/>
              <a:t>usually created from the </a:t>
            </a:r>
            <a:r>
              <a:rPr lang="en-GB" sz="2800" b="1" dirty="0">
                <a:solidFill>
                  <a:srgbClr val="0070C0"/>
                </a:solidFill>
              </a:rPr>
              <a:t>region </a:t>
            </a:r>
            <a:r>
              <a:rPr lang="en-GB" sz="2800" b="1" dirty="0" smtClean="0">
                <a:solidFill>
                  <a:srgbClr val="0070C0"/>
                </a:solidFill>
              </a:rPr>
              <a:t>map</a:t>
            </a:r>
          </a:p>
          <a:p>
            <a:endParaRPr lang="en-GB" sz="2800" b="1" dirty="0">
              <a:solidFill>
                <a:srgbClr val="0070C0"/>
              </a:solidFill>
            </a:endParaRPr>
          </a:p>
          <a:p>
            <a:r>
              <a:rPr lang="en-GB" sz="2400" dirty="0" smtClean="0"/>
              <a:t>Elements of a region map are identification </a:t>
            </a:r>
            <a:r>
              <a:rPr lang="en-GB" sz="2400" dirty="0"/>
              <a:t>labels of the regions.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/>
              <a:t>To create the region adjacency graph, </a:t>
            </a:r>
            <a:r>
              <a:rPr lang="en-GB" sz="2400" b="1" dirty="0">
                <a:solidFill>
                  <a:srgbClr val="0070C0"/>
                </a:solidFill>
              </a:rPr>
              <a:t>borders </a:t>
            </a:r>
            <a:r>
              <a:rPr lang="en-GB" sz="2400" dirty="0"/>
              <a:t>of all </a:t>
            </a:r>
            <a:r>
              <a:rPr lang="en-GB" sz="2400" dirty="0" smtClean="0"/>
              <a:t>regions </a:t>
            </a:r>
            <a:r>
              <a:rPr lang="en-GB" sz="2400" dirty="0"/>
              <a:t>in the image are traced, and </a:t>
            </a:r>
            <a:r>
              <a:rPr lang="en-GB" sz="2400" b="1" dirty="0">
                <a:solidFill>
                  <a:srgbClr val="0070C0"/>
                </a:solidFill>
              </a:rPr>
              <a:t>labels</a:t>
            </a:r>
            <a:r>
              <a:rPr lang="en-GB" sz="2400" dirty="0"/>
              <a:t> of all </a:t>
            </a:r>
            <a:r>
              <a:rPr lang="en-GB" sz="2400" b="1" dirty="0">
                <a:solidFill>
                  <a:srgbClr val="0070C0"/>
                </a:solidFill>
              </a:rPr>
              <a:t>neighbouring</a:t>
            </a:r>
            <a:r>
              <a:rPr lang="en-GB" sz="2400" dirty="0" smtClean="0"/>
              <a:t> </a:t>
            </a:r>
            <a:r>
              <a:rPr lang="en-GB" sz="2400" dirty="0"/>
              <a:t>regions are stored. </a:t>
            </a:r>
            <a:endParaRPr lang="en-GB" sz="2400" dirty="0" smtClean="0"/>
          </a:p>
          <a:p>
            <a:endParaRPr lang="en-GB" sz="2400" dirty="0"/>
          </a:p>
          <a:p>
            <a:r>
              <a:rPr lang="en-US" sz="2400" dirty="0" smtClean="0"/>
              <a:t>Application: matching, region merging,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898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data structures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0927"/>
            <a:ext cx="7886700" cy="4351338"/>
          </a:xfrm>
        </p:spPr>
        <p:txBody>
          <a:bodyPr>
            <a:noAutofit/>
          </a:bodyPr>
          <a:lstStyle/>
          <a:p>
            <a:r>
              <a:rPr lang="en-GB" sz="2400" dirty="0" smtClean="0"/>
              <a:t>By </a:t>
            </a:r>
            <a:r>
              <a:rPr lang="en-GB" sz="2400" dirty="0"/>
              <a:t>its nature very computationally </a:t>
            </a:r>
            <a:r>
              <a:rPr lang="en-GB" sz="2400" dirty="0" smtClean="0"/>
              <a:t>expensive</a:t>
            </a:r>
          </a:p>
          <a:p>
            <a:endParaRPr lang="en-GB" sz="2400" dirty="0"/>
          </a:p>
          <a:p>
            <a:r>
              <a:rPr lang="en-GB" sz="2400" dirty="0" smtClean="0"/>
              <a:t>Must </a:t>
            </a:r>
            <a:r>
              <a:rPr lang="en-GB" sz="2400" dirty="0"/>
              <a:t>process considerable quantities of image data.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/>
              <a:t>One of the solutions is to use parallel </a:t>
            </a:r>
            <a:r>
              <a:rPr lang="en-GB" sz="2400" dirty="0" smtClean="0"/>
              <a:t>computers</a:t>
            </a:r>
          </a:p>
          <a:p>
            <a:endParaRPr lang="en-GB" sz="2400" dirty="0" smtClean="0"/>
          </a:p>
          <a:p>
            <a:r>
              <a:rPr lang="en-GB" sz="2400" dirty="0"/>
              <a:t>Hierarchical data structures make it possible to use algorithms which decide a strategy </a:t>
            </a:r>
            <a:r>
              <a:rPr lang="en-GB" sz="2400" dirty="0" smtClean="0"/>
              <a:t>for </a:t>
            </a:r>
            <a:r>
              <a:rPr lang="en-GB" sz="2400" dirty="0"/>
              <a:t>processing on the basis of relatively small quantities of data.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At </a:t>
            </a:r>
            <a:r>
              <a:rPr lang="en-GB" sz="2400" dirty="0"/>
              <a:t>the finest </a:t>
            </a:r>
            <a:r>
              <a:rPr lang="en-GB" sz="2400" dirty="0" smtClean="0"/>
              <a:t>resolution </a:t>
            </a:r>
            <a:r>
              <a:rPr lang="en-GB" sz="2400" dirty="0"/>
              <a:t>only with those parts of the image for which it is </a:t>
            </a:r>
            <a:r>
              <a:rPr lang="en-GB" sz="2400" dirty="0" smtClean="0"/>
              <a:t>essential</a:t>
            </a:r>
            <a:endParaRPr lang="en-GB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4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Pyramids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Pyramids are among the simplest hierarchical data structures. </a:t>
            </a:r>
            <a:endParaRPr lang="en-GB" dirty="0" smtClean="0"/>
          </a:p>
          <a:p>
            <a:endParaRPr lang="en-GB" dirty="0" smtClean="0"/>
          </a:p>
          <a:p>
            <a:r>
              <a:rPr lang="en-US" dirty="0"/>
              <a:t>M-pyramids (matrix-pyramids) and T-pyramids (tree-pyramids). </a:t>
            </a:r>
            <a:endParaRPr lang="en-US" dirty="0" smtClean="0"/>
          </a:p>
          <a:p>
            <a:endParaRPr lang="en-US" dirty="0"/>
          </a:p>
          <a:p>
            <a:r>
              <a:rPr lang="en-GB" sz="2400" b="1" dirty="0">
                <a:solidFill>
                  <a:srgbClr val="0070C0"/>
                </a:solidFill>
              </a:rPr>
              <a:t>M-pyramids </a:t>
            </a:r>
            <a:r>
              <a:rPr lang="en-GB" dirty="0"/>
              <a:t>are used when it is necessary to work with an image at different resolutions </a:t>
            </a:r>
            <a:r>
              <a:rPr lang="en-GB" dirty="0" smtClean="0"/>
              <a:t>simultaneously</a:t>
            </a:r>
            <a:r>
              <a:rPr lang="en-GB" dirty="0"/>
              <a:t>. </a:t>
            </a:r>
            <a:endParaRPr lang="en-US" dirty="0"/>
          </a:p>
          <a:p>
            <a:endParaRPr lang="en-US" dirty="0" smtClean="0"/>
          </a:p>
          <a:p>
            <a:r>
              <a:rPr lang="en-GB" dirty="0" smtClean="0"/>
              <a:t>To </a:t>
            </a:r>
            <a:r>
              <a:rPr lang="en-GB" dirty="0"/>
              <a:t>use several resolutions simultaneously rather than choose </a:t>
            </a:r>
            <a:r>
              <a:rPr lang="en-GB" dirty="0" smtClean="0"/>
              <a:t>just </a:t>
            </a:r>
            <a:r>
              <a:rPr lang="en-GB" dirty="0"/>
              <a:t>one image from the </a:t>
            </a:r>
            <a:r>
              <a:rPr lang="en-GB" dirty="0" smtClean="0"/>
              <a:t>M-pyramid, we use </a:t>
            </a:r>
            <a:r>
              <a:rPr lang="en-GB" sz="2400" b="1" dirty="0">
                <a:solidFill>
                  <a:srgbClr val="0070C0"/>
                </a:solidFill>
              </a:rPr>
              <a:t>T-pyramids.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1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T-Pyramid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63428"/>
                <a:ext cx="7886700" cy="82742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sz="2400" dirty="0" smtClean="0"/>
                  <a:t> be the size of the full resolution image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 smtClean="0"/>
                  <a:t>T- pyramid is defined by</a:t>
                </a:r>
              </a:p>
              <a:p>
                <a:pPr>
                  <a:lnSpc>
                    <a:spcPct val="150000"/>
                  </a:lnSpc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63428"/>
                <a:ext cx="7886700" cy="827423"/>
              </a:xfrm>
              <a:blipFill rotWithShape="0">
                <a:blip r:embed="rId2"/>
                <a:stretch>
                  <a:fillRect l="-1005" b="-6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28650" y="2935323"/>
                <a:ext cx="8215903" cy="4687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1. A set of nodes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−1]}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35323"/>
                <a:ext cx="8215903" cy="468718"/>
              </a:xfrm>
              <a:prstGeom prst="rect">
                <a:avLst/>
              </a:prstGeom>
              <a:blipFill rotWithShape="0">
                <a:blip r:embed="rId3"/>
                <a:stretch>
                  <a:fillRect l="-1113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49" y="3814154"/>
                <a:ext cx="83492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2. There is a mapping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between subsequent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3814154"/>
                <a:ext cx="8349273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9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763107" y="4409052"/>
                <a:ext cx="36177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07" y="4409052"/>
                <a:ext cx="361778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515" r="-2694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649" y="5065841"/>
                <a:ext cx="82159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</a:rPr>
                  <a:t>3.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that maps </a:t>
                </a:r>
                <a:r>
                  <a:rPr lang="en-GB" sz="2400" dirty="0">
                    <a:solidFill>
                      <a:srgbClr val="C00000"/>
                    </a:solidFill>
                  </a:rPr>
                  <a:t>a node of the pyramid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</a:rPr>
                  <a:t> 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={0,…, 255}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065841"/>
                <a:ext cx="821590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113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93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Image digitization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Image acquisition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Sampling</a:t>
            </a:r>
          </a:p>
          <a:p>
            <a:pPr>
              <a:lnSpc>
                <a:spcPct val="200000"/>
              </a:lnSpc>
            </a:pPr>
            <a:r>
              <a:rPr lang="en-US" sz="2400" dirty="0" smtClean="0"/>
              <a:t>Quantization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 Pyramid: Example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355502" y="2202287"/>
            <a:ext cx="3190742" cy="1223493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3396804" y="2202287"/>
            <a:ext cx="1149439" cy="1223493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546243" y="2202287"/>
            <a:ext cx="914400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546243" y="2202287"/>
            <a:ext cx="3078051" cy="110114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44699" y="3425780"/>
            <a:ext cx="1107584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759854" y="3425780"/>
            <a:ext cx="592428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352282" y="3425780"/>
            <a:ext cx="86933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52282" y="3425780"/>
            <a:ext cx="650383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568781" y="3303431"/>
            <a:ext cx="891863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4971246" y="3303431"/>
            <a:ext cx="489397" cy="1088264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460643" y="3303431"/>
            <a:ext cx="225380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460643" y="3303431"/>
            <a:ext cx="788831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6516710" y="3309869"/>
            <a:ext cx="1107584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031865" y="3309869"/>
            <a:ext cx="592428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624293" y="3309869"/>
            <a:ext cx="225380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624293" y="3309869"/>
            <a:ext cx="1197736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2289221" y="3425780"/>
            <a:ext cx="1107584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2804376" y="3425780"/>
            <a:ext cx="592428" cy="108182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396804" y="3425780"/>
            <a:ext cx="225380" cy="1068946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396804" y="3425780"/>
            <a:ext cx="682580" cy="965915"/>
          </a:xfrm>
          <a:prstGeom prst="line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2885" y="2524259"/>
            <a:ext cx="76524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59854" y="3642575"/>
            <a:ext cx="76524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51374" y="2046530"/>
            <a:ext cx="92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Level 0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818684" y="3241114"/>
            <a:ext cx="92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Level 1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985133" y="4431135"/>
            <a:ext cx="92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Level 2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93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 </a:t>
            </a:r>
            <a:r>
              <a:rPr lang="en-GB" sz="2400" i="1" dirty="0"/>
              <a:t>quad tree</a:t>
            </a:r>
            <a:r>
              <a:rPr lang="en-GB" sz="2400" dirty="0"/>
              <a:t> is a tree whose nodes either are leaves or have 4 </a:t>
            </a:r>
            <a:r>
              <a:rPr lang="en-GB" sz="2400" dirty="0" smtClean="0"/>
              <a:t>children</a:t>
            </a:r>
          </a:p>
          <a:p>
            <a:r>
              <a:rPr lang="en-GB" sz="2400" dirty="0"/>
              <a:t>The key is to </a:t>
            </a:r>
            <a:r>
              <a:rPr lang="en-GB" sz="2400" b="1" dirty="0">
                <a:solidFill>
                  <a:srgbClr val="C00000"/>
                </a:solidFill>
              </a:rPr>
              <a:t>"Divide and Conquer</a:t>
            </a:r>
            <a:r>
              <a:rPr lang="en-GB" sz="2400" b="1" dirty="0" smtClean="0">
                <a:solidFill>
                  <a:srgbClr val="C00000"/>
                </a:solidFill>
              </a:rPr>
              <a:t>".</a:t>
            </a:r>
          </a:p>
          <a:p>
            <a:r>
              <a:rPr lang="en-GB" sz="2400" dirty="0"/>
              <a:t>W</a:t>
            </a:r>
            <a:r>
              <a:rPr lang="en-GB" sz="2400" dirty="0" smtClean="0"/>
              <a:t>e </a:t>
            </a:r>
            <a:r>
              <a:rPr lang="en-GB" sz="2400" dirty="0"/>
              <a:t>divide the picture area into 4 sections. Those 4 sections are then further </a:t>
            </a:r>
            <a:r>
              <a:rPr lang="en-GB" sz="2400" dirty="0" smtClean="0"/>
              <a:t>divided </a:t>
            </a:r>
            <a:r>
              <a:rPr lang="en-GB" sz="2400" dirty="0"/>
              <a:t>into 4 </a:t>
            </a:r>
            <a:r>
              <a:rPr lang="en-GB" sz="2400" dirty="0" smtClean="0"/>
              <a:t>subsections</a:t>
            </a:r>
            <a:r>
              <a:rPr lang="en-GB" sz="2400" dirty="0"/>
              <a:t>. </a:t>
            </a:r>
            <a:r>
              <a:rPr lang="en-GB" sz="2400" dirty="0" smtClean="0"/>
              <a:t>….</a:t>
            </a:r>
          </a:p>
          <a:p>
            <a:r>
              <a:rPr lang="en-GB" sz="2400" dirty="0"/>
              <a:t>A </a:t>
            </a:r>
            <a:r>
              <a:rPr lang="en-GB" sz="2400" b="1" i="1" dirty="0">
                <a:solidFill>
                  <a:srgbClr val="C00000"/>
                </a:solidFill>
              </a:rPr>
              <a:t>pixel</a:t>
            </a:r>
            <a:r>
              <a:rPr lang="en-GB" sz="2400" dirty="0"/>
              <a:t> is the smallest subsection of the quad tree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A </a:t>
            </a:r>
            <a:r>
              <a:rPr lang="en-GB" sz="2400" dirty="0"/>
              <a:t>square or </a:t>
            </a:r>
            <a:r>
              <a:rPr lang="en-GB" sz="2400" i="1" dirty="0"/>
              <a:t>quadrant</a:t>
            </a:r>
            <a:r>
              <a:rPr lang="en-GB" sz="2400" dirty="0"/>
              <a:t> in the picture is either:</a:t>
            </a:r>
          </a:p>
          <a:p>
            <a:pPr lvl="1"/>
            <a:r>
              <a:rPr lang="en-GB" sz="2400" dirty="0" smtClean="0"/>
              <a:t>entirely </a:t>
            </a:r>
            <a:r>
              <a:rPr lang="en-GB" sz="2400" dirty="0"/>
              <a:t>one </a:t>
            </a:r>
            <a:r>
              <a:rPr lang="en-GB" sz="2400" dirty="0" smtClean="0"/>
              <a:t>colour</a:t>
            </a:r>
            <a:endParaRPr lang="en-GB" sz="2400" dirty="0"/>
          </a:p>
          <a:p>
            <a:pPr lvl="1"/>
            <a:r>
              <a:rPr lang="en-GB" sz="2400" dirty="0" smtClean="0"/>
              <a:t>composed </a:t>
            </a:r>
            <a:r>
              <a:rPr lang="en-GB" sz="2400" dirty="0"/>
              <a:t>of 4 smaller sub-squares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842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Quadtree</a:t>
            </a:r>
            <a:r>
              <a:rPr lang="en-US" dirty="0" smtClean="0"/>
              <a:t>: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876452"/>
              </p:ext>
            </p:extLst>
          </p:nvPr>
        </p:nvGraphicFramePr>
        <p:xfrm>
          <a:off x="1524000" y="1397000"/>
          <a:ext cx="60960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408350" y="4678876"/>
            <a:ext cx="4919729" cy="353208"/>
            <a:chOff x="2060620" y="4752304"/>
            <a:chExt cx="4919729" cy="618186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060620" y="4752304"/>
              <a:ext cx="2163650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H="1">
              <a:off x="3812146" y="4752304"/>
              <a:ext cx="412124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24270" y="4752304"/>
              <a:ext cx="682581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224270" y="4752304"/>
              <a:ext cx="2756079" cy="515155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/>
          <p:cNvCxnSpPr/>
          <p:nvPr/>
        </p:nvCxnSpPr>
        <p:spPr>
          <a:xfrm>
            <a:off x="4572000" y="1146220"/>
            <a:ext cx="0" cy="345153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62130" y="2859110"/>
            <a:ext cx="6812924" cy="257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37268" y="1197736"/>
            <a:ext cx="0" cy="17515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262129" y="2125015"/>
            <a:ext cx="355027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107584" y="5032084"/>
            <a:ext cx="3876540" cy="318127"/>
            <a:chOff x="2938530" y="4752304"/>
            <a:chExt cx="3876540" cy="618186"/>
          </a:xfrm>
        </p:grpSpPr>
        <p:cxnSp>
          <p:nvCxnSpPr>
            <p:cNvPr id="35" name="Straight Connector 34"/>
            <p:cNvCxnSpPr/>
            <p:nvPr/>
          </p:nvCxnSpPr>
          <p:spPr>
            <a:xfrm flipH="1">
              <a:off x="2938530" y="4752304"/>
              <a:ext cx="1285740" cy="515155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812146" y="4752304"/>
              <a:ext cx="412124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224270" y="4752304"/>
              <a:ext cx="682581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224270" y="4752304"/>
              <a:ext cx="2590800" cy="515155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/>
          <p:cNvSpPr/>
          <p:nvPr/>
        </p:nvSpPr>
        <p:spPr>
          <a:xfrm>
            <a:off x="576734" y="5127634"/>
            <a:ext cx="383951" cy="3090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708339" y="5350211"/>
            <a:ext cx="2781836" cy="318127"/>
            <a:chOff x="2938530" y="4752304"/>
            <a:chExt cx="2781836" cy="618186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2938530" y="4752304"/>
              <a:ext cx="1285740" cy="515155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3812146" y="4752304"/>
              <a:ext cx="412124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224270" y="4752304"/>
              <a:ext cx="682581" cy="618186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4224270" y="4752304"/>
              <a:ext cx="1496096" cy="515155"/>
            </a:xfrm>
            <a:prstGeom prst="line">
              <a:avLst/>
            </a:prstGeom>
            <a:ln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516363" y="5683347"/>
            <a:ext cx="383951" cy="30909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404066" y="5784538"/>
            <a:ext cx="383951" cy="3090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42638" y="5828778"/>
            <a:ext cx="383951" cy="3090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307791" y="5683347"/>
            <a:ext cx="383951" cy="3090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220724" y="5210673"/>
            <a:ext cx="383951" cy="30909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4072944" y="5296984"/>
            <a:ext cx="2965149" cy="942077"/>
            <a:chOff x="4072944" y="5296984"/>
            <a:chExt cx="2965149" cy="942077"/>
          </a:xfrm>
        </p:grpSpPr>
        <p:sp>
          <p:nvSpPr>
            <p:cNvPr id="53" name="Rectangle 52"/>
            <p:cNvSpPr/>
            <p:nvPr/>
          </p:nvSpPr>
          <p:spPr>
            <a:xfrm>
              <a:off x="4072944" y="5929968"/>
              <a:ext cx="383951" cy="309093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973458" y="5902371"/>
              <a:ext cx="383951" cy="3090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822720" y="5920853"/>
              <a:ext cx="383951" cy="3090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654142" y="5475445"/>
              <a:ext cx="383951" cy="309093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/>
            <p:nvPr/>
          </p:nvGrpSpPr>
          <p:grpSpPr>
            <a:xfrm>
              <a:off x="4159876" y="5296984"/>
              <a:ext cx="2327518" cy="487555"/>
              <a:chOff x="3392848" y="4752304"/>
              <a:chExt cx="2327518" cy="947419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 flipH="1">
                <a:off x="3392848" y="4752304"/>
                <a:ext cx="831422" cy="947419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4224270" y="4752304"/>
                <a:ext cx="64364" cy="947417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4224270" y="4752304"/>
                <a:ext cx="831422" cy="947417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4224270" y="4752304"/>
                <a:ext cx="1496096" cy="515155"/>
              </a:xfrm>
              <a:prstGeom prst="line">
                <a:avLst/>
              </a:prstGeom>
              <a:ln>
                <a:headEnd type="oval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5" name="Straight Connector 64"/>
          <p:cNvCxnSpPr/>
          <p:nvPr/>
        </p:nvCxnSpPr>
        <p:spPr>
          <a:xfrm>
            <a:off x="3794975" y="1146220"/>
            <a:ext cx="0" cy="1107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2926589" y="1771807"/>
            <a:ext cx="1742003" cy="183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272452" y="1857298"/>
            <a:ext cx="0" cy="110758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404066" y="2482885"/>
            <a:ext cx="1742003" cy="1835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6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Usefulness of </a:t>
            </a:r>
            <a:r>
              <a:rPr lang="en-US" dirty="0" err="1" smtClean="0"/>
              <a:t>Quadtrees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Advantages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1" y="2485891"/>
            <a:ext cx="3868340" cy="3684588"/>
          </a:xfrm>
        </p:spPr>
        <p:txBody>
          <a:bodyPr/>
          <a:lstStyle/>
          <a:p>
            <a:r>
              <a:rPr lang="en-US" dirty="0" smtClean="0"/>
              <a:t>To store recursive definition</a:t>
            </a:r>
          </a:p>
          <a:p>
            <a:endParaRPr lang="en-US" dirty="0" smtClean="0"/>
          </a:p>
          <a:p>
            <a:r>
              <a:rPr lang="en-GB" dirty="0"/>
              <a:t>Zooming to a particular quadrant in the tree is a one step operation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Accessing particular regions of the image is a very fast operation.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Disadvantages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 </a:t>
            </a:r>
            <a:r>
              <a:rPr lang="en-GB" dirty="0" smtClean="0"/>
              <a:t>Take </a:t>
            </a:r>
            <a:r>
              <a:rPr lang="en-GB" dirty="0"/>
              <a:t>up a lot of space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Dependence </a:t>
            </a:r>
            <a:r>
              <a:rPr lang="en-GB" dirty="0"/>
              <a:t>on the position, orientation, and relative size of objects.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6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pyramidal structures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Modified M-pyramids</a:t>
            </a:r>
          </a:p>
          <a:p>
            <a:pPr lvl="1"/>
            <a:r>
              <a:rPr lang="en-US" sz="2400" dirty="0" smtClean="0">
                <a:solidFill>
                  <a:srgbClr val="C00000"/>
                </a:solidFill>
              </a:rPr>
              <a:t>Reduction window</a:t>
            </a:r>
          </a:p>
          <a:p>
            <a:pPr lvl="1"/>
            <a:endParaRPr lang="en-US" sz="2400" dirty="0">
              <a:solidFill>
                <a:srgbClr val="C00000"/>
              </a:solidFill>
            </a:endParaRPr>
          </a:p>
          <a:p>
            <a:r>
              <a:rPr lang="en-GB" sz="2700" dirty="0"/>
              <a:t>If the images are constructed such that all interior cells </a:t>
            </a:r>
            <a:r>
              <a:rPr lang="en-GB" sz="2700" dirty="0" smtClean="0"/>
              <a:t>have </a:t>
            </a:r>
            <a:r>
              <a:rPr lang="en-GB" sz="2700" dirty="0"/>
              <a:t>the same number of </a:t>
            </a:r>
            <a:r>
              <a:rPr lang="en-GB" sz="2700" dirty="0" smtClean="0"/>
              <a:t>neighbours -&gt; </a:t>
            </a:r>
            <a:r>
              <a:rPr lang="en-GB" sz="2700" dirty="0" smtClean="0">
                <a:solidFill>
                  <a:srgbClr val="C00000"/>
                </a:solidFill>
              </a:rPr>
              <a:t>Regular pyramid </a:t>
            </a:r>
            <a:endParaRPr lang="en-US" sz="2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1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Image quantization formulae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Image sampling – size tradeoff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Data structure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Integral Images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Graph based representation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Image Pyramids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Quadtree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265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Neighbourhood Relationship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3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topic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Data structures for image analysis </a:t>
            </a:r>
          </a:p>
          <a:p>
            <a:pPr>
              <a:lnSpc>
                <a:spcPct val="200000"/>
              </a:lnSpc>
            </a:pPr>
            <a:r>
              <a:rPr lang="en-GB" sz="2400" dirty="0"/>
              <a:t>Levels of image data representation </a:t>
            </a:r>
            <a:endParaRPr lang="en-GB" sz="2400" dirty="0" smtClean="0"/>
          </a:p>
          <a:p>
            <a:pPr>
              <a:lnSpc>
                <a:spcPct val="200000"/>
              </a:lnSpc>
            </a:pPr>
            <a:r>
              <a:rPr lang="en-US" sz="2400" dirty="0"/>
              <a:t>Traditional image data structures </a:t>
            </a:r>
            <a:endParaRPr lang="en-US" sz="2400" dirty="0" smtClean="0"/>
          </a:p>
          <a:p>
            <a:pPr>
              <a:lnSpc>
                <a:spcPct val="200000"/>
              </a:lnSpc>
            </a:pPr>
            <a:r>
              <a:rPr lang="en-US" sz="2400" dirty="0"/>
              <a:t>Hierarchical data structures </a:t>
            </a:r>
          </a:p>
        </p:txBody>
      </p:sp>
    </p:spTree>
    <p:extLst>
      <p:ext uri="{BB962C8B-B14F-4D97-AF65-F5344CB8AC3E}">
        <p14:creationId xmlns:p14="http://schemas.microsoft.com/office/powerpoint/2010/main" val="3775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and an algorithm are the two basic related parts of any program.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/>
              <a:t>Data organization </a:t>
            </a:r>
            <a:r>
              <a:rPr lang="en-GB" dirty="0" smtClean="0"/>
              <a:t>often </a:t>
            </a:r>
            <a:r>
              <a:rPr lang="en-GB" dirty="0"/>
              <a:t>considerably affects the simplicity of the selection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Choice </a:t>
            </a:r>
            <a:r>
              <a:rPr lang="en-GB" dirty="0"/>
              <a:t>of data structures is </a:t>
            </a:r>
            <a:r>
              <a:rPr lang="en-GB" dirty="0" smtClean="0"/>
              <a:t>a </a:t>
            </a:r>
            <a:r>
              <a:rPr lang="en-GB" dirty="0"/>
              <a:t>fundamental question when </a:t>
            </a:r>
            <a:r>
              <a:rPr lang="en-GB" dirty="0" smtClean="0"/>
              <a:t>writing </a:t>
            </a:r>
            <a:r>
              <a:rPr lang="en-GB" dirty="0"/>
              <a:t>a </a:t>
            </a:r>
            <a:r>
              <a:rPr lang="en-GB" dirty="0" smtClean="0"/>
              <a:t>program</a:t>
            </a:r>
          </a:p>
          <a:p>
            <a:endParaRPr lang="en-GB" dirty="0"/>
          </a:p>
          <a:p>
            <a:r>
              <a:rPr lang="en-GB" dirty="0"/>
              <a:t>Relations between different types of representations </a:t>
            </a:r>
            <a:r>
              <a:rPr lang="en-GB" dirty="0" smtClean="0"/>
              <a:t>of </a:t>
            </a:r>
            <a:r>
              <a:rPr lang="en-GB" dirty="0"/>
              <a:t>image data will then be clearer.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3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Levels of image data representation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aim of </a:t>
            </a:r>
            <a:r>
              <a:rPr lang="en-GB" dirty="0" smtClean="0"/>
              <a:t>image analysis task is </a:t>
            </a:r>
            <a:r>
              <a:rPr lang="en-GB" dirty="0"/>
              <a:t>to find a relation between an input image and </a:t>
            </a:r>
            <a:r>
              <a:rPr lang="en-GB" dirty="0" smtClean="0"/>
              <a:t>models </a:t>
            </a:r>
            <a:r>
              <a:rPr lang="en-GB" dirty="0"/>
              <a:t>of the real world.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Image </a:t>
            </a:r>
            <a:r>
              <a:rPr lang="en-GB" dirty="0"/>
              <a:t>information becomes denser and semantic knowledge about the interpretation of </a:t>
            </a:r>
            <a:r>
              <a:rPr lang="en-GB" dirty="0" smtClean="0"/>
              <a:t>image </a:t>
            </a:r>
            <a:r>
              <a:rPr lang="en-GB" dirty="0"/>
              <a:t>data is used more and more.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Several levels of visual information representation </a:t>
            </a:r>
            <a:r>
              <a:rPr lang="en-GB" dirty="0" smtClean="0"/>
              <a:t>are </a:t>
            </a:r>
            <a:r>
              <a:rPr lang="en-GB" dirty="0"/>
              <a:t>defined on the way between the input image and the </a:t>
            </a:r>
            <a:r>
              <a:rPr lang="en-GB" dirty="0" smtClean="0"/>
              <a:t>model</a:t>
            </a:r>
          </a:p>
          <a:p>
            <a:endParaRPr lang="en-GB" dirty="0"/>
          </a:p>
          <a:p>
            <a:r>
              <a:rPr lang="en-GB" dirty="0"/>
              <a:t>Intermediate representations (data structures).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Algorithms </a:t>
            </a:r>
            <a:r>
              <a:rPr lang="en-GB" dirty="0"/>
              <a:t>used for the creation of representations and introduction of relations </a:t>
            </a:r>
            <a:r>
              <a:rPr lang="en-GB" dirty="0" smtClean="0"/>
              <a:t>between them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78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levels of representation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9851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385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Iconic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The first, lowest representational </a:t>
            </a:r>
            <a:r>
              <a:rPr lang="en-US" sz="2400" dirty="0" smtClean="0"/>
              <a:t>level.</a:t>
            </a:r>
          </a:p>
          <a:p>
            <a:endParaRPr lang="en-US" sz="2400" dirty="0" smtClean="0"/>
          </a:p>
          <a:p>
            <a:r>
              <a:rPr lang="en-GB" sz="2400" dirty="0" smtClean="0"/>
              <a:t>Consists </a:t>
            </a:r>
            <a:r>
              <a:rPr lang="en-GB" sz="2400" dirty="0"/>
              <a:t>of images containing </a:t>
            </a:r>
            <a:r>
              <a:rPr lang="en-GB" sz="2400" dirty="0" smtClean="0"/>
              <a:t>original data.</a:t>
            </a:r>
          </a:p>
          <a:p>
            <a:endParaRPr lang="en-GB" sz="2400" dirty="0" smtClean="0"/>
          </a:p>
          <a:p>
            <a:r>
              <a:rPr lang="en-GB" sz="2400" dirty="0" smtClean="0"/>
              <a:t>Integer </a:t>
            </a:r>
            <a:r>
              <a:rPr lang="en-GB" sz="2400" dirty="0"/>
              <a:t>matrices with data about pixel brightness</a:t>
            </a:r>
            <a:r>
              <a:rPr lang="en-GB" sz="2400" dirty="0" smtClean="0"/>
              <a:t>.</a:t>
            </a:r>
          </a:p>
          <a:p>
            <a:endParaRPr lang="en-GB" sz="2400" dirty="0" smtClean="0"/>
          </a:p>
          <a:p>
            <a:r>
              <a:rPr lang="en-GB" sz="2400" dirty="0" smtClean="0"/>
              <a:t>Outputs </a:t>
            </a:r>
            <a:r>
              <a:rPr lang="en-GB" sz="2400" dirty="0"/>
              <a:t>of pre-processing operations (e.g., filtration or edge sharpening)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Used </a:t>
            </a:r>
            <a:r>
              <a:rPr lang="en-GB" sz="2400" dirty="0"/>
              <a:t>for </a:t>
            </a:r>
            <a:r>
              <a:rPr lang="en-GB" sz="2400" dirty="0" smtClean="0"/>
              <a:t>highlighting </a:t>
            </a:r>
            <a:r>
              <a:rPr lang="en-GB" sz="2400" dirty="0"/>
              <a:t>some aspects of the image important for further </a:t>
            </a:r>
            <a:r>
              <a:rPr lang="en-GB" sz="2400" dirty="0" smtClean="0"/>
              <a:t>analysis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5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Segmented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second level of </a:t>
            </a:r>
            <a:r>
              <a:rPr lang="en-US" sz="2400" dirty="0" smtClean="0"/>
              <a:t>representation</a:t>
            </a:r>
          </a:p>
          <a:p>
            <a:endParaRPr lang="en-US" sz="2400" dirty="0" smtClean="0"/>
          </a:p>
          <a:p>
            <a:r>
              <a:rPr lang="en-GB" sz="2400" dirty="0"/>
              <a:t>Parts of the image are </a:t>
            </a:r>
            <a:r>
              <a:rPr lang="en-GB" sz="2400" dirty="0" smtClean="0"/>
              <a:t>joined </a:t>
            </a:r>
            <a:r>
              <a:rPr lang="en-GB" sz="2400" dirty="0"/>
              <a:t>into groups that probably belong to the same objects.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/>
              <a:t>It is useful to </a:t>
            </a:r>
            <a:r>
              <a:rPr lang="en-GB" sz="2400" dirty="0" smtClean="0"/>
              <a:t>know </a:t>
            </a:r>
            <a:r>
              <a:rPr lang="en-GB" sz="2400" dirty="0"/>
              <a:t>something about the application domain while doing image </a:t>
            </a:r>
            <a:r>
              <a:rPr lang="en-GB" sz="2400" dirty="0" smtClean="0"/>
              <a:t>segmentation.</a:t>
            </a:r>
          </a:p>
          <a:p>
            <a:endParaRPr lang="en-GB" sz="2400" dirty="0" smtClean="0"/>
          </a:p>
          <a:p>
            <a:r>
              <a:rPr lang="en-GB" sz="2400" dirty="0" smtClean="0"/>
              <a:t>It </a:t>
            </a:r>
            <a:r>
              <a:rPr lang="en-GB" sz="2400" dirty="0"/>
              <a:t>is then </a:t>
            </a:r>
            <a:r>
              <a:rPr lang="en-GB" sz="2400" dirty="0" smtClean="0"/>
              <a:t>easier </a:t>
            </a:r>
            <a:r>
              <a:rPr lang="en-GB" sz="2400" dirty="0"/>
              <a:t>to deal with noise and other problems associated with erroneous image data.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779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smtClean="0"/>
              <a:t>third level </a:t>
            </a:r>
            <a:r>
              <a:rPr lang="en-US" sz="2400" dirty="0"/>
              <a:t>of </a:t>
            </a:r>
            <a:r>
              <a:rPr lang="en-US" sz="2400" dirty="0" smtClean="0"/>
              <a:t>representation</a:t>
            </a:r>
          </a:p>
          <a:p>
            <a:endParaRPr lang="en-US" sz="2400" dirty="0"/>
          </a:p>
          <a:p>
            <a:r>
              <a:rPr lang="en-GB" sz="2400" dirty="0"/>
              <a:t>The quantification of a shape </a:t>
            </a:r>
            <a:r>
              <a:rPr lang="en-GB" sz="2400" dirty="0" smtClean="0"/>
              <a:t>- holding </a:t>
            </a:r>
            <a:r>
              <a:rPr lang="en-GB" sz="2400" dirty="0"/>
              <a:t>knowledge </a:t>
            </a:r>
            <a:r>
              <a:rPr lang="en-GB" sz="2400" dirty="0" smtClean="0"/>
              <a:t>about </a:t>
            </a:r>
            <a:r>
              <a:rPr lang="en-GB" sz="2400" dirty="0"/>
              <a:t>2D and 3D shapes.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Useful </a:t>
            </a:r>
            <a:r>
              <a:rPr lang="en-GB" sz="2400" dirty="0"/>
              <a:t>while doing general and complex </a:t>
            </a:r>
            <a:r>
              <a:rPr lang="en-GB" sz="2400" dirty="0" smtClean="0"/>
              <a:t>simulations </a:t>
            </a:r>
            <a:r>
              <a:rPr lang="en-GB" sz="2400" dirty="0"/>
              <a:t>of the influence of illumination and motion in real objects. </a:t>
            </a:r>
            <a:endParaRPr lang="en-GB" sz="2400" dirty="0" smtClean="0"/>
          </a:p>
          <a:p>
            <a:endParaRPr lang="en-GB" sz="2400" dirty="0" smtClean="0"/>
          </a:p>
          <a:p>
            <a:r>
              <a:rPr lang="en-GB" sz="2400" dirty="0" smtClean="0"/>
              <a:t>Also useful for content based image retrieval, shape matching, object recognition etc.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9443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947</Words>
  <Application>Microsoft Office PowerPoint</Application>
  <PresentationFormat>On-screen Show (4:3)</PresentationFormat>
  <Paragraphs>190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CS654: Digital Image Analysis</vt:lpstr>
      <vt:lpstr>Recap of Lecture 2</vt:lpstr>
      <vt:lpstr>Today’s topic</vt:lpstr>
      <vt:lpstr>Introduction</vt:lpstr>
      <vt:lpstr>Levels of image data representation </vt:lpstr>
      <vt:lpstr>Four levels of representation</vt:lpstr>
      <vt:lpstr>Iconic images</vt:lpstr>
      <vt:lpstr>Segmented images</vt:lpstr>
      <vt:lpstr>Geometric representation</vt:lpstr>
      <vt:lpstr>Relational models</vt:lpstr>
      <vt:lpstr>Traditional image data structures: Matrices</vt:lpstr>
      <vt:lpstr>Integral Images</vt:lpstr>
      <vt:lpstr>Filter design using Integral Images</vt:lpstr>
      <vt:lpstr>Topological data structures </vt:lpstr>
      <vt:lpstr>Region Adjacency Graph (RAG)</vt:lpstr>
      <vt:lpstr>Region Adjacency Graph (RAG)</vt:lpstr>
      <vt:lpstr>Hierarchical data structures </vt:lpstr>
      <vt:lpstr>Pyramids</vt:lpstr>
      <vt:lpstr>T-Pyramid</vt:lpstr>
      <vt:lpstr>T Pyramid: Example</vt:lpstr>
      <vt:lpstr>Quadtree</vt:lpstr>
      <vt:lpstr>Quadtree: Example</vt:lpstr>
      <vt:lpstr>Usefulness of Quadtrees</vt:lpstr>
      <vt:lpstr>Other pyramidal structures </vt:lpstr>
      <vt:lpstr>Summary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46</cp:revision>
  <dcterms:created xsi:type="dcterms:W3CDTF">2015-07-15T04:13:21Z</dcterms:created>
  <dcterms:modified xsi:type="dcterms:W3CDTF">2015-08-03T09:15:08Z</dcterms:modified>
</cp:coreProperties>
</file>