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84" r:id="rId5"/>
    <p:sldId id="260" r:id="rId6"/>
    <p:sldId id="285" r:id="rId7"/>
    <p:sldId id="261" r:id="rId8"/>
    <p:sldId id="286" r:id="rId9"/>
    <p:sldId id="287" r:id="rId10"/>
    <p:sldId id="288" r:id="rId11"/>
    <p:sldId id="289" r:id="rId12"/>
    <p:sldId id="265" r:id="rId13"/>
    <p:sldId id="266" r:id="rId14"/>
    <p:sldId id="290" r:id="rId15"/>
    <p:sldId id="267" r:id="rId16"/>
    <p:sldId id="268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30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it1" initials="i" lastIdx="1" clrIdx="0">
    <p:extLst>
      <p:ext uri="{19B8F6BF-5375-455C-9EA6-DF929625EA0E}">
        <p15:presenceInfo xmlns:p15="http://schemas.microsoft.com/office/powerpoint/2012/main" userId="iit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FF00"/>
    <a:srgbClr val="0000CC"/>
    <a:srgbClr val="FFFF66"/>
    <a:srgbClr val="FF6600"/>
    <a:srgbClr val="C081FF"/>
    <a:srgbClr val="99CC00"/>
    <a:srgbClr val="F8AEF3"/>
    <a:srgbClr val="CC00CC"/>
    <a:srgbClr val="FF5E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8/9/2015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200" dirty="0" smtClean="0"/>
              <a:t>Lecture 4</a:t>
            </a:r>
            <a:r>
              <a:rPr lang="en-GB" sz="3200" dirty="0"/>
              <a:t>:  Basic relationship between Pixels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667534" y="1429079"/>
            <a:ext cx="340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V = {                              }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types of connectivity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927678"/>
              </p:ext>
            </p:extLst>
          </p:nvPr>
        </p:nvGraphicFramePr>
        <p:xfrm>
          <a:off x="369341" y="2852382"/>
          <a:ext cx="2455744" cy="1891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19"/>
                <a:gridCol w="518615"/>
                <a:gridCol w="573206"/>
                <a:gridCol w="464024"/>
                <a:gridCol w="423080"/>
              </a:tblGrid>
              <a:tr h="382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8827610"/>
              </p:ext>
            </p:extLst>
          </p:nvPr>
        </p:nvGraphicFramePr>
        <p:xfrm>
          <a:off x="3344128" y="2854657"/>
          <a:ext cx="2455744" cy="1891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19"/>
                <a:gridCol w="518615"/>
                <a:gridCol w="573206"/>
                <a:gridCol w="464024"/>
                <a:gridCol w="423080"/>
              </a:tblGrid>
              <a:tr h="382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endParaRPr lang="en-US" sz="2000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1271632"/>
              </p:ext>
            </p:extLst>
          </p:nvPr>
        </p:nvGraphicFramePr>
        <p:xfrm>
          <a:off x="6374357" y="2866030"/>
          <a:ext cx="2455744" cy="1891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19"/>
                <a:gridCol w="518615"/>
                <a:gridCol w="573206"/>
                <a:gridCol w="464024"/>
                <a:gridCol w="423080"/>
              </a:tblGrid>
              <a:tr h="382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</a:t>
                      </a:r>
                      <a:endParaRPr lang="en-US" sz="2000" b="1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834147"/>
              </p:ext>
            </p:extLst>
          </p:nvPr>
        </p:nvGraphicFramePr>
        <p:xfrm>
          <a:off x="5582787" y="1499261"/>
          <a:ext cx="1991720" cy="3828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6819"/>
                <a:gridCol w="518615"/>
                <a:gridCol w="491319"/>
                <a:gridCol w="504967"/>
              </a:tblGrid>
              <a:tr h="3828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91570" y="4885899"/>
            <a:ext cx="17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4-connected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698748" y="4885898"/>
            <a:ext cx="17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  <a:r>
              <a:rPr lang="en-US" sz="2400" dirty="0" smtClean="0"/>
              <a:t>-connected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6605926" y="4885898"/>
            <a:ext cx="1836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m-connected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 pixel p is </a:t>
            </a:r>
            <a:r>
              <a:rPr lang="en-US" sz="2400" b="1" dirty="0" smtClean="0">
                <a:solidFill>
                  <a:srgbClr val="C00000"/>
                </a:solidFill>
              </a:rPr>
              <a:t>adjacent</a:t>
            </a:r>
            <a:r>
              <a:rPr lang="en-US" sz="2400" dirty="0" smtClean="0"/>
              <a:t> to a pixel q, if they are </a:t>
            </a:r>
            <a:r>
              <a:rPr lang="en-US" sz="2400" b="1" dirty="0" smtClean="0">
                <a:solidFill>
                  <a:srgbClr val="0070C0"/>
                </a:solidFill>
              </a:rPr>
              <a:t>connected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28650" y="2812583"/>
            <a:ext cx="77039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US" altLang="en-US" sz="2400" b="1" dirty="0"/>
              <a:t>4-adjacency:</a:t>
            </a:r>
            <a:r>
              <a:rPr lang="en-US" altLang="en-US" sz="2400" dirty="0"/>
              <a:t> Two pixels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 with values from </a:t>
            </a:r>
            <a:r>
              <a:rPr lang="en-US" altLang="en-US" sz="2400" i="1" dirty="0"/>
              <a:t>V</a:t>
            </a:r>
            <a:r>
              <a:rPr lang="en-US" altLang="en-US" sz="2400" dirty="0"/>
              <a:t> are 4-adjacent if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in the set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4</a:t>
            </a:r>
            <a:r>
              <a:rPr lang="en-US" altLang="en-US" sz="2400" dirty="0"/>
              <a:t>(</a:t>
            </a:r>
            <a:r>
              <a:rPr lang="en-US" altLang="en-US" sz="2400" i="1" dirty="0"/>
              <a:t>p</a:t>
            </a:r>
            <a:r>
              <a:rPr lang="en-US" altLang="en-US" sz="2400" dirty="0" smtClean="0"/>
              <a:t>).</a:t>
            </a:r>
          </a:p>
          <a:p>
            <a:pPr marL="514350" indent="-514350">
              <a:buFontTx/>
              <a:buAutoNum type="arabicPeriod"/>
            </a:pPr>
            <a:endParaRPr lang="en-US" altLang="en-US" sz="2400" dirty="0"/>
          </a:p>
          <a:p>
            <a:pPr marL="514350" indent="-514350">
              <a:buFontTx/>
              <a:buAutoNum type="arabicPeriod"/>
            </a:pPr>
            <a:r>
              <a:rPr lang="en-US" altLang="en-US" sz="2400" b="1" dirty="0"/>
              <a:t>8-adjacency:</a:t>
            </a:r>
            <a:r>
              <a:rPr lang="en-US" altLang="en-US" sz="2400" dirty="0"/>
              <a:t> Two pixels </a:t>
            </a:r>
            <a:r>
              <a:rPr lang="en-US" altLang="en-US" sz="2400" i="1" dirty="0"/>
              <a:t>p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q</a:t>
            </a:r>
            <a:r>
              <a:rPr lang="en-US" altLang="en-US" sz="2400" dirty="0"/>
              <a:t> with values from </a:t>
            </a:r>
            <a:r>
              <a:rPr lang="en-US" altLang="en-US" sz="2400" i="1" dirty="0"/>
              <a:t>V</a:t>
            </a:r>
            <a:r>
              <a:rPr lang="en-US" altLang="en-US" sz="2400" dirty="0"/>
              <a:t> are 8-adjacent if </a:t>
            </a:r>
            <a:r>
              <a:rPr lang="en-US" altLang="en-US" sz="2400" i="1" dirty="0"/>
              <a:t>q</a:t>
            </a:r>
            <a:r>
              <a:rPr lang="en-US" altLang="en-US" sz="2400" dirty="0"/>
              <a:t> is in the set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8</a:t>
            </a:r>
            <a:r>
              <a:rPr lang="en-US" altLang="en-US" sz="2400" dirty="0"/>
              <a:t>(</a:t>
            </a:r>
            <a:r>
              <a:rPr lang="en-US" altLang="en-US" sz="2400" i="1" dirty="0"/>
              <a:t>p</a:t>
            </a:r>
            <a:r>
              <a:rPr lang="en-US" altLang="en-US" sz="2400" dirty="0" smtClean="0"/>
              <a:t>).</a:t>
            </a:r>
          </a:p>
          <a:p>
            <a:pPr marL="514350" indent="-514350">
              <a:buFontTx/>
              <a:buAutoNum type="arabicPeriod"/>
            </a:pPr>
            <a:endParaRPr lang="en-US" altLang="en-US" sz="2400" dirty="0"/>
          </a:p>
          <a:p>
            <a:pPr marL="514350" indent="-514350">
              <a:buFontTx/>
              <a:buAutoNum type="arabicPeriod"/>
            </a:pPr>
            <a:r>
              <a:rPr lang="en-US" altLang="en-US" sz="2400" b="1" dirty="0"/>
              <a:t>m-adjacency =(mixed)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9231" y="5827827"/>
            <a:ext cx="5107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Depending upon the connectivity used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60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Adjacency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67000"/>
          </a:xfrm>
        </p:spPr>
        <p:txBody>
          <a:bodyPr/>
          <a:lstStyle/>
          <a:p>
            <a:pPr marL="514350" indent="-514350"/>
            <a:r>
              <a:rPr lang="en-US" altLang="en-US" sz="3000" dirty="0" smtClean="0"/>
              <a:t>Mixed adjacency is a modification of 8-adjacency. It is introduced to eliminate the ambiguities that often arise when 8-adjacency is used.</a:t>
            </a:r>
          </a:p>
          <a:p>
            <a:pPr marL="514350" indent="-514350"/>
            <a:r>
              <a:rPr lang="en-US" altLang="en-US" sz="3000" dirty="0" smtClean="0"/>
              <a:t>For example:</a:t>
            </a:r>
          </a:p>
          <a:p>
            <a:pPr marL="514350" indent="-514350">
              <a:buFontTx/>
              <a:buNone/>
            </a:pPr>
            <a:endParaRPr lang="en-US" altLang="en-US" sz="3000" dirty="0" smtClean="0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4191000"/>
            <a:ext cx="7429500" cy="246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6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Types of Adjacency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indent="-514350"/>
            <a:r>
              <a:rPr lang="en-US" altLang="en-US" sz="2500" dirty="0" smtClean="0"/>
              <a:t>In this example, we can note that to connect between two pixels (finding a path between two pixels):</a:t>
            </a:r>
          </a:p>
          <a:p>
            <a:pPr marL="914400" lvl="1" indent="-514350"/>
            <a:r>
              <a:rPr lang="en-US" altLang="en-US" sz="2500" dirty="0" smtClean="0"/>
              <a:t>In 8-adjacency way, you can find multiple paths between two pixels</a:t>
            </a:r>
          </a:p>
          <a:p>
            <a:pPr marL="914400" lvl="1" indent="-514350"/>
            <a:r>
              <a:rPr lang="en-US" altLang="en-US" sz="2500" dirty="0" smtClean="0"/>
              <a:t>While, in m-adjacency, you can find only one path between two pixels</a:t>
            </a:r>
          </a:p>
          <a:p>
            <a:pPr marL="914400" lvl="1" indent="-514350"/>
            <a:endParaRPr lang="en-US" altLang="en-US" sz="2500" dirty="0" smtClean="0"/>
          </a:p>
          <a:p>
            <a:pPr marL="514350" indent="-514350"/>
            <a:r>
              <a:rPr lang="en-US" altLang="en-US" sz="2500" dirty="0" smtClean="0"/>
              <a:t>So, m-adjacency has </a:t>
            </a:r>
            <a:r>
              <a:rPr lang="en-US" altLang="en-US" sz="2500" b="1" dirty="0" smtClean="0">
                <a:solidFill>
                  <a:srgbClr val="0070C0"/>
                </a:solidFill>
              </a:rPr>
              <a:t>eliminated</a:t>
            </a:r>
            <a:r>
              <a:rPr lang="en-US" altLang="en-US" sz="2500" dirty="0" smtClean="0">
                <a:solidFill>
                  <a:srgbClr val="0070C0"/>
                </a:solidFill>
              </a:rPr>
              <a:t> </a:t>
            </a:r>
            <a:r>
              <a:rPr lang="en-US" altLang="en-US" sz="2500" dirty="0" smtClean="0"/>
              <a:t>the </a:t>
            </a:r>
            <a:r>
              <a:rPr lang="en-US" altLang="en-US" sz="2500" b="1" dirty="0" smtClean="0">
                <a:solidFill>
                  <a:srgbClr val="C00000"/>
                </a:solidFill>
              </a:rPr>
              <a:t>multiple path connection </a:t>
            </a:r>
            <a:r>
              <a:rPr lang="en-US" altLang="en-US" sz="2500" dirty="0" smtClean="0"/>
              <a:t>that has been generated by the 8-adjacency.</a:t>
            </a:r>
          </a:p>
        </p:txBody>
      </p:sp>
    </p:spTree>
    <p:extLst>
      <p:ext uri="{BB962C8B-B14F-4D97-AF65-F5344CB8AC3E}">
        <p14:creationId xmlns:p14="http://schemas.microsoft.com/office/powerpoint/2010/main" val="422824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Adjacent regions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Two subsets </a:t>
            </a:r>
            <a:r>
              <a:rPr lang="en-US" altLang="en-US" sz="2400" i="1" dirty="0"/>
              <a:t>S1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S2</a:t>
            </a:r>
            <a:r>
              <a:rPr lang="en-US" altLang="en-US" sz="2400" dirty="0"/>
              <a:t> are adjacent, if </a:t>
            </a:r>
            <a:endParaRPr lang="en-US" alt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some </a:t>
            </a:r>
            <a:r>
              <a:rPr lang="en-US" altLang="en-US" sz="2400" i="1" dirty="0"/>
              <a:t>pixel in S1 is adjacent to some pixel in S2. </a:t>
            </a:r>
            <a:endParaRPr lang="en-US" altLang="en-US" sz="2400" i="1" dirty="0" smtClean="0"/>
          </a:p>
          <a:p>
            <a:pPr lvl="1"/>
            <a:endParaRPr lang="en-US" altLang="en-US" sz="2400" dirty="0" smtClean="0"/>
          </a:p>
          <a:p>
            <a:r>
              <a:rPr lang="en-US" altLang="en-US" sz="2400" dirty="0" smtClean="0"/>
              <a:t>Adjacent </a:t>
            </a:r>
            <a:r>
              <a:rPr lang="en-US" altLang="en-US" sz="2400" dirty="0"/>
              <a:t>means, either 4-, 8- or m-adjacency.</a:t>
            </a:r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051052"/>
              </p:ext>
            </p:extLst>
          </p:nvPr>
        </p:nvGraphicFramePr>
        <p:xfrm>
          <a:off x="3086100" y="3746500"/>
          <a:ext cx="2057400" cy="2298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/>
                <a:gridCol w="660400"/>
                <a:gridCol w="711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3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ight Brace 4"/>
          <p:cNvSpPr/>
          <p:nvPr/>
        </p:nvSpPr>
        <p:spPr>
          <a:xfrm>
            <a:off x="5295900" y="3721100"/>
            <a:ext cx="88900" cy="1155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/>
          <p:cNvSpPr/>
          <p:nvPr/>
        </p:nvSpPr>
        <p:spPr>
          <a:xfrm>
            <a:off x="5295900" y="4876800"/>
            <a:ext cx="88900" cy="11557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600700" y="4089400"/>
            <a:ext cx="12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Region 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600700" y="5107482"/>
            <a:ext cx="12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Region 2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 rot="1627681">
            <a:off x="3527692" y="4451655"/>
            <a:ext cx="1771115" cy="7552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4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Digital Path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699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 smtClean="0"/>
              <a:t>A digital path from pixel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with coordinate (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y</a:t>
            </a:r>
            <a:r>
              <a:rPr lang="en-US" altLang="en-US" sz="2400" dirty="0" smtClean="0"/>
              <a:t>) to pixel </a:t>
            </a:r>
            <a:r>
              <a:rPr lang="en-US" altLang="en-US" sz="2400" i="1" dirty="0" smtClean="0"/>
              <a:t>q</a:t>
            </a:r>
            <a:r>
              <a:rPr lang="en-US" altLang="en-US" sz="2400" dirty="0" smtClean="0"/>
              <a:t> with coordinate (</a:t>
            </a:r>
            <a:r>
              <a:rPr lang="en-US" altLang="en-US" sz="2400" i="1" dirty="0" err="1" smtClean="0"/>
              <a:t>s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t</a:t>
            </a:r>
            <a:r>
              <a:rPr lang="en-US" altLang="en-US" sz="2400" dirty="0" smtClean="0"/>
              <a:t>) is a sequence of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distinct pixels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(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y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), (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y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), …, (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y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) 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where (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y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) = (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y</a:t>
            </a:r>
            <a:r>
              <a:rPr lang="en-US" altLang="en-US" sz="2400" dirty="0" smtClean="0"/>
              <a:t>) and (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y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) = (</a:t>
            </a:r>
            <a:r>
              <a:rPr lang="en-US" altLang="en-US" sz="2400" i="1" dirty="0" err="1" smtClean="0"/>
              <a:t>s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t</a:t>
            </a:r>
            <a:r>
              <a:rPr lang="en-US" altLang="en-US" sz="2400" dirty="0" smtClean="0"/>
              <a:t>) </a:t>
            </a:r>
          </a:p>
          <a:p>
            <a:endParaRPr lang="en-US" altLang="en-US" sz="2400" dirty="0"/>
          </a:p>
          <a:p>
            <a:r>
              <a:rPr lang="en-US" altLang="en-US" sz="2400" dirty="0" smtClean="0"/>
              <a:t>Pixels (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y</a:t>
            </a:r>
            <a:r>
              <a:rPr lang="en-US" altLang="en-US" sz="2400" i="1" baseline="-25000" dirty="0" err="1" smtClean="0"/>
              <a:t>i</a:t>
            </a:r>
            <a:r>
              <a:rPr lang="en-US" altLang="en-US" sz="2400" dirty="0" smtClean="0"/>
              <a:t>) and (</a:t>
            </a:r>
            <a:r>
              <a:rPr lang="en-US" altLang="en-US" sz="2400" i="1" dirty="0" smtClean="0"/>
              <a:t>x</a:t>
            </a:r>
            <a:r>
              <a:rPr lang="en-US" altLang="en-US" sz="2400" i="1" baseline="-25000" dirty="0" smtClean="0"/>
              <a:t>i-1</a:t>
            </a:r>
            <a:r>
              <a:rPr lang="en-US" altLang="en-US" sz="2400" dirty="0" smtClean="0"/>
              <a:t>, </a:t>
            </a:r>
            <a:r>
              <a:rPr lang="en-US" altLang="en-US" sz="2400" i="1" dirty="0" smtClean="0"/>
              <a:t>y</a:t>
            </a:r>
            <a:r>
              <a:rPr lang="en-US" altLang="en-US" sz="2400" i="1" baseline="-25000" dirty="0" smtClean="0"/>
              <a:t>i-1</a:t>
            </a:r>
            <a:r>
              <a:rPr lang="en-US" altLang="en-US" sz="2400" dirty="0" smtClean="0"/>
              <a:t>) are adjacent for 1 ≤ </a:t>
            </a:r>
            <a:r>
              <a:rPr lang="en-US" altLang="en-US" sz="2400" i="1" dirty="0" err="1" smtClean="0"/>
              <a:t>i</a:t>
            </a:r>
            <a:r>
              <a:rPr lang="en-US" altLang="en-US" sz="2400" dirty="0" smtClean="0"/>
              <a:t> ≤ n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n is the length of the path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If (</a:t>
            </a:r>
            <a:r>
              <a:rPr lang="en-US" altLang="en-US" sz="2400" i="1" dirty="0" smtClean="0"/>
              <a:t>x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,</a:t>
            </a:r>
            <a:r>
              <a:rPr lang="en-US" altLang="en-US" sz="2400" i="1" dirty="0" smtClean="0"/>
              <a:t>y</a:t>
            </a:r>
            <a:r>
              <a:rPr lang="en-US" altLang="en-US" sz="2400" baseline="-25000" dirty="0" smtClean="0"/>
              <a:t>0</a:t>
            </a:r>
            <a:r>
              <a:rPr lang="en-US" altLang="en-US" sz="2400" dirty="0" smtClean="0"/>
              <a:t>) = (</a:t>
            </a:r>
            <a:r>
              <a:rPr lang="en-US" altLang="en-US" sz="2400" i="1" dirty="0" err="1" smtClean="0"/>
              <a:t>x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y</a:t>
            </a:r>
            <a:r>
              <a:rPr lang="en-US" altLang="en-US" sz="2400" baseline="-25000" dirty="0" err="1" smtClean="0"/>
              <a:t>n</a:t>
            </a:r>
            <a:r>
              <a:rPr lang="en-US" altLang="en-US" sz="2400" dirty="0" smtClean="0"/>
              <a:t>), the path is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closed</a:t>
            </a:r>
            <a:r>
              <a:rPr lang="en-US" alt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331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 Digital Path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Return to the previous example:</a:t>
            </a:r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endParaRPr lang="en-US" altLang="en-US" sz="2800" smtClean="0"/>
          </a:p>
          <a:p>
            <a:pPr>
              <a:buFontTx/>
              <a:buNone/>
            </a:pPr>
            <a:r>
              <a:rPr lang="en-US" altLang="en-US" sz="2800" smtClean="0"/>
              <a:t>	In figure (b) the paths between the top right and bottom right pixels are 8-paths. And the path between the same 2 pixels in figure (c) is m-path</a:t>
            </a:r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429500" cy="246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8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connected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if there exist a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path</a:t>
                </a:r>
                <a:r>
                  <a:rPr lang="en-US" dirty="0" smtClean="0">
                    <a:solidFill>
                      <a:srgbClr val="0070C0"/>
                    </a:solidFill>
                  </a:rPr>
                  <a:t> </a:t>
                </a:r>
                <a:r>
                  <a:rPr lang="en-US" dirty="0" smtClean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consisting entirely of pixels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For any such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the set of pixels </a:t>
                </a:r>
                <a:r>
                  <a:rPr lang="en-US" dirty="0" smtClean="0"/>
                  <a:t>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that are connected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is called connected components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dirty="0" smtClean="0"/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Any two pixels of a connected component are connected to each other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smtClean="0"/>
                  <a:t>Distinct connected components are </a:t>
                </a:r>
                <a:r>
                  <a:rPr lang="en-US" b="1" dirty="0" smtClean="0">
                    <a:solidFill>
                      <a:srgbClr val="C00000"/>
                    </a:solidFill>
                  </a:rPr>
                  <a:t>disjoint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774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Connected component labeling (CCL)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Ability to </a:t>
            </a:r>
            <a:r>
              <a:rPr lang="en-US" b="1" dirty="0" smtClean="0">
                <a:solidFill>
                  <a:srgbClr val="C00000"/>
                </a:solidFill>
              </a:rPr>
              <a:t>assign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different </a:t>
            </a:r>
            <a:r>
              <a:rPr lang="en-US" b="1" dirty="0" smtClean="0">
                <a:solidFill>
                  <a:srgbClr val="C00000"/>
                </a:solidFill>
              </a:rPr>
              <a:t>labels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to various </a:t>
            </a:r>
            <a:r>
              <a:rPr lang="en-US" b="1" dirty="0" smtClean="0">
                <a:solidFill>
                  <a:srgbClr val="0070C0"/>
                </a:solidFill>
              </a:rPr>
              <a:t>disjoint connected components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GB" b="1" dirty="0"/>
              <a:t>C</a:t>
            </a:r>
            <a:r>
              <a:rPr lang="en-GB" b="1" dirty="0" smtClean="0"/>
              <a:t>onnected-component </a:t>
            </a:r>
            <a:r>
              <a:rPr lang="en-GB" b="1" dirty="0"/>
              <a:t>analysis</a:t>
            </a:r>
            <a:r>
              <a:rPr lang="en-GB" dirty="0"/>
              <a:t>, </a:t>
            </a:r>
            <a:r>
              <a:rPr lang="en-GB" b="1" dirty="0" smtClean="0"/>
              <a:t>Blob </a:t>
            </a:r>
            <a:r>
              <a:rPr lang="en-GB" b="1" dirty="0"/>
              <a:t>extraction</a:t>
            </a:r>
            <a:r>
              <a:rPr lang="en-GB" dirty="0"/>
              <a:t>, </a:t>
            </a:r>
            <a:r>
              <a:rPr lang="en-GB" b="1" dirty="0" smtClean="0"/>
              <a:t>Region </a:t>
            </a:r>
            <a:r>
              <a:rPr lang="en-GB" b="1" dirty="0" err="1" smtClean="0"/>
              <a:t>labeling</a:t>
            </a:r>
            <a:r>
              <a:rPr lang="en-GB" dirty="0" smtClean="0"/>
              <a:t>,</a:t>
            </a:r>
            <a:r>
              <a:rPr lang="en-GB" dirty="0"/>
              <a:t> </a:t>
            </a:r>
            <a:r>
              <a:rPr lang="en-GB" b="1" dirty="0" smtClean="0"/>
              <a:t>Blob </a:t>
            </a:r>
            <a:r>
              <a:rPr lang="en-GB" b="1" dirty="0"/>
              <a:t>discovery</a:t>
            </a:r>
            <a:r>
              <a:rPr lang="en-GB" dirty="0"/>
              <a:t>, or </a:t>
            </a:r>
            <a:r>
              <a:rPr lang="en-GB" b="1" dirty="0"/>
              <a:t>R</a:t>
            </a:r>
            <a:r>
              <a:rPr lang="en-GB" b="1" dirty="0" smtClean="0"/>
              <a:t>egion extraction</a:t>
            </a:r>
          </a:p>
          <a:p>
            <a:endParaRPr lang="en-GB" b="1" dirty="0" smtClean="0"/>
          </a:p>
          <a:p>
            <a:r>
              <a:rPr lang="en-GB" dirty="0"/>
              <a:t>Connected-component </a:t>
            </a:r>
            <a:r>
              <a:rPr lang="en-GB" dirty="0" err="1"/>
              <a:t>labeling</a:t>
            </a:r>
            <a:r>
              <a:rPr lang="en-GB" dirty="0"/>
              <a:t> is </a:t>
            </a:r>
            <a:r>
              <a:rPr lang="en-GB" b="1" dirty="0">
                <a:solidFill>
                  <a:srgbClr val="C00000"/>
                </a:solidFill>
              </a:rPr>
              <a:t>not to be confused </a:t>
            </a:r>
            <a:r>
              <a:rPr lang="en-GB" dirty="0" smtClean="0"/>
              <a:t>with segmentation.</a:t>
            </a:r>
          </a:p>
          <a:p>
            <a:endParaRPr lang="en-GB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46558"/>
            <a:ext cx="2458337" cy="156534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15" y="4746558"/>
            <a:ext cx="2458337" cy="157143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691947" y="4956201"/>
            <a:ext cx="1299895" cy="952837"/>
          </a:xfrm>
          <a:prstGeom prst="ellipse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104405">
            <a:off x="2864059" y="5052810"/>
            <a:ext cx="1299895" cy="952837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CCL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Scan an image from left to right and from top to bottom</a:t>
            </a:r>
          </a:p>
          <a:p>
            <a:r>
              <a:rPr lang="en-US" sz="2400" dirty="0" smtClean="0"/>
              <a:t>Assume 4-connectivity</a:t>
            </a:r>
          </a:p>
          <a:p>
            <a:r>
              <a:rPr lang="en-US" sz="2400" dirty="0" smtClean="0"/>
              <a:t>P be a pixel at any step in the scanning process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421325"/>
              </p:ext>
            </p:extLst>
          </p:nvPr>
        </p:nvGraphicFramePr>
        <p:xfrm>
          <a:off x="1446727" y="3457620"/>
          <a:ext cx="6095999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532586" y="3618963"/>
            <a:ext cx="57053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532586" y="4028940"/>
            <a:ext cx="2524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532586" y="4426039"/>
            <a:ext cx="1661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5256" y="3767330"/>
            <a:ext cx="312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r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83735" y="4239034"/>
            <a:ext cx="309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6450" y="5589512"/>
            <a:ext cx="5357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</a:rPr>
              <a:t>Before pixel p, pixel r and t are scanned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56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Issues with sampling and quantization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Quality and size trade-of</a:t>
            </a:r>
            <a:r>
              <a:rPr lang="en-US" dirty="0" smtClean="0"/>
              <a:t>f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Data structure to store image information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Matrices – Integral image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Topological – Graph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Hierarchical – Pyramid, </a:t>
            </a:r>
            <a:r>
              <a:rPr lang="en-GB" dirty="0" err="1" smtClean="0"/>
              <a:t>Quadtree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CCL Algorithm: Pass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7895"/>
            <a:ext cx="7886700" cy="801665"/>
          </a:xfrm>
        </p:spPr>
        <p:txBody>
          <a:bodyPr/>
          <a:lstStyle/>
          <a:p>
            <a:r>
              <a:rPr lang="en-US" dirty="0" smtClean="0"/>
              <a:t>I(p) : pixel value at position p</a:t>
            </a:r>
          </a:p>
          <a:p>
            <a:r>
              <a:rPr lang="en-US" dirty="0" smtClean="0"/>
              <a:t>L(p): Label assigned to pixel location p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650" y="2382592"/>
            <a:ext cx="7886700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I(p) = 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then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to next scanning position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I(p) =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I(r) = I(t) =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label to position 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I(p) =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of the two neighbor is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n-US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sz="2800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US" i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 to 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I(p) = 1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r and t are </a:t>
            </a:r>
            <a:r>
              <a:rPr lang="en-US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1’s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 then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		If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L(r) = L(t)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L(p) = L(r)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If </a:t>
            </a:r>
            <a:r>
              <a:rPr 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L(r) != L(t)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 </a:t>
            </a: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of the labels to p and make a note that the two labels are </a:t>
            </a:r>
            <a:r>
              <a:rPr lang="en-US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quivalent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40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CCL: Pass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After all the pixels are processed once,</a:t>
            </a:r>
          </a:p>
          <a:p>
            <a:pPr lvl="1"/>
            <a:r>
              <a:rPr lang="en-US" sz="2400" dirty="0" smtClean="0"/>
              <a:t>Pixels with value 1 are labeled</a:t>
            </a:r>
          </a:p>
          <a:p>
            <a:pPr lvl="1"/>
            <a:r>
              <a:rPr lang="en-US" sz="2400" dirty="0" smtClean="0"/>
              <a:t>Some labels are </a:t>
            </a:r>
            <a:r>
              <a:rPr lang="en-US" sz="2400" b="1" dirty="0" smtClean="0">
                <a:solidFill>
                  <a:srgbClr val="C00000"/>
                </a:solidFill>
              </a:rPr>
              <a:t>equivalent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During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pass (</a:t>
            </a:r>
            <a:r>
              <a:rPr lang="en-US" sz="2400" b="1" u="sng" dirty="0" smtClean="0">
                <a:solidFill>
                  <a:srgbClr val="C00000"/>
                </a:solidFill>
              </a:rPr>
              <a:t>post-processing</a:t>
            </a:r>
            <a:r>
              <a:rPr lang="en-US" sz="2400" dirty="0" smtClean="0"/>
              <a:t>), process the equivalent pixels to form equivalent classes</a:t>
            </a:r>
          </a:p>
          <a:p>
            <a:endParaRPr lang="en-US" sz="2400" dirty="0" smtClean="0"/>
          </a:p>
          <a:p>
            <a:r>
              <a:rPr lang="en-US" sz="2400" dirty="0" smtClean="0"/>
              <a:t>Assign a different label to each class</a:t>
            </a:r>
          </a:p>
          <a:p>
            <a:endParaRPr lang="en-US" sz="2400" dirty="0" smtClean="0"/>
          </a:p>
          <a:p>
            <a:r>
              <a:rPr lang="en-US" sz="2400" dirty="0" smtClean="0"/>
              <a:t>Each pixel is labeled with the class label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315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CCL: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812"/>
              </p:ext>
            </p:extLst>
          </p:nvPr>
        </p:nvGraphicFramePr>
        <p:xfrm>
          <a:off x="1639911" y="1690689"/>
          <a:ext cx="60959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5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CCL: 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 flipH="1">
            <a:off x="5541467" y="4191179"/>
            <a:ext cx="1607202" cy="3546136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97419"/>
              </p:ext>
            </p:extLst>
          </p:nvPr>
        </p:nvGraphicFramePr>
        <p:xfrm>
          <a:off x="1639911" y="1690689"/>
          <a:ext cx="60959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C0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C0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C0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C08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60620" y="5733413"/>
            <a:ext cx="228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Equivalent labels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902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CCL: 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65686"/>
              </p:ext>
            </p:extLst>
          </p:nvPr>
        </p:nvGraphicFramePr>
        <p:xfrm>
          <a:off x="1639911" y="1690689"/>
          <a:ext cx="6095996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  <a:gridCol w="35858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33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 smtClean="0"/>
              <a:t>Neighbourhood Relationship (Contd.)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162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Highlights of Lecture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Relationship between image pixels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Neighbourhood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Connectivity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Adjacency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Path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Distance metric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Euclidean, City block, Chess board distance, Geodesic distance</a:t>
            </a:r>
          </a:p>
        </p:txBody>
      </p:sp>
    </p:spTree>
    <p:extLst>
      <p:ext uri="{BB962C8B-B14F-4D97-AF65-F5344CB8AC3E}">
        <p14:creationId xmlns:p14="http://schemas.microsoft.com/office/powerpoint/2010/main" val="4264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700" dirty="0" smtClean="0"/>
              <a:t>f(</a:t>
            </a:r>
            <a:r>
              <a:rPr lang="en-US" altLang="en-US" sz="2700" dirty="0" err="1" smtClean="0"/>
              <a:t>x,y</a:t>
            </a:r>
            <a:r>
              <a:rPr lang="en-US" altLang="en-US" sz="2700" dirty="0"/>
              <a:t>): digital image</a:t>
            </a:r>
          </a:p>
          <a:p>
            <a:pPr>
              <a:lnSpc>
                <a:spcPct val="150000"/>
              </a:lnSpc>
            </a:pPr>
            <a:r>
              <a:rPr lang="en-US" altLang="en-US" sz="2700" dirty="0"/>
              <a:t>Pixels: q, p</a:t>
            </a:r>
          </a:p>
          <a:p>
            <a:pPr>
              <a:lnSpc>
                <a:spcPct val="150000"/>
              </a:lnSpc>
            </a:pPr>
            <a:r>
              <a:rPr lang="en-US" altLang="en-US" sz="2700" dirty="0"/>
              <a:t>Subset of pixels of f(</a:t>
            </a:r>
            <a:r>
              <a:rPr lang="en-US" altLang="en-US" sz="2700" dirty="0" err="1"/>
              <a:t>x,y</a:t>
            </a:r>
            <a:r>
              <a:rPr lang="en-US" altLang="en-US" sz="2700" dirty="0"/>
              <a:t>): 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372625"/>
              </p:ext>
            </p:extLst>
          </p:nvPr>
        </p:nvGraphicFramePr>
        <p:xfrm>
          <a:off x="2077791" y="4114443"/>
          <a:ext cx="6096000" cy="190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p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 smtClean="0"/>
                        <a:t>q</a:t>
                      </a:r>
                      <a:endParaRPr lang="en-US" sz="2000" dirty="0" smtClean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2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Neighbors of a Pixel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A pixel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at coordinates (</a:t>
            </a:r>
            <a:r>
              <a:rPr lang="en-US" altLang="en-US" sz="2400" i="1" dirty="0" err="1" smtClean="0"/>
              <a:t>x</a:t>
            </a:r>
            <a:r>
              <a:rPr lang="en-US" altLang="en-US" sz="2400" dirty="0" err="1" smtClean="0"/>
              <a:t>,</a:t>
            </a:r>
            <a:r>
              <a:rPr lang="en-US" altLang="en-US" sz="2400" i="1" dirty="0" err="1" smtClean="0"/>
              <a:t>y</a:t>
            </a:r>
            <a:r>
              <a:rPr lang="en-US" altLang="en-US" sz="2400" dirty="0" smtClean="0"/>
              <a:t>) has four </a:t>
            </a:r>
            <a:r>
              <a:rPr lang="en-US" altLang="en-US" sz="2400" i="1" dirty="0" smtClean="0"/>
              <a:t>horizontal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vertical</a:t>
            </a:r>
            <a:r>
              <a:rPr lang="en-US" altLang="en-US" sz="2400" dirty="0" smtClean="0"/>
              <a:t> neighbors whose coordinates are given by:</a:t>
            </a:r>
          </a:p>
          <a:p>
            <a:pPr>
              <a:buFontTx/>
              <a:buNone/>
            </a:pPr>
            <a:r>
              <a:rPr lang="en-US" altLang="en-US" sz="2400" dirty="0" smtClean="0"/>
              <a:t>	(x+1,y), (x-1, y), (x, y+1), (x,y-1)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23894"/>
              </p:ext>
            </p:extLst>
          </p:nvPr>
        </p:nvGraphicFramePr>
        <p:xfrm>
          <a:off x="1478508" y="3784979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(x-1, y)</a:t>
                      </a:r>
                    </a:p>
                  </a:txBody>
                  <a:tcPr marT="45733" marB="45733">
                    <a:solidFill>
                      <a:srgbClr val="F8A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>
                    <a:noFill/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(x, y-1)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p (x, y)</a:t>
                      </a:r>
                      <a:endParaRPr lang="en-US" sz="1800" i="1" dirty="0"/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(x,</a:t>
                      </a:r>
                      <a:r>
                        <a:rPr lang="en-US" sz="1800" baseline="0" dirty="0" smtClean="0"/>
                        <a:t>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1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(x+1, y)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62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Neighbourhood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This set of pixels, called the 4-</a:t>
            </a:r>
            <a:r>
              <a:rPr lang="en-US" altLang="en-US" sz="2400" i="1" dirty="0"/>
              <a:t>neighbors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p</a:t>
            </a:r>
            <a:r>
              <a:rPr lang="en-US" altLang="en-US" sz="2400" dirty="0"/>
              <a:t>, is denoted by </a:t>
            </a:r>
            <a:r>
              <a:rPr lang="en-US" altLang="en-US" sz="2400" i="1" dirty="0"/>
              <a:t>N</a:t>
            </a:r>
            <a:r>
              <a:rPr lang="en-US" altLang="en-US" sz="2400" baseline="-25000" dirty="0"/>
              <a:t>4</a:t>
            </a:r>
            <a:r>
              <a:rPr lang="en-US" altLang="en-US" sz="2400" dirty="0"/>
              <a:t>(</a:t>
            </a:r>
            <a:r>
              <a:rPr lang="en-US" altLang="en-US" sz="2400" i="1" dirty="0"/>
              <a:t>p</a:t>
            </a:r>
            <a:r>
              <a:rPr lang="en-US" altLang="en-US" sz="2400" dirty="0"/>
              <a:t>). </a:t>
            </a:r>
            <a:endParaRPr lang="en-US" altLang="en-US" sz="2400" dirty="0" smtClean="0"/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Each </a:t>
            </a:r>
            <a:r>
              <a:rPr lang="en-US" altLang="en-US" sz="2400" dirty="0"/>
              <a:t>pixel is </a:t>
            </a:r>
            <a:r>
              <a:rPr lang="en-US" altLang="en-US" sz="2400" b="1" u="sng" dirty="0">
                <a:solidFill>
                  <a:srgbClr val="C00000"/>
                </a:solidFill>
              </a:rPr>
              <a:t>one unit distance </a:t>
            </a:r>
            <a:r>
              <a:rPr lang="en-US" altLang="en-US" sz="2400" dirty="0"/>
              <a:t>from (</a:t>
            </a:r>
            <a:r>
              <a:rPr lang="en-US" altLang="en-US" sz="2400" dirty="0" err="1"/>
              <a:t>x,y</a:t>
            </a:r>
            <a:r>
              <a:rPr lang="en-US" altLang="en-US" sz="2400" dirty="0"/>
              <a:t>) </a:t>
            </a:r>
          </a:p>
          <a:p>
            <a:pPr>
              <a:lnSpc>
                <a:spcPct val="150000"/>
              </a:lnSpc>
            </a:pPr>
            <a:r>
              <a:rPr lang="en-US" altLang="en-US" sz="2400" dirty="0" smtClean="0"/>
              <a:t>Some </a:t>
            </a:r>
            <a:r>
              <a:rPr lang="en-US" altLang="en-US" sz="2400" dirty="0"/>
              <a:t>of the neighbors of p lie </a:t>
            </a:r>
            <a:r>
              <a:rPr lang="en-US" altLang="en-US" sz="2400" b="1" u="sng" dirty="0">
                <a:solidFill>
                  <a:srgbClr val="C00000"/>
                </a:solidFill>
              </a:rPr>
              <a:t>outside the digital </a:t>
            </a:r>
            <a:r>
              <a:rPr lang="en-US" altLang="en-US" sz="2400" b="1" u="sng" dirty="0" smtClean="0">
                <a:solidFill>
                  <a:srgbClr val="C00000"/>
                </a:solidFill>
              </a:rPr>
              <a:t>image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844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Neighbors of a Pixel: Diagonal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r>
              <a:rPr lang="en-US" altLang="en-US" sz="2400" dirty="0" smtClean="0"/>
              <a:t>The four </a:t>
            </a:r>
            <a:r>
              <a:rPr lang="en-US" altLang="en-US" sz="2400" i="1" dirty="0" smtClean="0"/>
              <a:t>diagonal</a:t>
            </a:r>
            <a:r>
              <a:rPr lang="en-US" altLang="en-US" sz="2400" dirty="0" smtClean="0"/>
              <a:t> neighbors of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 have coordinates:</a:t>
            </a:r>
          </a:p>
          <a:p>
            <a:pPr>
              <a:buFontTx/>
              <a:buNone/>
            </a:pPr>
            <a:r>
              <a:rPr lang="en-US" altLang="en-US" sz="2400" dirty="0" smtClean="0"/>
              <a:t>	(x+1, y+1), (x+1, y-1), (x-1, y+1), (x-1, y-1)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	and are denoted by </a:t>
            </a:r>
            <a:r>
              <a:rPr lang="en-US" altLang="en-US" sz="2400" i="1" dirty="0" smtClean="0"/>
              <a:t>N</a:t>
            </a:r>
            <a:r>
              <a:rPr lang="en-US" altLang="en-US" sz="2400" i="1" baseline="-25000" dirty="0" smtClean="0"/>
              <a:t>D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). </a:t>
            </a:r>
          </a:p>
          <a:p>
            <a:pPr>
              <a:buFontTx/>
              <a:buNone/>
            </a:pPr>
            <a:r>
              <a:rPr lang="en-US" altLang="en-US" sz="2400" dirty="0" smtClean="0"/>
              <a:t>	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As before, if (</a:t>
            </a:r>
            <a:r>
              <a:rPr lang="en-US" altLang="en-US" sz="2400" dirty="0" err="1" smtClean="0"/>
              <a:t>x,y</a:t>
            </a:r>
            <a:r>
              <a:rPr lang="en-US" altLang="en-US" sz="2400" dirty="0" smtClean="0"/>
              <a:t>) is on the border of the image.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endParaRPr lang="en-US" alt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704488"/>
              </p:ext>
            </p:extLst>
          </p:nvPr>
        </p:nvGraphicFramePr>
        <p:xfrm>
          <a:off x="1328382" y="2918347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(x-1, y-1)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>
                    <a:solidFill>
                      <a:srgbClr val="FFC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(x-1,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C081FF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p (</a:t>
                      </a:r>
                      <a:r>
                        <a:rPr lang="en-US" sz="1800" i="1" dirty="0" err="1" smtClean="0"/>
                        <a:t>x,y</a:t>
                      </a:r>
                      <a:r>
                        <a:rPr lang="en-US" sz="1800" i="1" dirty="0" smtClean="0"/>
                        <a:t>)</a:t>
                      </a:r>
                      <a:endParaRPr lang="en-US" sz="1800" i="1" dirty="0"/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/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(x+1, y-1)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(x+1,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876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Neighbourhood: 8-neighbours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altLang="en-US" sz="2000" dirty="0" smtClean="0"/>
                  <a:t>Diagonal and the </a:t>
                </a:r>
                <a:r>
                  <a:rPr lang="en-US" altLang="en-US" sz="2000" dirty="0"/>
                  <a:t>4-neighbors, </a:t>
                </a:r>
                <a:r>
                  <a:rPr lang="en-US" altLang="en-US" sz="2000" dirty="0" smtClean="0"/>
                  <a:t>together are </a:t>
                </a:r>
                <a:r>
                  <a:rPr lang="en-US" altLang="en-US" sz="2000" dirty="0"/>
                  <a:t>called the 8-neighbors of </a:t>
                </a:r>
                <a:r>
                  <a:rPr lang="en-US" altLang="en-US" sz="2000" dirty="0" smtClean="0"/>
                  <a:t>p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altLang="en-US" sz="2000" dirty="0" smtClean="0"/>
                  <a:t>Denoted </a:t>
                </a:r>
                <a:r>
                  <a:rPr lang="en-US" altLang="en-US" sz="2000" dirty="0"/>
                  <a:t>by </a:t>
                </a:r>
                <a:r>
                  <a:rPr lang="en-US" altLang="en-US" sz="2000" i="1" dirty="0"/>
                  <a:t>N</a:t>
                </a:r>
                <a:r>
                  <a:rPr lang="en-US" altLang="en-US" sz="2000" i="1" baseline="-25000" dirty="0"/>
                  <a:t>8 </a:t>
                </a:r>
                <a:r>
                  <a:rPr lang="en-US" altLang="en-US" sz="2000" dirty="0"/>
                  <a:t>(</a:t>
                </a:r>
                <a:r>
                  <a:rPr lang="en-US" altLang="en-US" sz="2000" i="1" dirty="0"/>
                  <a:t>p</a:t>
                </a:r>
                <a:r>
                  <a:rPr lang="en-US" altLang="en-US" sz="2000" dirty="0" smtClean="0"/>
                  <a:t>).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689594"/>
              </p:ext>
            </p:extLst>
          </p:nvPr>
        </p:nvGraphicFramePr>
        <p:xfrm>
          <a:off x="1508077" y="4292221"/>
          <a:ext cx="609600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/>
                <a:gridCol w="2032000"/>
                <a:gridCol w="2032000"/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(x-1, y-1)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(x-1,</a:t>
                      </a:r>
                      <a:r>
                        <a:rPr lang="en-US" sz="1800" baseline="0" dirty="0" smtClean="0"/>
                        <a:t> y)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F8AE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(x-1,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C081FF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(x, y-1)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 smtClean="0"/>
                        <a:t>p (</a:t>
                      </a:r>
                      <a:r>
                        <a:rPr lang="en-US" sz="1800" i="1" dirty="0" err="1" smtClean="0"/>
                        <a:t>x,y</a:t>
                      </a:r>
                      <a:r>
                        <a:rPr lang="en-US" sz="1800" i="1" dirty="0" smtClean="0"/>
                        <a:t>)</a:t>
                      </a:r>
                      <a:endParaRPr lang="en-US" sz="1800" i="1" dirty="0"/>
                    </a:p>
                  </a:txBody>
                  <a:tcPr marT="45733" marB="45733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(x,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00B0F0"/>
                    </a:solidFill>
                  </a:tcPr>
                </a:tc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(x+1, y-1)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(x,</a:t>
                      </a:r>
                      <a:r>
                        <a:rPr lang="en-US" sz="1800" baseline="0" dirty="0" smtClean="0"/>
                        <a:t>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(x+1, y+1)</a:t>
                      </a:r>
                      <a:endParaRPr lang="en-US" sz="1800" dirty="0"/>
                    </a:p>
                  </a:txBody>
                  <a:tcPr marT="45733" marB="45733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24184" y="5850234"/>
            <a:ext cx="7886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/>
              <a:t>Some </a:t>
            </a:r>
            <a:r>
              <a:rPr lang="en-US" altLang="en-US" sz="2400" dirty="0"/>
              <a:t>of the points in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D </a:t>
            </a:r>
            <a:r>
              <a:rPr lang="en-US" altLang="en-US" sz="2400" dirty="0"/>
              <a:t>(</a:t>
            </a:r>
            <a:r>
              <a:rPr lang="en-US" altLang="en-US" sz="2400" i="1" dirty="0"/>
              <a:t>p</a:t>
            </a:r>
            <a:r>
              <a:rPr lang="en-US" altLang="en-US" sz="2400" dirty="0"/>
              <a:t>) and </a:t>
            </a:r>
            <a:r>
              <a:rPr lang="en-US" altLang="en-US" sz="2400" i="1" dirty="0"/>
              <a:t>N</a:t>
            </a:r>
            <a:r>
              <a:rPr lang="en-US" altLang="en-US" sz="2400" i="1" baseline="-25000" dirty="0"/>
              <a:t>8 </a:t>
            </a:r>
            <a:r>
              <a:rPr lang="en-US" altLang="en-US" sz="2400" dirty="0"/>
              <a:t>(</a:t>
            </a:r>
            <a:r>
              <a:rPr lang="en-US" altLang="en-US" sz="2400" i="1" dirty="0"/>
              <a:t>p</a:t>
            </a:r>
            <a:r>
              <a:rPr lang="en-US" altLang="en-US" sz="2400" dirty="0"/>
              <a:t>) fall outside the image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079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2448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It </a:t>
            </a:r>
            <a:r>
              <a:rPr lang="en-US" altLang="en-US" sz="2400" dirty="0"/>
              <a:t>is used in establishing boundaries of objects and components of regions in an </a:t>
            </a:r>
            <a:r>
              <a:rPr lang="en-US" altLang="en-US" sz="2400" dirty="0" smtClean="0"/>
              <a:t>image</a:t>
            </a:r>
          </a:p>
          <a:p>
            <a:endParaRPr lang="en-US" altLang="en-US" sz="2400" dirty="0" smtClean="0"/>
          </a:p>
          <a:p>
            <a:r>
              <a:rPr lang="en-US" sz="2400" dirty="0" smtClean="0"/>
              <a:t>A pixel is connected to its </a:t>
            </a:r>
            <a:r>
              <a:rPr lang="en-US" sz="2400" b="1" dirty="0" smtClean="0">
                <a:solidFill>
                  <a:srgbClr val="C00000"/>
                </a:solidFill>
              </a:rPr>
              <a:t>neighbor</a:t>
            </a:r>
            <a:r>
              <a:rPr lang="en-US" sz="2400" dirty="0" smtClean="0"/>
              <a:t> when it has the </a:t>
            </a:r>
            <a:r>
              <a:rPr lang="en-US" sz="2400" b="1" dirty="0" smtClean="0">
                <a:solidFill>
                  <a:srgbClr val="0070C0"/>
                </a:solidFill>
              </a:rPr>
              <a:t>same property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altLang="en-US" sz="3200" b="1" dirty="0">
                <a:solidFill>
                  <a:srgbClr val="0070C0"/>
                </a:solidFill>
              </a:rPr>
              <a:t>V</a:t>
            </a:r>
            <a:r>
              <a:rPr lang="en-US" altLang="en-US" sz="2400" dirty="0"/>
              <a:t> is the </a:t>
            </a:r>
            <a:r>
              <a:rPr lang="en-US" altLang="en-US" sz="2400" b="1" dirty="0">
                <a:solidFill>
                  <a:srgbClr val="C00000"/>
                </a:solidFill>
              </a:rPr>
              <a:t>set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of gray-level values </a:t>
            </a:r>
            <a:r>
              <a:rPr lang="en-US" altLang="en-US" sz="2400" dirty="0"/>
              <a:t>used to define </a:t>
            </a:r>
            <a:r>
              <a:rPr lang="en-US" altLang="en-US" sz="2400" dirty="0" smtClean="0"/>
              <a:t>adjacency</a:t>
            </a:r>
          </a:p>
          <a:p>
            <a:endParaRPr lang="en-US" altLang="en-US" sz="2400" dirty="0" smtClean="0"/>
          </a:p>
          <a:p>
            <a:r>
              <a:rPr lang="en-US" altLang="en-US" sz="2400" i="1" dirty="0"/>
              <a:t>V</a:t>
            </a:r>
            <a:r>
              <a:rPr lang="en-US" altLang="en-US" sz="2400" dirty="0"/>
              <a:t> set can be any subset of these 256 values</a:t>
            </a:r>
            <a:r>
              <a:rPr lang="en-US" altLang="en-US" sz="2400" dirty="0" smtClean="0"/>
              <a:t>.</a:t>
            </a:r>
          </a:p>
          <a:p>
            <a:endParaRPr lang="en-US" altLang="en-US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For binary image ??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1325</Words>
  <Application>Microsoft Office PowerPoint</Application>
  <PresentationFormat>On-screen Show (4:3)</PresentationFormat>
  <Paragraphs>646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Wingdings</vt:lpstr>
      <vt:lpstr>Office Theme</vt:lpstr>
      <vt:lpstr>CS654: Digital Image Analysis</vt:lpstr>
      <vt:lpstr>Recap of Lecture 3</vt:lpstr>
      <vt:lpstr>Highlights of Lecture 4</vt:lpstr>
      <vt:lpstr>Definitions</vt:lpstr>
      <vt:lpstr>Neighbors of a Pixel</vt:lpstr>
      <vt:lpstr>Neighbourhood</vt:lpstr>
      <vt:lpstr>Neighbors of a Pixel: Diagonal</vt:lpstr>
      <vt:lpstr>Neighbourhood: 8-neighbours</vt:lpstr>
      <vt:lpstr>Connectivity</vt:lpstr>
      <vt:lpstr>Different types of connectivity</vt:lpstr>
      <vt:lpstr>Adjacency</vt:lpstr>
      <vt:lpstr>Types of Adjacency</vt:lpstr>
      <vt:lpstr>Types of Adjacency</vt:lpstr>
      <vt:lpstr>Adjacent regions</vt:lpstr>
      <vt:lpstr>A Digital Path</vt:lpstr>
      <vt:lpstr>A Digital Path</vt:lpstr>
      <vt:lpstr>Connected component</vt:lpstr>
      <vt:lpstr>Connected component labeling (CCL)</vt:lpstr>
      <vt:lpstr>Algorithm for CCL</vt:lpstr>
      <vt:lpstr>Steps of CCL Algorithm: Pass 1</vt:lpstr>
      <vt:lpstr>CCL: Pass 2</vt:lpstr>
      <vt:lpstr>CCL: Example</vt:lpstr>
      <vt:lpstr>CCL: Example</vt:lpstr>
      <vt:lpstr>CCL: Example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38</cp:revision>
  <dcterms:created xsi:type="dcterms:W3CDTF">2015-07-15T04:13:21Z</dcterms:created>
  <dcterms:modified xsi:type="dcterms:W3CDTF">2015-08-09T05:21:43Z</dcterms:modified>
</cp:coreProperties>
</file>