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73" r:id="rId4"/>
    <p:sldId id="275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2" r:id="rId21"/>
    <p:sldId id="274" r:id="rId22"/>
    <p:sldId id="279" r:id="rId23"/>
    <p:sldId id="280" r:id="rId24"/>
    <p:sldId id="281" r:id="rId25"/>
    <p:sldId id="282" r:id="rId26"/>
    <p:sldId id="283" r:id="rId27"/>
    <p:sldId id="286" r:id="rId28"/>
    <p:sldId id="287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Lecture 5</a:t>
            </a:r>
            <a:r>
              <a:rPr lang="en-GB" sz="3200" dirty="0"/>
              <a:t>: Pixels Relationships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Distance Measures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b="1" i="1" dirty="0" smtClean="0">
                <a:solidFill>
                  <a:srgbClr val="0000FF"/>
                </a:solidFill>
              </a:rPr>
              <a:t>D</a:t>
            </a:r>
            <a:r>
              <a:rPr lang="en-US" altLang="en-US" b="1" i="1" baseline="-25000" dirty="0" smtClean="0">
                <a:solidFill>
                  <a:srgbClr val="0000FF"/>
                </a:solidFill>
              </a:rPr>
              <a:t>8</a:t>
            </a:r>
            <a:r>
              <a:rPr lang="en-US" altLang="en-US" b="1" i="1" dirty="0" smtClean="0">
                <a:solidFill>
                  <a:srgbClr val="0000FF"/>
                </a:solidFill>
              </a:rPr>
              <a:t> distance </a:t>
            </a:r>
            <a:r>
              <a:rPr lang="en-US" altLang="en-US" dirty="0" smtClean="0"/>
              <a:t>(also called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c</a:t>
            </a:r>
            <a:r>
              <a:rPr lang="en-US" altLang="en-US" sz="2400" b="1" i="1" dirty="0" smtClean="0">
                <a:solidFill>
                  <a:srgbClr val="C00000"/>
                </a:solidFill>
              </a:rPr>
              <a:t>hessboard distance</a:t>
            </a:r>
            <a:r>
              <a:rPr lang="en-US" altLang="en-US" dirty="0" smtClean="0"/>
              <a:t>) between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is defined as:</a:t>
            </a:r>
          </a:p>
          <a:p>
            <a:pPr algn="ctr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400" b="1" i="1" dirty="0" smtClean="0">
                <a:solidFill>
                  <a:srgbClr val="C00000"/>
                </a:solidFill>
              </a:rPr>
              <a:t>D</a:t>
            </a:r>
            <a:r>
              <a:rPr lang="en-US" altLang="en-US" sz="2400" b="1" i="1" baseline="-25000" dirty="0" smtClean="0">
                <a:solidFill>
                  <a:srgbClr val="C00000"/>
                </a:solidFill>
              </a:rPr>
              <a:t>8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 (</a:t>
            </a:r>
            <a:r>
              <a:rPr lang="en-US" altLang="en-US" sz="2400" b="1" i="1" dirty="0" err="1" smtClean="0">
                <a:solidFill>
                  <a:srgbClr val="C00000"/>
                </a:solidFill>
              </a:rPr>
              <a:t>p</a:t>
            </a:r>
            <a:r>
              <a:rPr lang="en-US" altLang="en-US" sz="2400" b="1" dirty="0" err="1" smtClean="0">
                <a:solidFill>
                  <a:srgbClr val="C00000"/>
                </a:solidFill>
              </a:rPr>
              <a:t>,</a:t>
            </a:r>
            <a:r>
              <a:rPr lang="en-US" altLang="en-US" sz="2400" b="1" i="1" dirty="0" err="1" smtClean="0">
                <a:solidFill>
                  <a:srgbClr val="C00000"/>
                </a:solidFill>
              </a:rPr>
              <a:t>q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) = max(| </a:t>
            </a:r>
            <a:r>
              <a:rPr lang="en-US" altLang="en-US" sz="2400" b="1" i="1" dirty="0" smtClean="0">
                <a:solidFill>
                  <a:srgbClr val="C00000"/>
                </a:solidFill>
              </a:rPr>
              <a:t>x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 – </a:t>
            </a:r>
            <a:r>
              <a:rPr lang="en-US" altLang="en-US" sz="2400" b="1" i="1" dirty="0" smtClean="0">
                <a:solidFill>
                  <a:srgbClr val="C00000"/>
                </a:solidFill>
              </a:rPr>
              <a:t>s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|,| </a:t>
            </a:r>
            <a:r>
              <a:rPr lang="en-US" altLang="en-US" sz="2400" b="1" i="1" dirty="0" smtClean="0">
                <a:solidFill>
                  <a:srgbClr val="C00000"/>
                </a:solidFill>
              </a:rPr>
              <a:t>y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 – </a:t>
            </a:r>
            <a:r>
              <a:rPr lang="en-US" altLang="en-US" sz="2400" b="1" i="1" dirty="0" smtClean="0">
                <a:solidFill>
                  <a:srgbClr val="C00000"/>
                </a:solidFill>
              </a:rPr>
              <a:t>t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|)</a:t>
            </a:r>
            <a:endParaRPr lang="en-US" altLang="en-US" sz="2400" b="1" baseline="30000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en-US" altLang="en-US" baseline="30000" dirty="0" smtClean="0"/>
          </a:p>
          <a:p>
            <a:pPr>
              <a:buFontTx/>
              <a:buNone/>
            </a:pPr>
            <a:r>
              <a:rPr lang="en-US" altLang="en-US" dirty="0" smtClean="0"/>
              <a:t>Pixels having a </a:t>
            </a:r>
            <a:r>
              <a:rPr lang="en-US" altLang="en-US" i="1" dirty="0" smtClean="0"/>
              <a:t>D</a:t>
            </a:r>
            <a:r>
              <a:rPr lang="en-US" altLang="en-US" i="1" baseline="-25000" dirty="0" smtClean="0"/>
              <a:t>8</a:t>
            </a:r>
            <a:r>
              <a:rPr lang="en-US" altLang="en-US" dirty="0" smtClean="0"/>
              <a:t> distance from </a:t>
            </a:r>
          </a:p>
          <a:p>
            <a:pPr>
              <a:buFontTx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), less than or equal to some </a:t>
            </a:r>
          </a:p>
          <a:p>
            <a:pPr>
              <a:buFontTx/>
              <a:buNone/>
            </a:pPr>
            <a:r>
              <a:rPr lang="en-US" altLang="en-US" dirty="0" smtClean="0"/>
              <a:t>value r </a:t>
            </a:r>
            <a:r>
              <a:rPr lang="en-US" altLang="en-US" b="1" dirty="0" smtClean="0">
                <a:solidFill>
                  <a:srgbClr val="0000FF"/>
                </a:solidFill>
              </a:rPr>
              <a:t>form a square</a:t>
            </a:r>
          </a:p>
          <a:p>
            <a:pPr>
              <a:buFontTx/>
              <a:buNone/>
            </a:pPr>
            <a:r>
              <a:rPr lang="en-US" altLang="en-US" b="1" dirty="0" smtClean="0">
                <a:solidFill>
                  <a:srgbClr val="0000FF"/>
                </a:solidFill>
              </a:rPr>
              <a:t>Centered at (</a:t>
            </a:r>
            <a:r>
              <a:rPr lang="en-US" altLang="en-US" b="1" dirty="0" err="1" smtClean="0">
                <a:solidFill>
                  <a:srgbClr val="0000FF"/>
                </a:solidFill>
              </a:rPr>
              <a:t>x,y</a:t>
            </a:r>
            <a:r>
              <a:rPr lang="en-US" altLang="en-US" b="1" dirty="0" smtClean="0">
                <a:solidFill>
                  <a:srgbClr val="0000FF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867400" y="4953000"/>
            <a:ext cx="152400" cy="1524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20000" y="3657600"/>
            <a:ext cx="152400" cy="1524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7"/>
            <a:endCxn id="5" idx="3"/>
          </p:cNvCxnSpPr>
          <p:nvPr/>
        </p:nvCxnSpPr>
        <p:spPr bwMode="auto">
          <a:xfrm flipV="1">
            <a:off x="5997575" y="3787775"/>
            <a:ext cx="1644650" cy="118745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87" name="TextBox 13"/>
          <p:cNvSpPr txBox="1">
            <a:spLocks noChangeArrowheads="1"/>
          </p:cNvSpPr>
          <p:nvPr/>
        </p:nvSpPr>
        <p:spPr bwMode="auto">
          <a:xfrm>
            <a:off x="5486400" y="52578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p</a:t>
            </a:r>
            <a:r>
              <a:rPr lang="en-US" altLang="en-US"/>
              <a:t> 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</p:txBody>
      </p:sp>
      <p:sp>
        <p:nvSpPr>
          <p:cNvPr id="20488" name="TextBox 14"/>
          <p:cNvSpPr txBox="1">
            <a:spLocks noChangeArrowheads="1"/>
          </p:cNvSpPr>
          <p:nvPr/>
        </p:nvSpPr>
        <p:spPr bwMode="auto">
          <a:xfrm>
            <a:off x="7924800" y="34290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q</a:t>
            </a:r>
            <a:r>
              <a:rPr lang="en-US" altLang="en-US"/>
              <a:t> (</a:t>
            </a:r>
            <a:r>
              <a:rPr lang="en-US" altLang="en-US" i="1"/>
              <a:t>s</a:t>
            </a:r>
            <a:r>
              <a:rPr lang="en-US" altLang="en-US"/>
              <a:t>,</a:t>
            </a:r>
            <a:r>
              <a:rPr lang="en-US" altLang="en-US" i="1"/>
              <a:t>t</a:t>
            </a:r>
            <a:r>
              <a:rPr lang="en-US" altLang="en-US"/>
              <a:t>)</a:t>
            </a:r>
          </a:p>
        </p:txBody>
      </p:sp>
      <p:cxnSp>
        <p:nvCxnSpPr>
          <p:cNvPr id="20489" name="Straight Connector 16"/>
          <p:cNvCxnSpPr>
            <a:cxnSpLocks noChangeShapeType="1"/>
            <a:stCxn id="5" idx="4"/>
          </p:cNvCxnSpPr>
          <p:nvPr/>
        </p:nvCxnSpPr>
        <p:spPr bwMode="auto">
          <a:xfrm>
            <a:off x="7696200" y="3810000"/>
            <a:ext cx="0" cy="1219200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0490" name="Straight Connector 17"/>
          <p:cNvCxnSpPr>
            <a:cxnSpLocks noChangeShapeType="1"/>
            <a:endCxn id="4" idx="6"/>
          </p:cNvCxnSpPr>
          <p:nvPr/>
        </p:nvCxnSpPr>
        <p:spPr bwMode="auto">
          <a:xfrm flipH="1">
            <a:off x="6019800" y="5029200"/>
            <a:ext cx="1676400" cy="0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20491" name="Straight Arrow Connector 18"/>
          <p:cNvCxnSpPr>
            <a:cxnSpLocks noChangeShapeType="1"/>
          </p:cNvCxnSpPr>
          <p:nvPr/>
        </p:nvCxnSpPr>
        <p:spPr bwMode="auto">
          <a:xfrm flipV="1">
            <a:off x="7848600" y="3886200"/>
            <a:ext cx="0" cy="1219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492" name="Straight Arrow Connector 20"/>
          <p:cNvCxnSpPr>
            <a:cxnSpLocks noChangeShapeType="1"/>
          </p:cNvCxnSpPr>
          <p:nvPr/>
        </p:nvCxnSpPr>
        <p:spPr bwMode="auto">
          <a:xfrm>
            <a:off x="6172200" y="5181600"/>
            <a:ext cx="1524000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493" name="TextBox 21"/>
          <p:cNvSpPr txBox="1">
            <a:spLocks noChangeArrowheads="1"/>
          </p:cNvSpPr>
          <p:nvPr/>
        </p:nvSpPr>
        <p:spPr bwMode="auto">
          <a:xfrm>
            <a:off x="7848600" y="4419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D</a:t>
            </a:r>
            <a:r>
              <a:rPr lang="en-US" altLang="en-US" i="1" baseline="-25000">
                <a:solidFill>
                  <a:srgbClr val="FF0000"/>
                </a:solidFill>
              </a:rPr>
              <a:t>8(b)</a:t>
            </a:r>
          </a:p>
        </p:txBody>
      </p:sp>
      <p:sp>
        <p:nvSpPr>
          <p:cNvPr id="20494" name="TextBox 22"/>
          <p:cNvSpPr txBox="1">
            <a:spLocks noChangeArrowheads="1"/>
          </p:cNvSpPr>
          <p:nvPr/>
        </p:nvSpPr>
        <p:spPr bwMode="auto">
          <a:xfrm>
            <a:off x="6629400" y="52689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D</a:t>
            </a:r>
            <a:r>
              <a:rPr lang="en-US" altLang="en-US" i="1" baseline="-25000">
                <a:solidFill>
                  <a:srgbClr val="FF0000"/>
                </a:solidFill>
              </a:rPr>
              <a:t>8(a)</a:t>
            </a:r>
          </a:p>
        </p:txBody>
      </p:sp>
      <p:sp>
        <p:nvSpPr>
          <p:cNvPr id="20495" name="TextBox 23"/>
          <p:cNvSpPr txBox="1">
            <a:spLocks noChangeArrowheads="1"/>
          </p:cNvSpPr>
          <p:nvPr/>
        </p:nvSpPr>
        <p:spPr bwMode="auto">
          <a:xfrm>
            <a:off x="6096000" y="58023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D</a:t>
            </a:r>
            <a:r>
              <a:rPr lang="en-US" altLang="en-US" i="1" baseline="-25000">
                <a:solidFill>
                  <a:srgbClr val="FF0000"/>
                </a:solidFill>
              </a:rPr>
              <a:t>8 </a:t>
            </a:r>
            <a:r>
              <a:rPr lang="en-US" altLang="en-US">
                <a:solidFill>
                  <a:srgbClr val="FF0000"/>
                </a:solidFill>
              </a:rPr>
              <a:t>= max(</a:t>
            </a:r>
            <a:r>
              <a:rPr lang="en-US" altLang="en-US" i="1">
                <a:solidFill>
                  <a:srgbClr val="FF0000"/>
                </a:solidFill>
              </a:rPr>
              <a:t>D</a:t>
            </a:r>
            <a:r>
              <a:rPr lang="en-US" altLang="en-US" i="1" baseline="-25000">
                <a:solidFill>
                  <a:srgbClr val="FF0000"/>
                </a:solidFill>
              </a:rPr>
              <a:t>8(a) , </a:t>
            </a:r>
            <a:r>
              <a:rPr lang="en-US" altLang="en-US" i="1">
                <a:solidFill>
                  <a:srgbClr val="FF0000"/>
                </a:solidFill>
              </a:rPr>
              <a:t>D</a:t>
            </a:r>
            <a:r>
              <a:rPr lang="en-US" altLang="en-US" i="1" baseline="-25000">
                <a:solidFill>
                  <a:srgbClr val="FF0000"/>
                </a:solidFill>
              </a:rPr>
              <a:t>8(b)</a:t>
            </a:r>
            <a:r>
              <a:rPr lang="en-US" altLang="en-US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6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Distance Measures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Example:</a:t>
            </a:r>
          </a:p>
          <a:p>
            <a:pPr>
              <a:buFontTx/>
              <a:buNone/>
            </a:pPr>
            <a:r>
              <a:rPr lang="en-US" altLang="en-US" i="1" dirty="0" smtClean="0"/>
              <a:t>D</a:t>
            </a:r>
            <a:r>
              <a:rPr lang="en-US" altLang="en-US" i="1" baseline="-25000" dirty="0" smtClean="0"/>
              <a:t>8</a:t>
            </a:r>
            <a:r>
              <a:rPr lang="en-US" altLang="en-US" dirty="0" smtClean="0"/>
              <a:t> distance ≤ 2 from 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 form the following contours of constant distance.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2284"/>
              </p:ext>
            </p:extLst>
          </p:nvPr>
        </p:nvGraphicFramePr>
        <p:xfrm>
          <a:off x="3433293" y="3431862"/>
          <a:ext cx="202882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/>
                <a:gridCol w="405130"/>
                <a:gridCol w="408305"/>
                <a:gridCol w="405130"/>
                <a:gridCol w="405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9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Measures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n-US" b="1" dirty="0" err="1" smtClean="0"/>
              <a:t>Dm</a:t>
            </a:r>
            <a:r>
              <a:rPr lang="en-US" altLang="en-US" b="1" dirty="0" smtClean="0"/>
              <a:t> distance: </a:t>
            </a:r>
          </a:p>
          <a:p>
            <a:pPr>
              <a:buFontTx/>
              <a:buNone/>
            </a:pPr>
            <a:r>
              <a:rPr lang="en-US" altLang="en-US" dirty="0" smtClean="0"/>
              <a:t>	is defined as the shortest m-path between the points.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	In this case, the distance between two pixels will depend on the values of the pixels along the path, as well as the values of their neighbors.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2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Measures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Example:</a:t>
            </a:r>
          </a:p>
          <a:p>
            <a:pPr>
              <a:buFontTx/>
              <a:buNone/>
            </a:pPr>
            <a:r>
              <a:rPr lang="en-US" altLang="en-US" sz="2400" dirty="0" smtClean="0"/>
              <a:t>	Consider the following arrangement of pixels and assume that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2</a:t>
            </a:r>
            <a:r>
              <a:rPr lang="en-US" altLang="en-US" sz="2400" dirty="0" smtClean="0"/>
              <a:t>, and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4</a:t>
            </a:r>
            <a:r>
              <a:rPr lang="en-US" altLang="en-US" sz="2400" dirty="0" smtClean="0"/>
              <a:t> have value 1 and that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3</a:t>
            </a:r>
            <a:r>
              <a:rPr lang="en-US" altLang="en-US" sz="2400" dirty="0" smtClean="0"/>
              <a:t> can have can have a value of 0 or 1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	Suppose that we consider </a:t>
            </a:r>
          </a:p>
          <a:p>
            <a:pPr>
              <a:buFontTx/>
              <a:buNone/>
            </a:pPr>
            <a:r>
              <a:rPr lang="en-US" altLang="en-US" sz="2400" dirty="0" smtClean="0"/>
              <a:t>	the adjacency of pixels </a:t>
            </a:r>
          </a:p>
          <a:p>
            <a:pPr>
              <a:buFontTx/>
              <a:buNone/>
            </a:pPr>
            <a:r>
              <a:rPr lang="en-US" altLang="en-US" sz="2400" dirty="0" smtClean="0"/>
              <a:t>	values 1 (i.e. </a:t>
            </a:r>
            <a:r>
              <a:rPr lang="en-US" altLang="en-US" sz="2400" i="1" dirty="0" smtClean="0"/>
              <a:t>V</a:t>
            </a:r>
            <a:r>
              <a:rPr lang="en-US" altLang="en-US" sz="2400" dirty="0" smtClean="0"/>
              <a:t> = {1})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85819"/>
              </p:ext>
            </p:extLst>
          </p:nvPr>
        </p:nvGraphicFramePr>
        <p:xfrm>
          <a:off x="5313608" y="3444741"/>
          <a:ext cx="2156138" cy="1964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0"/>
                <a:gridCol w="716840"/>
                <a:gridCol w="722458"/>
              </a:tblGrid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Measures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Cont. Example:</a:t>
            </a:r>
          </a:p>
          <a:p>
            <a:pPr>
              <a:buFontTx/>
              <a:buNone/>
            </a:pPr>
            <a:r>
              <a:rPr lang="en-US" altLang="en-US" sz="2400" dirty="0" smtClean="0"/>
              <a:t>	Now, to compute the </a:t>
            </a:r>
            <a:r>
              <a:rPr lang="en-US" altLang="en-US" sz="2400" i="1" dirty="0" err="1" smtClean="0"/>
              <a:t>D</a:t>
            </a:r>
            <a:r>
              <a:rPr lang="en-US" altLang="en-US" sz="2400" i="1" baseline="-25000" dirty="0" err="1" smtClean="0"/>
              <a:t>m</a:t>
            </a:r>
            <a:r>
              <a:rPr lang="en-US" altLang="en-US" sz="2400" dirty="0" smtClean="0"/>
              <a:t> between points </a:t>
            </a:r>
            <a:r>
              <a:rPr lang="en-US" altLang="en-US" sz="2400" i="1" dirty="0"/>
              <a:t>p</a:t>
            </a:r>
            <a:r>
              <a:rPr lang="en-US" altLang="en-US" sz="2400" dirty="0" smtClean="0"/>
              <a:t> and t</a:t>
            </a:r>
            <a:endParaRPr lang="en-US" altLang="en-US" sz="2400" i="1" baseline="-25000" dirty="0" smtClean="0"/>
          </a:p>
          <a:p>
            <a:pPr>
              <a:buFontTx/>
              <a:buNone/>
            </a:pPr>
            <a:r>
              <a:rPr lang="en-US" altLang="en-US" sz="2400" dirty="0" smtClean="0"/>
              <a:t>	Here we have 4 cases: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b="1" dirty="0" smtClean="0"/>
              <a:t>Case1:</a:t>
            </a:r>
            <a:r>
              <a:rPr lang="en-US" altLang="en-US" sz="2400" dirty="0" smtClean="0"/>
              <a:t> If </a:t>
            </a:r>
            <a:r>
              <a:rPr lang="en-US" altLang="en-US" sz="2400" i="1" dirty="0"/>
              <a:t>q</a:t>
            </a:r>
            <a:r>
              <a:rPr lang="en-US" altLang="en-US" sz="2400" dirty="0" smtClean="0"/>
              <a:t> =0 and </a:t>
            </a:r>
            <a:r>
              <a:rPr lang="en-US" altLang="en-US" sz="2400" i="1" dirty="0"/>
              <a:t>s</a:t>
            </a:r>
            <a:r>
              <a:rPr lang="en-US" altLang="en-US" sz="2400" dirty="0" smtClean="0"/>
              <a:t> = 0</a:t>
            </a:r>
          </a:p>
          <a:p>
            <a:pPr>
              <a:buFontTx/>
              <a:buNone/>
            </a:pPr>
            <a:r>
              <a:rPr lang="en-US" altLang="en-US" sz="2400" dirty="0" smtClean="0"/>
              <a:t>	The length of the shortest m-path </a:t>
            </a:r>
          </a:p>
          <a:p>
            <a:pPr>
              <a:buFontTx/>
              <a:buNone/>
            </a:pPr>
            <a:r>
              <a:rPr lang="en-US" altLang="en-US" sz="2400" dirty="0" smtClean="0"/>
              <a:t>	(the </a:t>
            </a:r>
            <a:r>
              <a:rPr lang="en-US" altLang="en-US" sz="2400" i="1" dirty="0" err="1" smtClean="0"/>
              <a:t>D</a:t>
            </a:r>
            <a:r>
              <a:rPr lang="en-US" altLang="en-US" sz="2400" i="1" baseline="-25000" dirty="0" err="1" smtClean="0"/>
              <a:t>m</a:t>
            </a:r>
            <a:r>
              <a:rPr lang="en-US" altLang="en-US" sz="2400" i="1" baseline="-25000" dirty="0" smtClean="0"/>
              <a:t> </a:t>
            </a:r>
            <a:r>
              <a:rPr lang="en-US" altLang="en-US" sz="2400" i="1" dirty="0" smtClean="0"/>
              <a:t>distance) is 2 (p, p</a:t>
            </a:r>
            <a:r>
              <a:rPr lang="en-US" altLang="en-US" sz="2400" i="1" baseline="-25000" dirty="0" smtClean="0"/>
              <a:t>2</a:t>
            </a:r>
            <a:r>
              <a:rPr lang="en-US" altLang="en-US" sz="2400" i="1" dirty="0" smtClean="0"/>
              <a:t>, p</a:t>
            </a:r>
            <a:r>
              <a:rPr lang="en-US" altLang="en-US" sz="2400" i="1" baseline="-25000" dirty="0" smtClean="0"/>
              <a:t>4</a:t>
            </a:r>
            <a:r>
              <a:rPr lang="en-US" altLang="en-US" sz="2400" i="1" dirty="0" smtClean="0"/>
              <a:t>)</a:t>
            </a: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	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8788"/>
              </p:ext>
            </p:extLst>
          </p:nvPr>
        </p:nvGraphicFramePr>
        <p:xfrm>
          <a:off x="5931794" y="3599287"/>
          <a:ext cx="2156138" cy="1964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0"/>
                <a:gridCol w="716840"/>
                <a:gridCol w="722458"/>
              </a:tblGrid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6478073" y="4043966"/>
            <a:ext cx="1030310" cy="1030310"/>
          </a:xfrm>
          <a:custGeom>
            <a:avLst/>
            <a:gdLst>
              <a:gd name="connsiteX0" fmla="*/ 0 w 1030310"/>
              <a:gd name="connsiteY0" fmla="*/ 1030310 h 1030310"/>
              <a:gd name="connsiteX1" fmla="*/ 1030310 w 1030310"/>
              <a:gd name="connsiteY1" fmla="*/ 0 h 103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310" h="1030310">
                <a:moveTo>
                  <a:pt x="0" y="1030310"/>
                </a:moveTo>
                <a:lnTo>
                  <a:pt x="1030310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Measures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Cont. Example:</a:t>
            </a:r>
          </a:p>
          <a:p>
            <a:pP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b="1" dirty="0" smtClean="0"/>
              <a:t>Case2:</a:t>
            </a:r>
            <a:r>
              <a:rPr lang="en-US" altLang="en-US" sz="2400" dirty="0" smtClean="0"/>
              <a:t> If </a:t>
            </a:r>
            <a:r>
              <a:rPr lang="en-US" altLang="en-US" sz="2400" i="1" dirty="0"/>
              <a:t>q</a:t>
            </a:r>
            <a:r>
              <a:rPr lang="en-US" altLang="en-US" sz="2400" dirty="0" smtClean="0"/>
              <a:t> =1 and </a:t>
            </a:r>
            <a:r>
              <a:rPr lang="en-US" altLang="en-US" sz="2400" i="1" dirty="0"/>
              <a:t>s</a:t>
            </a:r>
            <a:r>
              <a:rPr lang="en-US" altLang="en-US" sz="2400" dirty="0" smtClean="0"/>
              <a:t> = 0</a:t>
            </a:r>
          </a:p>
          <a:p>
            <a:pPr>
              <a:buFontTx/>
              <a:buNone/>
            </a:pPr>
            <a:r>
              <a:rPr lang="en-US" altLang="en-US" sz="2400" dirty="0" smtClean="0"/>
              <a:t>	now, </a:t>
            </a:r>
            <a:r>
              <a:rPr lang="en-US" altLang="en-US" sz="2400" i="1" dirty="0"/>
              <a:t>q</a:t>
            </a:r>
            <a:r>
              <a:rPr lang="en-US" altLang="en-US" sz="2400" i="1" baseline="-25000" dirty="0" smtClean="0"/>
              <a:t> </a:t>
            </a:r>
            <a:r>
              <a:rPr lang="en-US" altLang="en-US" sz="2400" i="1" dirty="0" smtClean="0"/>
              <a:t>and p</a:t>
            </a:r>
            <a:r>
              <a:rPr lang="en-US" altLang="en-US" sz="2400" i="1" baseline="-25000" dirty="0" smtClean="0"/>
              <a:t> </a:t>
            </a:r>
            <a:r>
              <a:rPr lang="en-US" altLang="en-US" sz="2400" i="1" dirty="0" smtClean="0"/>
              <a:t> will no longer be adjacent (see m-adjacency definition)</a:t>
            </a:r>
          </a:p>
          <a:p>
            <a:pPr>
              <a:buFontTx/>
              <a:buNone/>
            </a:pPr>
            <a:endParaRPr lang="en-US" altLang="en-US" sz="2400" i="1" dirty="0" smtClean="0"/>
          </a:p>
          <a:p>
            <a:pPr>
              <a:buFontTx/>
              <a:buNone/>
            </a:pPr>
            <a:r>
              <a:rPr lang="en-US" altLang="en-US" sz="2400" dirty="0" smtClean="0"/>
              <a:t>	then, the length of the shortest</a:t>
            </a:r>
          </a:p>
          <a:p>
            <a:pPr>
              <a:buFontTx/>
              <a:buNone/>
            </a:pPr>
            <a:r>
              <a:rPr lang="en-US" altLang="en-US" sz="2400" dirty="0" smtClean="0"/>
              <a:t>	path will be 3 (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, </a:t>
            </a:r>
            <a:r>
              <a:rPr lang="en-US" altLang="en-US" sz="2400" i="1" dirty="0"/>
              <a:t>q</a:t>
            </a:r>
            <a:r>
              <a:rPr lang="en-US" altLang="en-US" sz="2400" dirty="0" smtClean="0"/>
              <a:t>, </a:t>
            </a:r>
            <a:r>
              <a:rPr lang="en-US" altLang="en-US" sz="2400" i="1" dirty="0"/>
              <a:t>r</a:t>
            </a:r>
            <a:r>
              <a:rPr lang="en-US" altLang="en-US" sz="2400" dirty="0" smtClean="0"/>
              <a:t>, </a:t>
            </a:r>
            <a:r>
              <a:rPr lang="en-US" altLang="en-US" sz="2400" i="1" dirty="0"/>
              <a:t>t</a:t>
            </a:r>
            <a:r>
              <a:rPr lang="en-US" altLang="en-US" sz="2400" dirty="0" smtClean="0"/>
              <a:t>)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45368"/>
              </p:ext>
            </p:extLst>
          </p:nvPr>
        </p:nvGraphicFramePr>
        <p:xfrm>
          <a:off x="5931794" y="3599287"/>
          <a:ext cx="2156138" cy="1964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0"/>
                <a:gridCol w="716840"/>
                <a:gridCol w="722458"/>
              </a:tblGrid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q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6478073" y="4069724"/>
            <a:ext cx="1068947" cy="1223493"/>
          </a:xfrm>
          <a:custGeom>
            <a:avLst/>
            <a:gdLst>
              <a:gd name="connsiteX0" fmla="*/ 0 w 1068947"/>
              <a:gd name="connsiteY0" fmla="*/ 1223493 h 1223493"/>
              <a:gd name="connsiteX1" fmla="*/ 12879 w 1068947"/>
              <a:gd name="connsiteY1" fmla="*/ 309093 h 1223493"/>
              <a:gd name="connsiteX2" fmla="*/ 759854 w 1068947"/>
              <a:gd name="connsiteY2" fmla="*/ 309093 h 1223493"/>
              <a:gd name="connsiteX3" fmla="*/ 1068947 w 1068947"/>
              <a:gd name="connsiteY3" fmla="*/ 0 h 122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947" h="1223493">
                <a:moveTo>
                  <a:pt x="0" y="1223493"/>
                </a:moveTo>
                <a:lnTo>
                  <a:pt x="12879" y="309093"/>
                </a:lnTo>
                <a:lnTo>
                  <a:pt x="759854" y="309093"/>
                </a:lnTo>
                <a:lnTo>
                  <a:pt x="106894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Measures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Cont. Example:</a:t>
            </a:r>
          </a:p>
          <a:p>
            <a:pP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b="1" dirty="0" smtClean="0"/>
              <a:t>Case3:</a:t>
            </a:r>
            <a:r>
              <a:rPr lang="en-US" altLang="en-US" sz="2400" dirty="0" smtClean="0"/>
              <a:t> If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</a:t>
            </a:r>
            <a:r>
              <a:rPr lang="en-US" altLang="en-US" sz="2400" dirty="0" smtClean="0"/>
              <a:t> =0 and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3</a:t>
            </a:r>
            <a:r>
              <a:rPr lang="en-US" altLang="en-US" sz="2400" dirty="0" smtClean="0"/>
              <a:t> = 1</a:t>
            </a:r>
          </a:p>
          <a:p>
            <a:pPr>
              <a:buFontTx/>
              <a:buNone/>
            </a:pPr>
            <a:r>
              <a:rPr lang="en-US" altLang="en-US" sz="2400" dirty="0" smtClean="0"/>
              <a:t>	The same applies here, and the shortest –m-path will be 3 (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2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3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4</a:t>
            </a:r>
            <a:r>
              <a:rPr lang="en-US" altLang="en-US" sz="2400" dirty="0" smtClean="0"/>
              <a:t>)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912"/>
              </p:ext>
            </p:extLst>
          </p:nvPr>
        </p:nvGraphicFramePr>
        <p:xfrm>
          <a:off x="5931794" y="3599287"/>
          <a:ext cx="2156138" cy="1964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0"/>
                <a:gridCol w="716840"/>
                <a:gridCol w="722458"/>
              </a:tblGrid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/>
                        <a:t>s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6413679" y="3696237"/>
            <a:ext cx="1326524" cy="1493949"/>
          </a:xfrm>
          <a:custGeom>
            <a:avLst/>
            <a:gdLst>
              <a:gd name="connsiteX0" fmla="*/ 0 w 1326524"/>
              <a:gd name="connsiteY0" fmla="*/ 1493949 h 1493949"/>
              <a:gd name="connsiteX1" fmla="*/ 425003 w 1326524"/>
              <a:gd name="connsiteY1" fmla="*/ 965915 h 1493949"/>
              <a:gd name="connsiteX2" fmla="*/ 425003 w 1326524"/>
              <a:gd name="connsiteY2" fmla="*/ 0 h 1493949"/>
              <a:gd name="connsiteX3" fmla="*/ 1326524 w 1326524"/>
              <a:gd name="connsiteY3" fmla="*/ 0 h 149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524" h="1493949">
                <a:moveTo>
                  <a:pt x="0" y="1493949"/>
                </a:moveTo>
                <a:lnTo>
                  <a:pt x="425003" y="965915"/>
                </a:lnTo>
                <a:lnTo>
                  <a:pt x="425003" y="0"/>
                </a:lnTo>
                <a:lnTo>
                  <a:pt x="1326524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Measures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Cont. Example:</a:t>
            </a:r>
          </a:p>
          <a:p>
            <a:pPr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b="1" dirty="0" smtClean="0"/>
              <a:t>Case4:</a:t>
            </a:r>
            <a:r>
              <a:rPr lang="en-US" altLang="en-US" sz="2400" dirty="0" smtClean="0"/>
              <a:t> If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</a:t>
            </a:r>
            <a:r>
              <a:rPr lang="en-US" altLang="en-US" sz="2400" dirty="0" smtClean="0"/>
              <a:t> =1 and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3</a:t>
            </a:r>
            <a:r>
              <a:rPr lang="en-US" altLang="en-US" sz="2400" dirty="0" smtClean="0"/>
              <a:t> = 1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	The length of the shortest m-path will be 4 (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 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2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3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4</a:t>
            </a:r>
            <a:r>
              <a:rPr lang="en-US" altLang="en-US" sz="2400" dirty="0" smtClean="0"/>
              <a:t>)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57766"/>
              </p:ext>
            </p:extLst>
          </p:nvPr>
        </p:nvGraphicFramePr>
        <p:xfrm>
          <a:off x="3291625" y="3903015"/>
          <a:ext cx="2156138" cy="1964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0"/>
                <a:gridCol w="716840"/>
                <a:gridCol w="722458"/>
              </a:tblGrid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r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6547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773510" y="4095482"/>
            <a:ext cx="1339403" cy="1416676"/>
          </a:xfrm>
          <a:custGeom>
            <a:avLst/>
            <a:gdLst>
              <a:gd name="connsiteX0" fmla="*/ 0 w 1339403"/>
              <a:gd name="connsiteY0" fmla="*/ 1416676 h 1416676"/>
              <a:gd name="connsiteX1" fmla="*/ 0 w 1339403"/>
              <a:gd name="connsiteY1" fmla="*/ 682580 h 1416676"/>
              <a:gd name="connsiteX2" fmla="*/ 734096 w 1339403"/>
              <a:gd name="connsiteY2" fmla="*/ 682580 h 1416676"/>
              <a:gd name="connsiteX3" fmla="*/ 708338 w 1339403"/>
              <a:gd name="connsiteY3" fmla="*/ 0 h 1416676"/>
              <a:gd name="connsiteX4" fmla="*/ 1339403 w 1339403"/>
              <a:gd name="connsiteY4" fmla="*/ 0 h 14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403" h="1416676">
                <a:moveTo>
                  <a:pt x="0" y="1416676"/>
                </a:moveTo>
                <a:lnTo>
                  <a:pt x="0" y="682580"/>
                </a:lnTo>
                <a:lnTo>
                  <a:pt x="734096" y="682580"/>
                </a:lnTo>
                <a:lnTo>
                  <a:pt x="708338" y="0"/>
                </a:lnTo>
                <a:lnTo>
                  <a:pt x="1339403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Paradoxes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966392"/>
              </p:ext>
            </p:extLst>
          </p:nvPr>
        </p:nvGraphicFramePr>
        <p:xfrm>
          <a:off x="783197" y="1707124"/>
          <a:ext cx="430395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</a:tblGrid>
              <a:tr h="207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7909" y="1690689"/>
            <a:ext cx="2717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4-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Perpendicular lines not crossing each 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99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Paradoxes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641172"/>
              </p:ext>
            </p:extLst>
          </p:nvPr>
        </p:nvGraphicFramePr>
        <p:xfrm>
          <a:off x="628650" y="1690689"/>
          <a:ext cx="430395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  <a:gridCol w="268997"/>
              </a:tblGrid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745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7909" y="1690689"/>
            <a:ext cx="2717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8</a:t>
            </a:r>
            <a:r>
              <a:rPr lang="en-GB" sz="2400" dirty="0" smtClean="0"/>
              <a:t>-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Perpendicular lines not crossing each 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7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Different pixel relationships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Neighbourhood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Connectivity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Adjacency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Path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Connected component labelling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of distance measure: Shape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istance </a:t>
            </a:r>
            <a:r>
              <a:rPr lang="en-GB" dirty="0"/>
              <a:t>transform is an operator normally only applied to binary images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 result of the transform is a </a:t>
            </a:r>
            <a:r>
              <a:rPr lang="en-GB" dirty="0" err="1" smtClean="0"/>
              <a:t>gray</a:t>
            </a:r>
            <a:r>
              <a:rPr lang="en-GB" dirty="0" smtClean="0"/>
              <a:t>-level </a:t>
            </a:r>
            <a:r>
              <a:rPr lang="en-GB" dirty="0"/>
              <a:t>image that looks similar to the input </a:t>
            </a:r>
            <a:r>
              <a:rPr lang="en-GB" dirty="0" smtClean="0"/>
              <a:t>image</a:t>
            </a:r>
          </a:p>
          <a:p>
            <a:endParaRPr lang="en-GB" dirty="0"/>
          </a:p>
          <a:p>
            <a:r>
              <a:rPr lang="en-GB" dirty="0"/>
              <a:t>E</a:t>
            </a:r>
            <a:r>
              <a:rPr lang="en-GB" dirty="0" smtClean="0"/>
              <a:t>xcept </a:t>
            </a:r>
            <a:r>
              <a:rPr lang="en-GB" dirty="0"/>
              <a:t>that the </a:t>
            </a:r>
            <a:r>
              <a:rPr lang="en-GB" b="1" dirty="0" smtClean="0">
                <a:solidFill>
                  <a:srgbClr val="C00000"/>
                </a:solidFill>
              </a:rPr>
              <a:t>grey level </a:t>
            </a:r>
            <a:r>
              <a:rPr lang="en-GB" b="1" dirty="0">
                <a:solidFill>
                  <a:srgbClr val="C00000"/>
                </a:solidFill>
              </a:rPr>
              <a:t>intensities </a:t>
            </a:r>
            <a:r>
              <a:rPr lang="en-GB" dirty="0"/>
              <a:t>of points </a:t>
            </a:r>
            <a:r>
              <a:rPr lang="en-GB" b="1" dirty="0">
                <a:solidFill>
                  <a:srgbClr val="0000FF"/>
                </a:solidFill>
              </a:rPr>
              <a:t>inside foreground </a:t>
            </a:r>
            <a:r>
              <a:rPr lang="en-GB" dirty="0"/>
              <a:t>regions are </a:t>
            </a:r>
            <a:r>
              <a:rPr lang="en-GB" b="1" dirty="0">
                <a:solidFill>
                  <a:srgbClr val="7030A0"/>
                </a:solidFill>
              </a:rPr>
              <a:t>changed</a:t>
            </a:r>
            <a:r>
              <a:rPr lang="en-GB" dirty="0"/>
              <a:t> to show the </a:t>
            </a:r>
            <a:r>
              <a:rPr lang="en-GB" b="1" dirty="0">
                <a:solidFill>
                  <a:srgbClr val="00B050"/>
                </a:solidFill>
              </a:rPr>
              <a:t>distance to the </a:t>
            </a:r>
            <a:r>
              <a:rPr lang="en-GB" sz="2800" b="1" dirty="0">
                <a:solidFill>
                  <a:srgbClr val="FF0000"/>
                </a:solidFill>
              </a:rPr>
              <a:t>closest</a:t>
            </a:r>
            <a:r>
              <a:rPr lang="en-GB" sz="2800" b="1" dirty="0">
                <a:solidFill>
                  <a:srgbClr val="7030A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boundary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dirty="0"/>
              <a:t>from each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 transform: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magine </a:t>
            </a:r>
            <a:r>
              <a:rPr lang="en-GB" dirty="0"/>
              <a:t>that foreground regions in the input binary image are made of some uniform slow burning inflammable material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tarting </a:t>
            </a:r>
            <a:r>
              <a:rPr lang="en-GB" dirty="0"/>
              <a:t>a fire at all points on the boundary of a foreground region and letting the fire burn its way into the interior. 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L</a:t>
            </a:r>
            <a:r>
              <a:rPr lang="en-GB" dirty="0" smtClean="0"/>
              <a:t>abel </a:t>
            </a:r>
            <a:r>
              <a:rPr lang="en-GB" dirty="0"/>
              <a:t>each point in the interior with the amount of time that the fire took to first reach that </a:t>
            </a:r>
            <a:r>
              <a:rPr lang="en-GB" dirty="0" smtClean="0"/>
              <a:t>point</a:t>
            </a:r>
          </a:p>
          <a:p>
            <a:endParaRPr lang="en-GB" dirty="0"/>
          </a:p>
          <a:p>
            <a:r>
              <a:rPr lang="en-GB" dirty="0" smtClean="0"/>
              <a:t>Chamfering algorithm or chamfering or distance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The resulting image has pixel values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rgbClr val="0000FF"/>
                </a:solidFill>
              </a:rPr>
              <a:t> 0 for elements of the relevant subset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rgbClr val="0000FF"/>
                </a:solidFill>
              </a:rPr>
              <a:t> Low values for close pixel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rgbClr val="0000FF"/>
                </a:solidFill>
              </a:rPr>
              <a:t> High values for pixels remote from it</a:t>
            </a:r>
          </a:p>
          <a:p>
            <a:endParaRPr lang="en-GB" sz="2400" dirty="0"/>
          </a:p>
          <a:p>
            <a:r>
              <a:rPr lang="en-GB" sz="2400" dirty="0" smtClean="0"/>
              <a:t>The distance transform of a binary 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/>
              <a:t> Distance from each pixel to the </a:t>
            </a:r>
            <a:r>
              <a:rPr lang="en-GB" sz="2400" b="1" dirty="0" smtClean="0">
                <a:solidFill>
                  <a:srgbClr val="C00000"/>
                </a:solidFill>
              </a:rPr>
              <a:t>nearest non-zero pixel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9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890619"/>
              </p:ext>
            </p:extLst>
          </p:nvPr>
        </p:nvGraphicFramePr>
        <p:xfrm>
          <a:off x="1324109" y="1580927"/>
          <a:ext cx="24663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93"/>
                <a:gridCol w="308293"/>
                <a:gridCol w="308293"/>
                <a:gridCol w="308293"/>
                <a:gridCol w="308293"/>
                <a:gridCol w="308293"/>
                <a:gridCol w="308293"/>
                <a:gridCol w="308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692914"/>
              </p:ext>
            </p:extLst>
          </p:nvPr>
        </p:nvGraphicFramePr>
        <p:xfrm>
          <a:off x="5494718" y="1578780"/>
          <a:ext cx="24663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93"/>
                <a:gridCol w="308293"/>
                <a:gridCol w="308293"/>
                <a:gridCol w="308293"/>
                <a:gridCol w="308293"/>
                <a:gridCol w="308293"/>
                <a:gridCol w="308293"/>
                <a:gridCol w="308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6677" y="5203064"/>
            <a:ext cx="5170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Distance transform for distance D</a:t>
            </a:r>
            <a:r>
              <a:rPr lang="en-GB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7" name="Right Arrow 6"/>
          <p:cNvSpPr/>
          <p:nvPr/>
        </p:nvSpPr>
        <p:spPr>
          <a:xfrm>
            <a:off x="4069723" y="2738538"/>
            <a:ext cx="1004553" cy="708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pass distance transform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Proposed by Rosenfeld and </a:t>
            </a:r>
            <a:r>
              <a:rPr lang="en-GB" sz="2400" dirty="0" err="1" smtClean="0"/>
              <a:t>Pfaltz</a:t>
            </a:r>
            <a:r>
              <a:rPr lang="en-GB" sz="2400" dirty="0" smtClean="0"/>
              <a:t> for distance D</a:t>
            </a:r>
            <a:r>
              <a:rPr lang="en-GB" sz="2400" baseline="-25000" dirty="0" smtClean="0"/>
              <a:t>4</a:t>
            </a:r>
            <a:r>
              <a:rPr lang="en-GB" sz="2400" dirty="0" smtClean="0"/>
              <a:t> and D</a:t>
            </a:r>
            <a:r>
              <a:rPr lang="en-GB" sz="2400" baseline="-25000" dirty="0" smtClean="0"/>
              <a:t>8</a:t>
            </a:r>
          </a:p>
          <a:p>
            <a:r>
              <a:rPr lang="en-GB" sz="2400" dirty="0" smtClean="0"/>
              <a:t>Idea: traverse the image by a small local mask</a:t>
            </a:r>
          </a:p>
          <a:p>
            <a:r>
              <a:rPr lang="en-GB" sz="2400" dirty="0" smtClean="0"/>
              <a:t>Pass 1:</a:t>
            </a:r>
          </a:p>
          <a:p>
            <a:pPr lvl="1"/>
            <a:r>
              <a:rPr lang="en-GB" sz="2400" dirty="0" smtClean="0"/>
              <a:t>Starts from top left corner of the image </a:t>
            </a:r>
          </a:p>
          <a:p>
            <a:pPr lvl="1"/>
            <a:r>
              <a:rPr lang="en-GB" sz="2400" dirty="0" smtClean="0"/>
              <a:t>Move horizontally left to right</a:t>
            </a:r>
          </a:p>
          <a:p>
            <a:pPr lvl="1"/>
            <a:r>
              <a:rPr lang="en-GB" sz="2400" dirty="0" smtClean="0"/>
              <a:t>Move vertically top to bottom</a:t>
            </a:r>
          </a:p>
          <a:p>
            <a:r>
              <a:rPr lang="en-GB" sz="2400" dirty="0" smtClean="0"/>
              <a:t>Pass 2:</a:t>
            </a:r>
          </a:p>
          <a:p>
            <a:pPr lvl="1"/>
            <a:r>
              <a:rPr lang="en-GB" sz="2400" dirty="0"/>
              <a:t>Starts from </a:t>
            </a:r>
            <a:r>
              <a:rPr lang="en-GB" sz="2400" dirty="0" smtClean="0"/>
              <a:t>bottom right </a:t>
            </a:r>
            <a:r>
              <a:rPr lang="en-GB" sz="2400" dirty="0"/>
              <a:t>corner of the image </a:t>
            </a:r>
          </a:p>
          <a:p>
            <a:pPr lvl="1"/>
            <a:r>
              <a:rPr lang="en-GB" sz="2400" dirty="0"/>
              <a:t>Move horizontally </a:t>
            </a:r>
            <a:r>
              <a:rPr lang="en-GB" sz="2400" dirty="0" smtClean="0"/>
              <a:t>right to left</a:t>
            </a:r>
            <a:endParaRPr lang="en-GB" sz="2400" dirty="0"/>
          </a:p>
          <a:p>
            <a:pPr lvl="1"/>
            <a:r>
              <a:rPr lang="en-GB" sz="2400" dirty="0"/>
              <a:t>Move vertically </a:t>
            </a:r>
            <a:r>
              <a:rPr lang="en-GB" sz="2400" dirty="0" smtClean="0"/>
              <a:t>bottom to top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10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Masks use for distance transform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157589"/>
              </p:ext>
            </p:extLst>
          </p:nvPr>
        </p:nvGraphicFramePr>
        <p:xfrm>
          <a:off x="1870330" y="2140986"/>
          <a:ext cx="9880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030"/>
                <a:gridCol w="49403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P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882" y="4574149"/>
            <a:ext cx="8332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 smtClean="0"/>
              <a:t>Pixel neighbourhoods used in DT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 smtClean="0"/>
              <a:t>P is the central pixel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 smtClean="0"/>
              <a:t>The effectiveness comes from the propagation of values in a wave like manner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1126250" y="3521128"/>
            <a:ext cx="278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Mask used for pass 1</a:t>
            </a:r>
            <a:endParaRPr lang="en-GB" sz="20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712794"/>
              </p:ext>
            </p:extLst>
          </p:nvPr>
        </p:nvGraphicFramePr>
        <p:xfrm>
          <a:off x="6024898" y="2205380"/>
          <a:ext cx="9880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030"/>
                <a:gridCol w="49403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7641" y="3521128"/>
            <a:ext cx="278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Mask used for pass 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36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8924"/>
                <a:ext cx="7886700" cy="47021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 smtClean="0"/>
                  <a:t>Step 1: </a:t>
                </a:r>
                <a:r>
                  <a:rPr lang="en-GB" dirty="0" smtClean="0"/>
                  <a:t>For a </a:t>
                </a:r>
                <a:r>
                  <a:rPr lang="en-GB" dirty="0"/>
                  <a:t>subset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of an image of dimension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with respect </a:t>
                </a:r>
                <a:r>
                  <a:rPr lang="en-GB" dirty="0"/>
                  <a:t>to a distance metric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smtClean="0"/>
                  <a:t>construct </a:t>
                </a:r>
                <a:r>
                  <a:rPr lang="en-GB" dirty="0"/>
                  <a:t>an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array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with elements corresponding to the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set to 0, and all other </a:t>
                </a:r>
                <a:r>
                  <a:rPr lang="en-GB" dirty="0" smtClean="0"/>
                  <a:t>elements </a:t>
                </a:r>
                <a:r>
                  <a:rPr lang="en-GB" dirty="0"/>
                  <a:t>set to infinity.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 smtClean="0"/>
                  <a:t>Step 2: </a:t>
                </a:r>
                <a:r>
                  <a:rPr lang="en-GB" dirty="0" smtClean="0"/>
                  <a:t>Pass </a:t>
                </a:r>
                <a:r>
                  <a:rPr lang="en-GB" dirty="0"/>
                  <a:t>through the image row by row, from top to bottom and left to right. For each </a:t>
                </a:r>
                <a:r>
                  <a:rPr lang="en-GB" dirty="0" smtClean="0"/>
                  <a:t>neighbouring </a:t>
                </a:r>
                <a:r>
                  <a:rPr lang="en-GB" dirty="0"/>
                  <a:t>pixel above and to the </a:t>
                </a:r>
                <a:r>
                  <a:rPr lang="en-GB" dirty="0" smtClean="0"/>
                  <a:t>left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b="1" dirty="0" smtClean="0"/>
                  <a:t>Step 3: </a:t>
                </a:r>
                <a:r>
                  <a:rPr lang="en-GB" dirty="0" smtClean="0"/>
                  <a:t>Pass </a:t>
                </a:r>
                <a:r>
                  <a:rPr lang="en-GB" dirty="0"/>
                  <a:t>through the image row by row, from bottom to top and right to left. For each </a:t>
                </a:r>
                <a:r>
                  <a:rPr lang="en-GB" dirty="0" smtClean="0"/>
                  <a:t>neighbouring </a:t>
                </a:r>
                <a:r>
                  <a:rPr lang="en-GB" dirty="0"/>
                  <a:t>pixel below and to the </a:t>
                </a:r>
                <a:r>
                  <a:rPr lang="en-GB" dirty="0" smtClean="0"/>
                  <a:t>right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𝐵𝑅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b="1" dirty="0" smtClean="0"/>
                  <a:t>Step 4: </a:t>
                </a:r>
                <a:r>
                  <a:rPr lang="en-GB" dirty="0" smtClean="0"/>
                  <a:t>The </a:t>
                </a:r>
                <a:r>
                  <a:rPr lang="en-GB" dirty="0"/>
                  <a:t>array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now holds a chamfer of the subset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8924"/>
                <a:ext cx="7886700" cy="4702175"/>
              </a:xfrm>
              <a:blipFill rotWithShape="0">
                <a:blip r:embed="rId2"/>
                <a:stretch>
                  <a:fillRect l="-927" t="-2075" r="-1546" b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operations 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An image is represented in a matrix format.</a:t>
            </a:r>
          </a:p>
          <a:p>
            <a:r>
              <a:rPr lang="en-GB" sz="2400" dirty="0" smtClean="0"/>
              <a:t>To </a:t>
            </a:r>
            <a:r>
              <a:rPr lang="en-GB" sz="2400" dirty="0"/>
              <a:t>perform image arithmetic the size of the two matrices should be </a:t>
            </a:r>
            <a:r>
              <a:rPr lang="en-GB" sz="2400" dirty="0" smtClean="0"/>
              <a:t>same.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operation on two images results in a new image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 smtClean="0"/>
              <a:t>Consider </a:t>
            </a:r>
            <a:r>
              <a:rPr lang="en-GB" sz="2400" dirty="0"/>
              <a:t>two images A and B with same size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b="1" dirty="0" smtClean="0">
                <a:solidFill>
                  <a:srgbClr val="0000FF"/>
                </a:solidFill>
              </a:rPr>
              <a:t>Image Addition – </a:t>
            </a:r>
            <a:r>
              <a:rPr lang="en-GB" sz="2400" b="1" dirty="0" smtClean="0">
                <a:solidFill>
                  <a:srgbClr val="C00000"/>
                </a:solidFill>
              </a:rPr>
              <a:t>add components </a:t>
            </a:r>
            <a:r>
              <a:rPr lang="en-GB" sz="2400" b="1" dirty="0">
                <a:solidFill>
                  <a:srgbClr val="C00000"/>
                </a:solidFill>
              </a:rPr>
              <a:t>from one image into other image</a:t>
            </a:r>
            <a:endParaRPr lang="en-GB" sz="2400" b="1" dirty="0" smtClean="0">
              <a:solidFill>
                <a:srgbClr val="C00000"/>
              </a:solidFill>
            </a:endParaRPr>
          </a:p>
          <a:p>
            <a:r>
              <a:rPr lang="en-GB" sz="2400" b="1" dirty="0" smtClean="0">
                <a:solidFill>
                  <a:srgbClr val="0000FF"/>
                </a:solidFill>
              </a:rPr>
              <a:t>Image Subtraction – </a:t>
            </a:r>
            <a:r>
              <a:rPr lang="en-GB" sz="2400" b="1" dirty="0" smtClean="0">
                <a:solidFill>
                  <a:srgbClr val="C00000"/>
                </a:solidFill>
              </a:rPr>
              <a:t>change detection</a:t>
            </a:r>
          </a:p>
          <a:p>
            <a:r>
              <a:rPr lang="en-GB" sz="2400" b="1" dirty="0" smtClean="0">
                <a:solidFill>
                  <a:srgbClr val="0000FF"/>
                </a:solidFill>
              </a:rPr>
              <a:t>Image Multiplication – </a:t>
            </a:r>
            <a:r>
              <a:rPr lang="en-GB" sz="2400" b="1" dirty="0" smtClean="0">
                <a:solidFill>
                  <a:srgbClr val="C00000"/>
                </a:solidFill>
              </a:rPr>
              <a:t>masking </a:t>
            </a:r>
          </a:p>
          <a:p>
            <a:r>
              <a:rPr lang="en-GB" sz="2400" b="1" dirty="0" smtClean="0">
                <a:solidFill>
                  <a:srgbClr val="0000FF"/>
                </a:solidFill>
              </a:rPr>
              <a:t>Image Division </a:t>
            </a:r>
            <a:endParaRPr lang="en-GB" sz="2400" b="1" dirty="0">
              <a:solidFill>
                <a:srgbClr val="0000FF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3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operation 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Logical operations are done on </a:t>
            </a:r>
            <a:r>
              <a:rPr lang="en-GB" sz="2400" b="1" dirty="0">
                <a:solidFill>
                  <a:srgbClr val="0000FF"/>
                </a:solidFill>
              </a:rPr>
              <a:t>pixel by pixel basis</a:t>
            </a:r>
            <a:r>
              <a:rPr lang="en-GB" sz="2400" dirty="0"/>
              <a:t>.</a:t>
            </a:r>
          </a:p>
          <a:p>
            <a:r>
              <a:rPr lang="en-GB" sz="2400" dirty="0"/>
              <a:t>The </a:t>
            </a:r>
            <a:r>
              <a:rPr lang="en-GB" sz="2400" b="1" dirty="0">
                <a:solidFill>
                  <a:srgbClr val="0000FF"/>
                </a:solidFill>
              </a:rPr>
              <a:t>AND</a:t>
            </a:r>
            <a:r>
              <a:rPr lang="en-GB" sz="2400" dirty="0"/>
              <a:t> </a:t>
            </a:r>
            <a:r>
              <a:rPr lang="en-GB" sz="2400" dirty="0" err="1"/>
              <a:t>and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00FF"/>
                </a:solidFill>
              </a:rPr>
              <a:t>OR</a:t>
            </a:r>
            <a:r>
              <a:rPr lang="en-GB" sz="2400" dirty="0"/>
              <a:t> operations are used for </a:t>
            </a:r>
            <a:r>
              <a:rPr lang="en-GB" sz="2400" b="1" dirty="0">
                <a:solidFill>
                  <a:srgbClr val="C00000"/>
                </a:solidFill>
              </a:rPr>
              <a:t>selecting </a:t>
            </a:r>
            <a:r>
              <a:rPr lang="en-GB" sz="2400" b="1" dirty="0" smtClean="0">
                <a:solidFill>
                  <a:srgbClr val="C00000"/>
                </a:solidFill>
              </a:rPr>
              <a:t>sub-images </a:t>
            </a:r>
            <a:r>
              <a:rPr lang="en-GB" sz="2400" b="1" dirty="0">
                <a:solidFill>
                  <a:srgbClr val="C00000"/>
                </a:solidFill>
              </a:rPr>
              <a:t>in an image .</a:t>
            </a:r>
          </a:p>
          <a:p>
            <a:r>
              <a:rPr lang="en-GB" sz="2400" dirty="0"/>
              <a:t>This masking operation is referred as </a:t>
            </a:r>
            <a:r>
              <a:rPr lang="en-GB" sz="2400" b="1" dirty="0">
                <a:solidFill>
                  <a:srgbClr val="0000FF"/>
                </a:solidFill>
              </a:rPr>
              <a:t>Region Of Interest processing</a:t>
            </a:r>
            <a:r>
              <a:rPr lang="en-GB" sz="2400" dirty="0"/>
              <a:t>.</a:t>
            </a:r>
          </a:p>
          <a:p>
            <a:r>
              <a:rPr lang="en-GB" sz="2400" b="1" dirty="0" smtClean="0">
                <a:solidFill>
                  <a:srgbClr val="C00000"/>
                </a:solidFill>
              </a:rPr>
              <a:t>Isolate </a:t>
            </a:r>
            <a:r>
              <a:rPr lang="en-GB" sz="2400" b="1" dirty="0">
                <a:solidFill>
                  <a:srgbClr val="C00000"/>
                </a:solidFill>
              </a:rPr>
              <a:t>image parts</a:t>
            </a:r>
          </a:p>
          <a:p>
            <a:endParaRPr lang="en-GB" sz="2400" dirty="0" smtClean="0"/>
          </a:p>
          <a:p>
            <a:r>
              <a:rPr lang="en-GB" sz="2400" b="1" dirty="0" smtClean="0">
                <a:solidFill>
                  <a:srgbClr val="0000FF"/>
                </a:solidFill>
              </a:rPr>
              <a:t>Logical AND</a:t>
            </a:r>
          </a:p>
          <a:p>
            <a:r>
              <a:rPr lang="en-GB" sz="2400" b="1" dirty="0" smtClean="0">
                <a:solidFill>
                  <a:srgbClr val="0000FF"/>
                </a:solidFill>
              </a:rPr>
              <a:t>Logical 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3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dirty="0" smtClean="0"/>
              <a:t>Basic transformations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7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Different distance measures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Application of distance measures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Arithmetic and logical </a:t>
            </a:r>
            <a:r>
              <a:rPr lang="en-GB" sz="2400" dirty="0" smtClean="0"/>
              <a:t>operations on </a:t>
            </a:r>
            <a:r>
              <a:rPr lang="en-GB" sz="2400" dirty="0" smtClean="0"/>
              <a:t>images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7632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Region and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region is a set of pixels in which there is a path between any pair of pixels</a:t>
            </a:r>
          </a:p>
          <a:p>
            <a:endParaRPr lang="en-GB" sz="2400" dirty="0"/>
          </a:p>
          <a:p>
            <a:r>
              <a:rPr lang="en-GB" sz="2400" dirty="0" smtClean="0"/>
              <a:t>Points within a region are contiguous</a:t>
            </a:r>
            <a:r>
              <a:rPr lang="en-US" sz="2400" dirty="0" smtClean="0"/>
              <a:t>: reflexive, symmetric and transitive</a:t>
            </a:r>
          </a:p>
          <a:p>
            <a:endParaRPr lang="en-GB" sz="2400" dirty="0"/>
          </a:p>
          <a:p>
            <a:r>
              <a:rPr lang="en-GB" sz="2400" dirty="0" smtClean="0"/>
              <a:t>Decomposition of set</a:t>
            </a:r>
          </a:p>
          <a:p>
            <a:endParaRPr lang="en-GB" sz="2400" dirty="0"/>
          </a:p>
          <a:p>
            <a:r>
              <a:rPr lang="en-GB" sz="2400" dirty="0" smtClean="0"/>
              <a:t>Connected component </a:t>
            </a:r>
            <a:r>
              <a:rPr lang="en-GB" sz="2400" dirty="0" err="1" smtClean="0"/>
              <a:t>labeling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9899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Foreground and background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 smtClean="0"/>
                  <a:t> are disjoint regions in an image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400" dirty="0" smtClean="0"/>
                  <a:t>Let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=1,…,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 smtClean="0"/>
                  <a:t>number of disjoint sets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 smtClean="0"/>
                  <a:t> set complement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GB" sz="2400" dirty="0" smtClean="0"/>
                  <a:t>Background, and holes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400" dirty="0" smtClean="0"/>
                  <a:t>Simple contiguous region, multiple contiguous region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15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Distance Measures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smtClean="0"/>
              <a:t>For pixels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z</a:t>
            </a:r>
            <a:r>
              <a:rPr lang="en-US" altLang="en-US" sz="2400" dirty="0" smtClean="0"/>
              <a:t>, with coordinates (</a:t>
            </a:r>
            <a:r>
              <a:rPr lang="en-US" altLang="en-US" sz="2400" i="1" dirty="0" err="1" smtClean="0"/>
              <a:t>x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y</a:t>
            </a:r>
            <a:r>
              <a:rPr lang="en-US" altLang="en-US" sz="2400" dirty="0" smtClean="0"/>
              <a:t>), (</a:t>
            </a:r>
            <a:r>
              <a:rPr lang="en-US" altLang="en-US" sz="2400" i="1" dirty="0" err="1" smtClean="0"/>
              <a:t>s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t</a:t>
            </a:r>
            <a:r>
              <a:rPr lang="en-US" altLang="en-US" sz="2400" dirty="0" smtClean="0"/>
              <a:t>) and (</a:t>
            </a:r>
            <a:r>
              <a:rPr lang="en-US" altLang="en-US" sz="2400" i="1" dirty="0" err="1" smtClean="0"/>
              <a:t>v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w</a:t>
            </a:r>
            <a:r>
              <a:rPr lang="en-US" altLang="en-US" sz="2400" dirty="0" smtClean="0"/>
              <a:t>), respectively, </a:t>
            </a:r>
            <a:r>
              <a:rPr lang="en-US" altLang="en-US" sz="2400" i="1" dirty="0" smtClean="0"/>
              <a:t>D</a:t>
            </a:r>
            <a:r>
              <a:rPr lang="en-US" altLang="en-US" sz="2400" dirty="0" smtClean="0"/>
              <a:t> is a distance function if: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 smtClean="0"/>
              <a:t>	(a) </a:t>
            </a:r>
            <a:r>
              <a:rPr lang="en-US" altLang="en-US" sz="2400" i="1" dirty="0" smtClean="0"/>
              <a:t>D 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/>
              <a:t>p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q</a:t>
            </a:r>
            <a:r>
              <a:rPr lang="en-US" altLang="en-US" sz="2400" dirty="0" smtClean="0"/>
              <a:t>) ≥ 0 (</a:t>
            </a:r>
            <a:r>
              <a:rPr lang="en-US" altLang="en-US" sz="2400" i="1" dirty="0" smtClean="0"/>
              <a:t>D 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/>
              <a:t>p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q</a:t>
            </a:r>
            <a:r>
              <a:rPr lang="en-US" altLang="en-US" sz="2400" dirty="0" smtClean="0"/>
              <a:t>) = 0 </a:t>
            </a:r>
            <a:r>
              <a:rPr lang="en-US" altLang="en-US" sz="2400" dirty="0" err="1" smtClean="0"/>
              <a:t>iff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=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),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 smtClean="0"/>
              <a:t>	(b) </a:t>
            </a:r>
            <a:r>
              <a:rPr lang="en-US" altLang="en-US" sz="2400" i="1" dirty="0" smtClean="0"/>
              <a:t>D 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/>
              <a:t>p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q</a:t>
            </a:r>
            <a:r>
              <a:rPr lang="en-US" altLang="en-US" sz="2400" dirty="0" smtClean="0"/>
              <a:t>) = </a:t>
            </a:r>
            <a:r>
              <a:rPr lang="en-US" altLang="en-US" sz="2400" i="1" dirty="0" smtClean="0"/>
              <a:t>D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,</a:t>
            </a:r>
            <a:r>
              <a:rPr lang="en-US" altLang="en-US" sz="2400" i="1" dirty="0" smtClean="0"/>
              <a:t> p</a:t>
            </a:r>
            <a:r>
              <a:rPr lang="en-US" altLang="en-US" sz="2400" dirty="0" smtClean="0"/>
              <a:t>), and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 smtClean="0"/>
              <a:t>	(c) </a:t>
            </a:r>
            <a:r>
              <a:rPr lang="en-US" altLang="en-US" sz="2400" i="1" dirty="0" smtClean="0"/>
              <a:t>D 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/>
              <a:t>p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z</a:t>
            </a:r>
            <a:r>
              <a:rPr lang="en-US" altLang="en-US" sz="2400" dirty="0" smtClean="0"/>
              <a:t>) ≤ </a:t>
            </a:r>
            <a:r>
              <a:rPr lang="en-US" altLang="en-US" sz="2400" i="1" dirty="0" smtClean="0"/>
              <a:t>D 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/>
              <a:t>p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q</a:t>
            </a:r>
            <a:r>
              <a:rPr lang="en-US" altLang="en-US" sz="2400" dirty="0" smtClean="0"/>
              <a:t>) + </a:t>
            </a:r>
            <a:r>
              <a:rPr lang="en-US" altLang="en-US" sz="2400" i="1" dirty="0" smtClean="0"/>
              <a:t>D 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/>
              <a:t>q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z</a:t>
            </a:r>
            <a:r>
              <a:rPr lang="en-US" altLang="en-US" sz="2400" dirty="0" smtClean="0"/>
              <a:t>).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982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Measures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Euclidean Distance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/>
              <a:t>between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 is defined as:</a:t>
            </a:r>
          </a:p>
          <a:p>
            <a:pPr algn="ctr">
              <a:buNone/>
            </a:pPr>
            <a:r>
              <a:rPr lang="en-US" altLang="en-US" sz="2400" b="1" i="1" dirty="0">
                <a:solidFill>
                  <a:srgbClr val="C00000"/>
                </a:solidFill>
              </a:rPr>
              <a:t>	D</a:t>
            </a:r>
            <a:r>
              <a:rPr lang="en-US" altLang="en-US" sz="2400" b="1" i="1" baseline="-25000" dirty="0">
                <a:solidFill>
                  <a:srgbClr val="C00000"/>
                </a:solidFill>
              </a:rPr>
              <a:t>e</a:t>
            </a:r>
            <a:r>
              <a:rPr lang="en-US" altLang="en-US" sz="2400" b="1" i="1" dirty="0">
                <a:solidFill>
                  <a:srgbClr val="C00000"/>
                </a:solidFill>
              </a:rPr>
              <a:t> (</a:t>
            </a:r>
            <a:r>
              <a:rPr lang="en-US" altLang="en-US" sz="2400" b="1" i="1" dirty="0" err="1">
                <a:solidFill>
                  <a:srgbClr val="C00000"/>
                </a:solidFill>
              </a:rPr>
              <a:t>p,q</a:t>
            </a:r>
            <a:r>
              <a:rPr lang="en-US" altLang="en-US" sz="2400" b="1" i="1" dirty="0">
                <a:solidFill>
                  <a:srgbClr val="C00000"/>
                </a:solidFill>
              </a:rPr>
              <a:t>) = [(x – s)</a:t>
            </a:r>
            <a:r>
              <a:rPr lang="en-US" altLang="en-US" sz="2400" b="1" i="1" baseline="30000" dirty="0">
                <a:solidFill>
                  <a:srgbClr val="C00000"/>
                </a:solidFill>
              </a:rPr>
              <a:t>2 </a:t>
            </a:r>
            <a:r>
              <a:rPr lang="en-US" altLang="en-US" sz="2400" b="1" i="1" dirty="0">
                <a:solidFill>
                  <a:srgbClr val="C00000"/>
                </a:solidFill>
              </a:rPr>
              <a:t>+ (y - </a:t>
            </a:r>
            <a:r>
              <a:rPr lang="en-US" altLang="en-US" sz="2400" b="1" i="1" dirty="0" smtClean="0">
                <a:solidFill>
                  <a:srgbClr val="C00000"/>
                </a:solidFill>
              </a:rPr>
              <a:t>t)</a:t>
            </a:r>
            <a:r>
              <a:rPr lang="en-US" altLang="en-US" sz="2400" b="1" i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en-US" sz="2400" b="1" i="1" dirty="0" smtClean="0">
                <a:solidFill>
                  <a:srgbClr val="C00000"/>
                </a:solidFill>
              </a:rPr>
              <a:t>]</a:t>
            </a:r>
            <a:r>
              <a:rPr lang="en-US" altLang="en-US" sz="2400" b="1" i="1" baseline="30000" dirty="0" smtClean="0">
                <a:solidFill>
                  <a:srgbClr val="C00000"/>
                </a:solidFill>
              </a:rPr>
              <a:t>1/2</a:t>
            </a:r>
            <a:endParaRPr lang="en-US" altLang="en-US" sz="2400" b="1" i="1" baseline="30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en-US" altLang="en-US" sz="2400" baseline="30000" dirty="0" smtClean="0"/>
          </a:p>
          <a:p>
            <a:pPr>
              <a:buFontTx/>
              <a:buNone/>
            </a:pPr>
            <a:endParaRPr lang="en-US" altLang="en-US" sz="2400" baseline="30000" dirty="0" smtClean="0"/>
          </a:p>
          <a:p>
            <a:pPr>
              <a:buFontTx/>
              <a:buNone/>
            </a:pPr>
            <a:endParaRPr lang="en-US" altLang="en-US" sz="2400" baseline="30000" dirty="0" smtClean="0"/>
          </a:p>
          <a:p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867400" y="5105400"/>
            <a:ext cx="152400" cy="1524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20000" y="3810000"/>
            <a:ext cx="152400" cy="1524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7"/>
            <a:endCxn id="5" idx="3"/>
          </p:cNvCxnSpPr>
          <p:nvPr/>
        </p:nvCxnSpPr>
        <p:spPr bwMode="auto">
          <a:xfrm flipV="1">
            <a:off x="5997575" y="3940175"/>
            <a:ext cx="1644650" cy="118745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15" name="Straight Arrow Connector 11"/>
          <p:cNvCxnSpPr>
            <a:cxnSpLocks noChangeShapeType="1"/>
          </p:cNvCxnSpPr>
          <p:nvPr/>
        </p:nvCxnSpPr>
        <p:spPr bwMode="auto">
          <a:xfrm flipV="1">
            <a:off x="5715000" y="3581400"/>
            <a:ext cx="175260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7416" name="TextBox 12"/>
          <p:cNvSpPr txBox="1">
            <a:spLocks noChangeArrowheads="1"/>
          </p:cNvSpPr>
          <p:nvPr/>
        </p:nvSpPr>
        <p:spPr bwMode="auto">
          <a:xfrm rot="-2244130">
            <a:off x="5824538" y="3844925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D</a:t>
            </a:r>
            <a:r>
              <a:rPr lang="en-US" altLang="en-US" i="1" baseline="-25000"/>
              <a:t>e</a:t>
            </a:r>
            <a:r>
              <a:rPr lang="en-US" altLang="en-US"/>
              <a:t> (</a:t>
            </a:r>
            <a:r>
              <a:rPr lang="en-US" altLang="en-US" i="1"/>
              <a:t>p</a:t>
            </a:r>
            <a:r>
              <a:rPr lang="en-US" altLang="en-US"/>
              <a:t>,</a:t>
            </a:r>
            <a:r>
              <a:rPr lang="en-US" altLang="en-US" i="1"/>
              <a:t>q</a:t>
            </a:r>
            <a:r>
              <a:rPr lang="en-US" altLang="en-US"/>
              <a:t>)</a:t>
            </a:r>
          </a:p>
        </p:txBody>
      </p:sp>
      <p:sp>
        <p:nvSpPr>
          <p:cNvPr id="17417" name="TextBox 13"/>
          <p:cNvSpPr txBox="1">
            <a:spLocks noChangeArrowheads="1"/>
          </p:cNvSpPr>
          <p:nvPr/>
        </p:nvSpPr>
        <p:spPr bwMode="auto">
          <a:xfrm>
            <a:off x="5486400" y="54102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p</a:t>
            </a:r>
            <a:r>
              <a:rPr lang="en-US" altLang="en-US"/>
              <a:t> 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</p:txBody>
      </p:sp>
      <p:sp>
        <p:nvSpPr>
          <p:cNvPr id="17418" name="TextBox 14"/>
          <p:cNvSpPr txBox="1">
            <a:spLocks noChangeArrowheads="1"/>
          </p:cNvSpPr>
          <p:nvPr/>
        </p:nvSpPr>
        <p:spPr bwMode="auto">
          <a:xfrm>
            <a:off x="7924800" y="35814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q</a:t>
            </a:r>
            <a:r>
              <a:rPr lang="en-US" altLang="en-US"/>
              <a:t> (</a:t>
            </a:r>
            <a:r>
              <a:rPr lang="en-US" altLang="en-US" i="1"/>
              <a:t>s</a:t>
            </a:r>
            <a:r>
              <a:rPr lang="en-US" altLang="en-US"/>
              <a:t>,</a:t>
            </a:r>
            <a:r>
              <a:rPr lang="en-US" altLang="en-US" i="1"/>
              <a:t>t</a:t>
            </a:r>
            <a:r>
              <a:rPr lang="en-US" altLang="en-US"/>
              <a:t>)</a:t>
            </a:r>
          </a:p>
        </p:txBody>
      </p:sp>
      <p:cxnSp>
        <p:nvCxnSpPr>
          <p:cNvPr id="17419" name="Straight Connector 16"/>
          <p:cNvCxnSpPr>
            <a:cxnSpLocks noChangeShapeType="1"/>
            <a:stCxn id="5" idx="4"/>
          </p:cNvCxnSpPr>
          <p:nvPr/>
        </p:nvCxnSpPr>
        <p:spPr bwMode="auto">
          <a:xfrm>
            <a:off x="7696200" y="3962400"/>
            <a:ext cx="0" cy="1219200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17420" name="Straight Connector 17"/>
          <p:cNvCxnSpPr>
            <a:cxnSpLocks noChangeShapeType="1"/>
            <a:endCxn id="4" idx="6"/>
          </p:cNvCxnSpPr>
          <p:nvPr/>
        </p:nvCxnSpPr>
        <p:spPr bwMode="auto">
          <a:xfrm flipH="1">
            <a:off x="6019800" y="5181600"/>
            <a:ext cx="1676400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2" name="Rectangle 1"/>
          <p:cNvSpPr/>
          <p:nvPr/>
        </p:nvSpPr>
        <p:spPr>
          <a:xfrm>
            <a:off x="628650" y="3145661"/>
            <a:ext cx="4572000" cy="12413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Pixels having a distance less than or equal </a:t>
            </a:r>
            <a:r>
              <a:rPr lang="en-US" alt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some value r from (</a:t>
            </a:r>
            <a:r>
              <a:rPr lang="en-US" alt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) are the </a:t>
            </a:r>
            <a:r>
              <a:rPr lang="en-US" altLang="en-US" sz="28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US" altLang="en-US" sz="2800" b="1" baseline="30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</a:t>
            </a:r>
            <a:r>
              <a:rPr lang="en-US" altLang="en-US" sz="28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disk of </a:t>
            </a:r>
          </a:p>
          <a:p>
            <a:pPr>
              <a:buFontTx/>
              <a:buNone/>
            </a:pPr>
            <a:r>
              <a:rPr lang="en-US" altLang="en-US" sz="28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radius r 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centered at (</a:t>
            </a:r>
            <a:r>
              <a:rPr lang="en-US" alt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44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Measures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b="1" i="1" dirty="0" smtClean="0">
                <a:solidFill>
                  <a:srgbClr val="0000FF"/>
                </a:solidFill>
              </a:rPr>
              <a:t>D</a:t>
            </a:r>
            <a:r>
              <a:rPr lang="en-US" altLang="en-US" b="1" i="1" baseline="-25000" dirty="0" smtClean="0">
                <a:solidFill>
                  <a:srgbClr val="0000FF"/>
                </a:solidFill>
              </a:rPr>
              <a:t>4</a:t>
            </a:r>
            <a:r>
              <a:rPr lang="en-US" altLang="en-US" b="1" i="1" dirty="0" smtClean="0">
                <a:solidFill>
                  <a:srgbClr val="0000FF"/>
                </a:solidFill>
              </a:rPr>
              <a:t> distance </a:t>
            </a:r>
            <a:r>
              <a:rPr lang="en-US" altLang="en-US" dirty="0" smtClean="0"/>
              <a:t>(also called </a:t>
            </a:r>
            <a:r>
              <a:rPr lang="en-US" altLang="en-US" b="1" i="1" dirty="0" smtClean="0">
                <a:solidFill>
                  <a:srgbClr val="C00000"/>
                </a:solidFill>
              </a:rPr>
              <a:t>city-block distance</a:t>
            </a:r>
            <a:r>
              <a:rPr lang="en-US" altLang="en-US" i="1" dirty="0" smtClean="0"/>
              <a:t>, </a:t>
            </a:r>
            <a:r>
              <a:rPr lang="en-US" altLang="en-US" b="1" i="1" dirty="0" smtClean="0">
                <a:solidFill>
                  <a:srgbClr val="C00000"/>
                </a:solidFill>
              </a:rPr>
              <a:t>Manhattan distance</a:t>
            </a:r>
            <a:r>
              <a:rPr lang="en-US" altLang="en-US" dirty="0" smtClean="0"/>
              <a:t>) between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 is defined as:</a:t>
            </a:r>
          </a:p>
          <a:p>
            <a:pPr algn="ctr">
              <a:buNone/>
            </a:pPr>
            <a:r>
              <a:rPr lang="en-US" altLang="en-US" sz="2400" b="1" i="1" dirty="0">
                <a:solidFill>
                  <a:srgbClr val="C00000"/>
                </a:solidFill>
              </a:rPr>
              <a:t>	D</a:t>
            </a:r>
            <a:r>
              <a:rPr lang="en-US" altLang="en-US" sz="2400" b="1" i="1" baseline="-25000" dirty="0">
                <a:solidFill>
                  <a:srgbClr val="C00000"/>
                </a:solidFill>
              </a:rPr>
              <a:t>4 </a:t>
            </a:r>
            <a:r>
              <a:rPr lang="en-US" altLang="en-US" sz="2400" b="1" i="1" dirty="0">
                <a:solidFill>
                  <a:srgbClr val="C00000"/>
                </a:solidFill>
              </a:rPr>
              <a:t>(</a:t>
            </a:r>
            <a:r>
              <a:rPr lang="en-US" altLang="en-US" sz="2400" b="1" i="1" dirty="0" err="1">
                <a:solidFill>
                  <a:srgbClr val="C00000"/>
                </a:solidFill>
              </a:rPr>
              <a:t>p,q</a:t>
            </a:r>
            <a:r>
              <a:rPr lang="en-US" altLang="en-US" sz="2400" b="1" i="1" dirty="0">
                <a:solidFill>
                  <a:srgbClr val="C00000"/>
                </a:solidFill>
              </a:rPr>
              <a:t>) = | x – s | + | y – t |</a:t>
            </a:r>
          </a:p>
          <a:p>
            <a:pPr>
              <a:buFontTx/>
              <a:buNone/>
            </a:pPr>
            <a:endParaRPr lang="en-US" altLang="en-US" baseline="30000" dirty="0" smtClean="0"/>
          </a:p>
          <a:p>
            <a:pPr>
              <a:buFontTx/>
              <a:buNone/>
            </a:pPr>
            <a:r>
              <a:rPr lang="en-US" altLang="en-US" dirty="0" smtClean="0"/>
              <a:t>Pixels having a </a:t>
            </a:r>
            <a:r>
              <a:rPr lang="en-US" altLang="en-US" i="1" dirty="0" smtClean="0"/>
              <a:t>D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 distance from </a:t>
            </a:r>
          </a:p>
          <a:p>
            <a:pPr>
              <a:buFontTx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), less than or equal to some </a:t>
            </a:r>
          </a:p>
          <a:p>
            <a:pPr>
              <a:buFontTx/>
              <a:buNone/>
            </a:pPr>
            <a:r>
              <a:rPr lang="en-US" altLang="en-US" dirty="0" smtClean="0"/>
              <a:t>value r form a </a:t>
            </a:r>
            <a:r>
              <a:rPr lang="en-US" altLang="en-US" b="1" dirty="0" smtClean="0">
                <a:solidFill>
                  <a:srgbClr val="0000FF"/>
                </a:solidFill>
              </a:rPr>
              <a:t>Diamond </a:t>
            </a:r>
          </a:p>
          <a:p>
            <a:pPr>
              <a:buFontTx/>
              <a:buNone/>
            </a:pPr>
            <a:r>
              <a:rPr lang="en-US" altLang="en-US" b="1" dirty="0" smtClean="0">
                <a:solidFill>
                  <a:srgbClr val="0000FF"/>
                </a:solidFill>
              </a:rPr>
              <a:t>centered at (</a:t>
            </a:r>
            <a:r>
              <a:rPr lang="en-US" altLang="en-US" b="1" dirty="0" err="1" smtClean="0">
                <a:solidFill>
                  <a:srgbClr val="0000FF"/>
                </a:solidFill>
              </a:rPr>
              <a:t>x,y</a:t>
            </a:r>
            <a:r>
              <a:rPr lang="en-US" altLang="en-US" b="1" dirty="0" smtClean="0">
                <a:solidFill>
                  <a:srgbClr val="0000FF"/>
                </a:solidFill>
              </a:rPr>
              <a:t>) 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867400" y="4953000"/>
            <a:ext cx="152400" cy="1524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20000" y="3657600"/>
            <a:ext cx="152400" cy="1524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7"/>
            <a:endCxn id="5" idx="3"/>
          </p:cNvCxnSpPr>
          <p:nvPr/>
        </p:nvCxnSpPr>
        <p:spPr bwMode="auto">
          <a:xfrm flipV="1">
            <a:off x="5997575" y="3787775"/>
            <a:ext cx="1644650" cy="118745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5486400" y="52578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p</a:t>
            </a:r>
            <a:r>
              <a:rPr lang="en-US" altLang="en-US"/>
              <a:t> 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</p:txBody>
      </p:sp>
      <p:sp>
        <p:nvSpPr>
          <p:cNvPr id="18440" name="TextBox 14"/>
          <p:cNvSpPr txBox="1">
            <a:spLocks noChangeArrowheads="1"/>
          </p:cNvSpPr>
          <p:nvPr/>
        </p:nvSpPr>
        <p:spPr bwMode="auto">
          <a:xfrm>
            <a:off x="7924800" y="34290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q</a:t>
            </a:r>
            <a:r>
              <a:rPr lang="en-US" altLang="en-US"/>
              <a:t> (</a:t>
            </a:r>
            <a:r>
              <a:rPr lang="en-US" altLang="en-US" i="1"/>
              <a:t>s</a:t>
            </a:r>
            <a:r>
              <a:rPr lang="en-US" altLang="en-US"/>
              <a:t>,</a:t>
            </a:r>
            <a:r>
              <a:rPr lang="en-US" altLang="en-US" i="1"/>
              <a:t>t</a:t>
            </a:r>
            <a:r>
              <a:rPr lang="en-US" altLang="en-US"/>
              <a:t>)</a:t>
            </a:r>
          </a:p>
        </p:txBody>
      </p:sp>
      <p:cxnSp>
        <p:nvCxnSpPr>
          <p:cNvPr id="18441" name="Straight Connector 16"/>
          <p:cNvCxnSpPr>
            <a:cxnSpLocks noChangeShapeType="1"/>
            <a:stCxn id="5" idx="4"/>
          </p:cNvCxnSpPr>
          <p:nvPr/>
        </p:nvCxnSpPr>
        <p:spPr bwMode="auto">
          <a:xfrm>
            <a:off x="7696200" y="3810000"/>
            <a:ext cx="0" cy="1219200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8442" name="Straight Connector 17"/>
          <p:cNvCxnSpPr>
            <a:cxnSpLocks noChangeShapeType="1"/>
            <a:endCxn id="4" idx="6"/>
          </p:cNvCxnSpPr>
          <p:nvPr/>
        </p:nvCxnSpPr>
        <p:spPr bwMode="auto">
          <a:xfrm flipH="1">
            <a:off x="6019800" y="5029200"/>
            <a:ext cx="1676400" cy="0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8443" name="Straight Arrow Connector 18"/>
          <p:cNvCxnSpPr>
            <a:cxnSpLocks noChangeShapeType="1"/>
          </p:cNvCxnSpPr>
          <p:nvPr/>
        </p:nvCxnSpPr>
        <p:spPr bwMode="auto">
          <a:xfrm flipV="1">
            <a:off x="7848600" y="3886200"/>
            <a:ext cx="0" cy="1219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8444" name="Straight Arrow Connector 20"/>
          <p:cNvCxnSpPr>
            <a:cxnSpLocks noChangeShapeType="1"/>
          </p:cNvCxnSpPr>
          <p:nvPr/>
        </p:nvCxnSpPr>
        <p:spPr bwMode="auto">
          <a:xfrm flipH="1">
            <a:off x="6096000" y="5105400"/>
            <a:ext cx="1752600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8445" name="TextBox 21"/>
          <p:cNvSpPr txBox="1">
            <a:spLocks noChangeArrowheads="1"/>
          </p:cNvSpPr>
          <p:nvPr/>
        </p:nvSpPr>
        <p:spPr bwMode="auto">
          <a:xfrm>
            <a:off x="8001000" y="48768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D</a:t>
            </a:r>
            <a:r>
              <a:rPr lang="en-US" altLang="en-US" i="1" baseline="-2500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657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Measures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 smtClean="0"/>
              <a:t>Example:</a:t>
            </a:r>
          </a:p>
          <a:p>
            <a:pPr>
              <a:buFontTx/>
              <a:buNone/>
            </a:pPr>
            <a:r>
              <a:rPr lang="en-US" altLang="en-US" sz="2400" dirty="0" smtClean="0"/>
              <a:t>	The pixels with distance </a:t>
            </a:r>
            <a:r>
              <a:rPr lang="en-US" altLang="en-US" sz="2400" i="1" dirty="0" smtClean="0"/>
              <a:t>D</a:t>
            </a:r>
            <a:r>
              <a:rPr lang="en-US" altLang="en-US" sz="2400" i="1" baseline="-25000" dirty="0" smtClean="0"/>
              <a:t>4</a:t>
            </a:r>
            <a:r>
              <a:rPr lang="en-US" altLang="en-US" sz="2400" dirty="0" smtClean="0"/>
              <a:t> ≤ 2 from (</a:t>
            </a:r>
            <a:r>
              <a:rPr lang="en-US" altLang="en-US" sz="2400" i="1" dirty="0" err="1" smtClean="0"/>
              <a:t>x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y</a:t>
            </a:r>
            <a:r>
              <a:rPr lang="en-US" altLang="en-US" sz="2400" dirty="0" smtClean="0"/>
              <a:t>) form  the following contours of constant distance.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	The pixels with </a:t>
            </a:r>
            <a:r>
              <a:rPr lang="en-US" altLang="en-US" sz="2400" i="1" dirty="0" smtClean="0"/>
              <a:t>D</a:t>
            </a:r>
            <a:r>
              <a:rPr lang="en-US" altLang="en-US" sz="2400" i="1" baseline="-25000" dirty="0" smtClean="0"/>
              <a:t>4</a:t>
            </a:r>
            <a:r>
              <a:rPr lang="en-US" altLang="en-US" sz="2400" dirty="0" smtClean="0"/>
              <a:t>  = 1 are </a:t>
            </a:r>
          </a:p>
          <a:p>
            <a:pPr>
              <a:buFontTx/>
              <a:buNone/>
            </a:pPr>
            <a:r>
              <a:rPr lang="en-US" altLang="en-US" sz="2400" dirty="0" smtClean="0"/>
              <a:t>	the 4-neighbors of (</a:t>
            </a:r>
            <a:r>
              <a:rPr lang="en-US" altLang="en-US" sz="2400" dirty="0" err="1" smtClean="0"/>
              <a:t>x,y</a:t>
            </a:r>
            <a:r>
              <a:rPr lang="en-US" altLang="en-US" sz="2400" dirty="0" smtClean="0"/>
              <a:t>) </a:t>
            </a:r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88715"/>
              </p:ext>
            </p:extLst>
          </p:nvPr>
        </p:nvGraphicFramePr>
        <p:xfrm>
          <a:off x="5545428" y="3766713"/>
          <a:ext cx="202882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/>
                <a:gridCol w="405130"/>
                <a:gridCol w="408305"/>
                <a:gridCol w="405130"/>
                <a:gridCol w="4051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1008</Words>
  <Application>Microsoft Office PowerPoint</Application>
  <PresentationFormat>On-screen Show (4:3)</PresentationFormat>
  <Paragraphs>423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Office Theme</vt:lpstr>
      <vt:lpstr>CS654: Digital Image Analysis</vt:lpstr>
      <vt:lpstr>Recap of Lecture 4</vt:lpstr>
      <vt:lpstr>Outline</vt:lpstr>
      <vt:lpstr>Region and boundary</vt:lpstr>
      <vt:lpstr>Foreground and background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Paradoxes</vt:lpstr>
      <vt:lpstr>Paradoxes</vt:lpstr>
      <vt:lpstr>Application of distance measure: Shape matching</vt:lpstr>
      <vt:lpstr>Distance transform: Analogy</vt:lpstr>
      <vt:lpstr>Distance transform</vt:lpstr>
      <vt:lpstr>Example</vt:lpstr>
      <vt:lpstr>Two pass distance transform algorithm</vt:lpstr>
      <vt:lpstr>Masks use for distance transform calculation</vt:lpstr>
      <vt:lpstr>The DT Algorithm</vt:lpstr>
      <vt:lpstr>Arithmetic operations on Images</vt:lpstr>
      <vt:lpstr>Logical operation on images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39</cp:revision>
  <dcterms:created xsi:type="dcterms:W3CDTF">2015-07-15T04:13:21Z</dcterms:created>
  <dcterms:modified xsi:type="dcterms:W3CDTF">2015-08-09T05:34:42Z</dcterms:modified>
</cp:coreProperties>
</file>