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2D5B0-19F1-407F-929F-4CFFA805EF9A}" type="datetimeFigureOut">
              <a:rPr lang="en-US" smtClean="0"/>
              <a:t>8/10/2015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21F26-E269-445B-A5A4-C54089ECA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21F26-E269-445B-A5A4-C54089ECAB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6</a:t>
            </a:r>
            <a:r>
              <a:rPr lang="en-GB" sz="3200" dirty="0"/>
              <a:t>: Basic Transformations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camera coordinate and world coordinate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7212" y="3071329"/>
                <a:ext cx="7886700" cy="1898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212" y="3071329"/>
                <a:ext cx="7886700" cy="189823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649" y="1802296"/>
            <a:ext cx="798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similar triangle concept compute the relation between world coordinate and camera coordinate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95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Homogeneous coordinate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65244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Cartesian coordinate system (X,Y,Z)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Homogeneous coordinate system (</a:t>
                </a:r>
                <a:r>
                  <a:rPr lang="en-US" sz="2400" dirty="0" err="1" smtClean="0"/>
                  <a:t>kX,kY,kZ,k</a:t>
                </a:r>
                <a:r>
                  <a:rPr lang="en-US" sz="2400" dirty="0" smtClean="0"/>
                  <a:t>)</a:t>
                </a:r>
              </a:p>
              <a:p>
                <a:endParaRPr lang="en-US" sz="2400" dirty="0"/>
              </a:p>
              <a:p>
                <a:r>
                  <a:rPr lang="en-US" sz="2400" dirty="0" smtClean="0"/>
                  <a:t>Perspective transformation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Homogeneous camera coordinate system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Cartesian camera coordinate system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652448"/>
              </a:xfrm>
              <a:blipFill rotWithShape="0">
                <a:blip r:embed="rId2"/>
                <a:stretch>
                  <a:fillRect l="-1005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27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/>
              <a:t>Camera Model and Imaging Geometry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17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Different distance measures</a:t>
            </a:r>
          </a:p>
          <a:p>
            <a:pPr lvl="1"/>
            <a:r>
              <a:rPr lang="en-GB" sz="2400" dirty="0" smtClean="0"/>
              <a:t>D4, D8,Dm,  Euclidean</a:t>
            </a:r>
          </a:p>
          <a:p>
            <a:endParaRPr lang="en-GB" sz="2700" dirty="0"/>
          </a:p>
          <a:p>
            <a:r>
              <a:rPr lang="en-GB" sz="2700" dirty="0" smtClean="0"/>
              <a:t>Application of distance transform</a:t>
            </a:r>
          </a:p>
          <a:p>
            <a:pPr lvl="1"/>
            <a:r>
              <a:rPr lang="en-GB" sz="2400" dirty="0" smtClean="0"/>
              <a:t>Shape matching</a:t>
            </a:r>
          </a:p>
          <a:p>
            <a:endParaRPr lang="en-GB" sz="2700" dirty="0"/>
          </a:p>
          <a:p>
            <a:r>
              <a:rPr lang="en-GB" sz="2700" dirty="0" smtClean="0"/>
              <a:t>Arithmetic and logical operations on images</a:t>
            </a:r>
          </a:p>
          <a:p>
            <a:pPr lvl="1"/>
            <a:r>
              <a:rPr lang="en-GB" sz="2400" dirty="0" smtClean="0"/>
              <a:t>Combining images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Today’s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Basic mathematical transformations in 2-D and 3-D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Translation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Rotation</a:t>
            </a:r>
          </a:p>
          <a:p>
            <a:pPr lvl="1">
              <a:lnSpc>
                <a:spcPct val="150000"/>
              </a:lnSpc>
            </a:pPr>
            <a:r>
              <a:rPr lang="en-GB" sz="2400" dirty="0" smtClean="0"/>
              <a:t>Scaling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Inverse transformation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Perspective projection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Cartesian and homogeneous co-ordinate system</a:t>
            </a:r>
          </a:p>
        </p:txBody>
      </p:sp>
    </p:spTree>
    <p:extLst>
      <p:ext uri="{BB962C8B-B14F-4D97-AF65-F5344CB8AC3E}">
        <p14:creationId xmlns:p14="http://schemas.microsoft.com/office/powerpoint/2010/main" val="133039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transformations in 2-D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 smtClean="0"/>
              <a:t>Translation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Rotation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Scaling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Concatenate transformations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Transformation about an arbitrary point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316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 about a point other than the Origin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 Translate the object so that the point of translation is moved to the </a:t>
            </a:r>
            <a:r>
              <a:rPr lang="en-GB" sz="2400" dirty="0" smtClean="0"/>
              <a:t>origin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Rotate the relocated object as normal around the </a:t>
            </a:r>
            <a:r>
              <a:rPr lang="en-GB" sz="2400" dirty="0" smtClean="0"/>
              <a:t>origin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Undo the translation in Step 1 to return the newly rotated object to its new rotated location. 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78719" y="4976634"/>
            <a:ext cx="8386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Find the new end points of the line segment which connects the points (1,1) to (3,3) when it is rotated anti-clockwise about the point (1,1) through an angle of </a:t>
            </a:r>
            <a:r>
              <a:rPr lang="en-US" sz="2400" b="1" dirty="0" smtClean="0">
                <a:solidFill>
                  <a:srgbClr val="FF0000"/>
                </a:solidFill>
              </a:rPr>
              <a:t>π/2</a:t>
            </a:r>
            <a:r>
              <a:rPr lang="en-US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transformation in 3D: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0697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Translation</a:t>
            </a:r>
          </a:p>
          <a:p>
            <a:r>
              <a:rPr lang="en-GB" sz="2400" dirty="0" smtClean="0"/>
              <a:t>Scaling</a:t>
            </a:r>
          </a:p>
          <a:p>
            <a:r>
              <a:rPr lang="en-GB" sz="2400" dirty="0" smtClean="0"/>
              <a:t>Rotation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628650" y="3367533"/>
            <a:ext cx="2416437" cy="2905724"/>
            <a:chOff x="628650" y="3367533"/>
            <a:chExt cx="2416437" cy="2905724"/>
          </a:xfrm>
        </p:grpSpPr>
        <p:sp>
          <p:nvSpPr>
            <p:cNvPr id="4" name="TextBox 3"/>
            <p:cNvSpPr txBox="1"/>
            <p:nvPr/>
          </p:nvSpPr>
          <p:spPr>
            <a:xfrm>
              <a:off x="628650" y="3367533"/>
              <a:ext cx="1704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</a:rPr>
                <a:t>About z-axis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628650" y="5349927"/>
                  <a:ext cx="2416437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ES" dirty="0" smtClean="0"/>
                    <a:t>x' = x*</a:t>
                  </a:r>
                  <a:r>
                    <a:rPr lang="es-ES" dirty="0" err="1" smtClean="0"/>
                    <a:t>cos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/>
                    <a:t>+</a:t>
                  </a:r>
                  <a:r>
                    <a:rPr lang="es-ES" dirty="0" smtClean="0"/>
                    <a:t> </a:t>
                  </a:r>
                  <a:r>
                    <a:rPr lang="es-ES" dirty="0" smtClean="0"/>
                    <a:t>y*sin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s-ES" dirty="0"/>
                    <a:t/>
                  </a:r>
                  <a:br>
                    <a:rPr lang="es-ES" dirty="0"/>
                  </a:br>
                  <a:r>
                    <a:rPr lang="es-ES" dirty="0"/>
                    <a:t>y' = </a:t>
                  </a:r>
                  <a:r>
                    <a:rPr lang="es-ES" dirty="0" smtClean="0"/>
                    <a:t>-x*sin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/>
                    <a:t>+ </a:t>
                  </a:r>
                  <a:r>
                    <a:rPr lang="es-ES" dirty="0" smtClean="0"/>
                    <a:t>y*</a:t>
                  </a:r>
                  <a:r>
                    <a:rPr lang="es-ES" dirty="0" err="1" smtClean="0"/>
                    <a:t>cos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s-ES" dirty="0" smtClean="0"/>
                </a:p>
                <a:p>
                  <a:r>
                    <a:rPr lang="es-ES" dirty="0" smtClean="0"/>
                    <a:t>z</a:t>
                  </a:r>
                  <a:r>
                    <a:rPr lang="es-ES" dirty="0"/>
                    <a:t>' = z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5349927"/>
                  <a:ext cx="2416437" cy="92333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15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650" y="3829198"/>
              <a:ext cx="1763281" cy="155399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3382583" y="3367533"/>
            <a:ext cx="2271242" cy="2905724"/>
            <a:chOff x="3382583" y="3367533"/>
            <a:chExt cx="2271242" cy="2905724"/>
          </a:xfrm>
        </p:grpSpPr>
        <p:sp>
          <p:nvSpPr>
            <p:cNvPr id="7" name="TextBox 6"/>
            <p:cNvSpPr txBox="1"/>
            <p:nvPr/>
          </p:nvSpPr>
          <p:spPr>
            <a:xfrm>
              <a:off x="3382583" y="3367533"/>
              <a:ext cx="17158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</a:rPr>
                <a:t>About x-axis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3382583" y="5349927"/>
                  <a:ext cx="2271242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ES" dirty="0" smtClean="0"/>
                    <a:t>y' = y*</a:t>
                  </a:r>
                  <a:r>
                    <a:rPr lang="es-ES" dirty="0" err="1" smtClean="0"/>
                    <a:t>cos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 smtClean="0"/>
                    <a:t>+ </a:t>
                  </a:r>
                  <a:r>
                    <a:rPr lang="es-ES" dirty="0" smtClean="0"/>
                    <a:t>z*sin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s-ES" dirty="0"/>
                    <a:t/>
                  </a:r>
                  <a:br>
                    <a:rPr lang="es-ES" dirty="0"/>
                  </a:br>
                  <a:r>
                    <a:rPr lang="es-ES" dirty="0"/>
                    <a:t>z' = </a:t>
                  </a:r>
                  <a:r>
                    <a:rPr lang="es-ES" dirty="0" smtClean="0"/>
                    <a:t>-y*sin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/>
                    <a:t>+ </a:t>
                  </a:r>
                  <a:r>
                    <a:rPr lang="es-ES" dirty="0" smtClean="0"/>
                    <a:t>z*</a:t>
                  </a:r>
                  <a:r>
                    <a:rPr lang="es-ES" dirty="0" err="1" smtClean="0"/>
                    <a:t>cos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s-ES" dirty="0"/>
                    <a:t/>
                  </a:r>
                  <a:br>
                    <a:rPr lang="es-ES" dirty="0"/>
                  </a:br>
                  <a:r>
                    <a:rPr lang="es-ES" dirty="0"/>
                    <a:t>x' = x</a:t>
                  </a:r>
                  <a:endParaRPr lang="en-US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2583" y="5349927"/>
                  <a:ext cx="2271242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19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91677" y="3829198"/>
              <a:ext cx="1808152" cy="1520729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539300" y="3367533"/>
            <a:ext cx="2321365" cy="2905724"/>
            <a:chOff x="6539300" y="3367533"/>
            <a:chExt cx="2321365" cy="2905724"/>
          </a:xfrm>
        </p:grpSpPr>
        <p:sp>
          <p:nvSpPr>
            <p:cNvPr id="10" name="TextBox 9"/>
            <p:cNvSpPr txBox="1"/>
            <p:nvPr/>
          </p:nvSpPr>
          <p:spPr>
            <a:xfrm>
              <a:off x="6539300" y="3367533"/>
              <a:ext cx="1704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 smtClean="0">
                  <a:solidFill>
                    <a:srgbClr val="C00000"/>
                  </a:solidFill>
                </a:rPr>
                <a:t>About z-axis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6539300" y="5349927"/>
                  <a:ext cx="232136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s-ES" dirty="0" smtClean="0"/>
                    <a:t>z' = z*</a:t>
                  </a:r>
                  <a:r>
                    <a:rPr lang="es-ES" dirty="0" err="1" smtClean="0"/>
                    <a:t>cos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 smtClean="0"/>
                    <a:t>+ </a:t>
                  </a:r>
                  <a:r>
                    <a:rPr lang="es-ES" dirty="0" smtClean="0"/>
                    <a:t>x*sin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s-ES" dirty="0"/>
                    <a:t/>
                  </a:r>
                  <a:br>
                    <a:rPr lang="es-ES" dirty="0"/>
                  </a:br>
                  <a:r>
                    <a:rPr lang="es-ES" dirty="0"/>
                    <a:t>x' = </a:t>
                  </a:r>
                  <a:r>
                    <a:rPr lang="es-ES" dirty="0" smtClean="0"/>
                    <a:t>-z*sin</a:t>
                  </a:r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s-ES" dirty="0" smtClean="0"/>
                    <a:t> </a:t>
                  </a:r>
                  <a:r>
                    <a:rPr lang="es-ES" dirty="0"/>
                    <a:t>+ </a:t>
                  </a:r>
                  <a:r>
                    <a:rPr lang="es-ES" dirty="0" smtClean="0"/>
                    <a:t>x*</a:t>
                  </a:r>
                  <a:r>
                    <a:rPr lang="es-ES" dirty="0" err="1" smtClean="0"/>
                    <a:t>cos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s-ES" dirty="0"/>
                    <a:t/>
                  </a:r>
                  <a:br>
                    <a:rPr lang="es-ES" dirty="0"/>
                  </a:br>
                  <a:r>
                    <a:rPr lang="es-ES" dirty="0"/>
                    <a:t>y' = y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300" y="5349927"/>
                  <a:ext cx="2321365" cy="92333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362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05988" y="3829198"/>
              <a:ext cx="1761881" cy="15539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38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Commutative and non-commutative transformation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Non-Commutative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Non-uniform scale, rotate</a:t>
            </a:r>
          </a:p>
          <a:p>
            <a:r>
              <a:rPr lang="en-US" dirty="0" smtClean="0"/>
              <a:t>Translate – scale</a:t>
            </a:r>
          </a:p>
          <a:p>
            <a:r>
              <a:rPr lang="en-US" dirty="0" smtClean="0"/>
              <a:t>Rotate - translate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Commutative</a:t>
            </a:r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Translate – translate</a:t>
            </a:r>
          </a:p>
          <a:p>
            <a:r>
              <a:rPr lang="en-US" dirty="0" smtClean="0"/>
              <a:t>Scale – scale</a:t>
            </a:r>
          </a:p>
          <a:p>
            <a:r>
              <a:rPr lang="en-US" dirty="0" smtClean="0"/>
              <a:t>Rotate – rotate</a:t>
            </a:r>
          </a:p>
          <a:p>
            <a:r>
              <a:rPr lang="en-US" dirty="0" smtClean="0"/>
              <a:t>Uniform scaling – rotate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rgbClr val="C00000"/>
                    </a:solidFill>
                  </a:rPr>
                  <a:t>Translation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𝑡𝑧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Scaling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25792" y="3252050"/>
                <a:ext cx="3935629" cy="28123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Rotation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 </a:t>
                </a:r>
                <a:endParaRPr lang="en-US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endParaRPr lang="en-US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𝑜𝑠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792" y="3252050"/>
                <a:ext cx="3935629" cy="2812308"/>
              </a:xfrm>
              <a:prstGeom prst="rect">
                <a:avLst/>
              </a:prstGeom>
              <a:blipFill rotWithShape="0">
                <a:blip r:embed="rId3"/>
                <a:stretch>
                  <a:fillRect l="-2481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5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transformation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841679" y="1558344"/>
            <a:ext cx="0" cy="44560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1679" y="4198513"/>
            <a:ext cx="551215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927279" y="2511380"/>
            <a:ext cx="3271234" cy="2331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27279" y="2607972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27279" y="4842456"/>
            <a:ext cx="1712890" cy="1275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40169" y="2607972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27279" y="3882981"/>
            <a:ext cx="0" cy="22344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1390918" y="2846231"/>
            <a:ext cx="4739426" cy="2228045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130344" y="2325169"/>
            <a:ext cx="1078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P(X,Y,Z)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911615" y="5091361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(</a:t>
            </a:r>
            <a:r>
              <a:rPr lang="en-US" sz="2400" dirty="0" err="1" smtClean="0"/>
              <a:t>x,y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23" name="Oval 22"/>
          <p:cNvSpPr/>
          <p:nvPr/>
        </p:nvSpPr>
        <p:spPr>
          <a:xfrm>
            <a:off x="3142446" y="4089042"/>
            <a:ext cx="218941" cy="218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944613" y="428965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Z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1911988" y="1571222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04731" y="2693659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0860" y="1808847"/>
            <a:ext cx="245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World co-ordinate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37170" y="6050836"/>
            <a:ext cx="245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Image co-ordinate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4513017" y="4947923"/>
            <a:ext cx="416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Given (X,Y,Z) and focal length of the camera can we determine the camera co-ordinate system?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0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314</Words>
  <Application>Microsoft Office PowerPoint</Application>
  <PresentationFormat>On-screen Show (4:3)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CS654: Digital Image Analysis</vt:lpstr>
      <vt:lpstr>Recap of Lecture 5</vt:lpstr>
      <vt:lpstr>Today’s outline</vt:lpstr>
      <vt:lpstr>Basic transformations in 2-D</vt:lpstr>
      <vt:lpstr>Rotation about a point other than the Origin</vt:lpstr>
      <vt:lpstr>Basic transformation in 3D: Translation</vt:lpstr>
      <vt:lpstr>Commutative and non-commutative transformation</vt:lpstr>
      <vt:lpstr>Inverse transformation</vt:lpstr>
      <vt:lpstr>Perspective transformation</vt:lpstr>
      <vt:lpstr>Relation between camera coordinate and world coordinate </vt:lpstr>
      <vt:lpstr>Homogeneous coordinate system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22</cp:revision>
  <dcterms:created xsi:type="dcterms:W3CDTF">2015-07-15T04:13:21Z</dcterms:created>
  <dcterms:modified xsi:type="dcterms:W3CDTF">2015-08-10T09:21:30Z</dcterms:modified>
</cp:coreProperties>
</file>