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94F18-18C7-4423-B54F-45FC8A53AECE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8752B-4FF6-4032-BF30-7B6F8445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21F26-E269-445B-A5A4-C54089ECAB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6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21F26-E269-445B-A5A4-C54089ECAB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3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8752B-4FF6-4032-BF30-7B6F8445FB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8/15/2015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8/15/2015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8/15/2015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8/15/2015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8/15/2015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Lecture 7</a:t>
            </a:r>
            <a:r>
              <a:rPr lang="en-GB" sz="3200" dirty="0"/>
              <a:t>: Camera Model and Imaging </a:t>
            </a:r>
            <a:r>
              <a:rPr lang="en-GB" sz="3200" dirty="0" smtClean="0"/>
              <a:t>Geometry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perspective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Assume z-coordinate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 smtClean="0"/>
                  <a:t>as a free variable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Apply inverse perspective transformation on this points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31659" y="3363333"/>
                <a:ext cx="4736168" cy="1815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𝑘𝑌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𝑘𝑍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𝑘𝑦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659" y="3363333"/>
                <a:ext cx="4736168" cy="18158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908300" y="5613400"/>
            <a:ext cx="3425221" cy="369332"/>
            <a:chOff x="2908300" y="5613400"/>
            <a:chExt cx="342522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908300" y="5613400"/>
                  <a:ext cx="7870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8300" y="5613400"/>
                  <a:ext cx="78707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27" r="-930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241800" y="5613400"/>
                  <a:ext cx="77425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800" y="5613400"/>
                  <a:ext cx="77425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449" r="-8661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562476" y="5613400"/>
                  <a:ext cx="7710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476" y="5613400"/>
                  <a:ext cx="77104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661" r="-8661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803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coordinate after inverse perspective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Represent the free variable in terms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Represent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68700" y="2489200"/>
                <a:ext cx="1343701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700" y="2489200"/>
                <a:ext cx="1343701" cy="7013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582231" y="4542819"/>
            <a:ext cx="5027496" cy="634917"/>
            <a:chOff x="1582231" y="4542819"/>
            <a:chExt cx="5027496" cy="6349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82231" y="4542819"/>
                  <a:ext cx="2005484" cy="6324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231" y="4542819"/>
                  <a:ext cx="2005484" cy="63248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615335" y="4545383"/>
                  <a:ext cx="1994392" cy="6323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335" y="4545383"/>
                  <a:ext cx="1994392" cy="6323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806450" y="5431267"/>
            <a:ext cx="779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To uniquely determine the point in 3-D to which an image point in 2-D is mapped to, we need to know the Z value</a:t>
            </a:r>
            <a:endParaRPr lang="en-US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7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perspective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have assumed that image and world coordinate planes are aligned</a:t>
            </a:r>
          </a:p>
          <a:p>
            <a:endParaRPr lang="en-US" sz="2400" dirty="0"/>
          </a:p>
          <a:p>
            <a:r>
              <a:rPr lang="en-US" sz="2400" dirty="0" smtClean="0"/>
              <a:t>Their origins are coinciding with each other</a:t>
            </a:r>
          </a:p>
          <a:p>
            <a:endParaRPr lang="en-US" sz="2400" dirty="0"/>
          </a:p>
          <a:p>
            <a:r>
              <a:rPr lang="en-US" sz="2400" dirty="0" smtClean="0"/>
              <a:t>In a generalized scenario this doesn’t hold good</a:t>
            </a:r>
          </a:p>
          <a:p>
            <a:endParaRPr lang="en-US" sz="2400" dirty="0"/>
          </a:p>
          <a:p>
            <a:r>
              <a:rPr lang="en-US" sz="2400" dirty="0" smtClean="0"/>
              <a:t>A set of things need to be taken into account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86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perspective transformation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The camera is mounted on a gimbal</a:t>
                </a:r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The gimbal center is placed at a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from the origin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The image plane center is at a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from the gimbal center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The camera can pan – by an angle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The camera can tilt – by an angle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48300" y="4403323"/>
            <a:ext cx="3592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Rotation around X axis, keeping Z axis fixed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8300" y="5480902"/>
            <a:ext cx="3502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Rotation around Z axis keeping X axis fixed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9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series of transformations to be applied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Displacement of the gimbal center to the origin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Pan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Tilt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Displacement of the image plane to the origin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5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pan and tilt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combine the two rotation matrix into one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6521" y="2748594"/>
                <a:ext cx="7966155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1" y="2748594"/>
                <a:ext cx="7966155" cy="1360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72753" y="4440647"/>
                <a:ext cx="6010300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753" y="4440647"/>
                <a:ext cx="6010300" cy="14529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transformation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simplified case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In generalized case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78103" y="2294737"/>
                <a:ext cx="1559594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103" y="2294737"/>
                <a:ext cx="155959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78103" y="3785845"/>
                <a:ext cx="1781963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𝑃𝐴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103" y="3785845"/>
                <a:ext cx="178196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36094" y="5139696"/>
                <a:ext cx="1465979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𝐶𝑅𝐺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094" y="5139696"/>
                <a:ext cx="146597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 flipH="1">
            <a:off x="628650" y="4502540"/>
            <a:ext cx="803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Combination of a series of transformations to be applied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578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form of the generalized perspective transformation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01007"/>
              </a:xfrm>
            </p:spPr>
            <p:txBody>
              <a:bodyPr/>
              <a:lstStyle/>
              <a:p>
                <a:r>
                  <a:rPr lang="en-US" dirty="0" smtClean="0"/>
                  <a:t>Let, the generalized perspective transformation matrix be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01007"/>
              </a:xfrm>
              <a:blipFill rotWithShape="0">
                <a:blip r:embed="rId2"/>
                <a:stretch>
                  <a:fillRect l="-773" t="-9565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7633" y="3031958"/>
                <a:ext cx="590873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33" y="3031958"/>
                <a:ext cx="5908733" cy="1360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16957" y="4903593"/>
                <a:ext cx="1710084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957" y="4903593"/>
                <a:ext cx="171008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3896" y="5429987"/>
            <a:ext cx="8596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</a:rPr>
              <a:t>Homogeneous coordinate of the camera point after generalized perspective transformation</a:t>
            </a:r>
            <a:endParaRPr lang="en-US" sz="2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0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coordinate of the image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354" y="4555957"/>
                <a:ext cx="7009291" cy="584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54" y="4555957"/>
                <a:ext cx="7009291" cy="5848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4704" y="5337388"/>
                <a:ext cx="7158050" cy="584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04" y="5337388"/>
                <a:ext cx="7158050" cy="5848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768642" y="1373181"/>
            <a:ext cx="5329989" cy="2591571"/>
            <a:chOff x="1768642" y="1373181"/>
            <a:chExt cx="5329989" cy="2591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868634" y="3687753"/>
                  <a:ext cx="10633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634" y="3687753"/>
                  <a:ext cx="1063303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874" t="-4444" r="-1149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 rot="20503914">
              <a:off x="2216071" y="2388404"/>
              <a:ext cx="3669631" cy="8850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20519657">
              <a:off x="5787557" y="1909562"/>
              <a:ext cx="565116" cy="5446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768642" y="1824873"/>
              <a:ext cx="5329989" cy="1763877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934326" y="1373181"/>
              <a:ext cx="0" cy="2176073"/>
            </a:xfrm>
            <a:prstGeom prst="straightConnector1">
              <a:avLst/>
            </a:prstGeom>
            <a:ln w="19050">
              <a:solidFill>
                <a:schemeClr val="accent2"/>
              </a:solidFill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2430379" y="2181879"/>
              <a:ext cx="2438255" cy="1138837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3561907" y="2519916"/>
              <a:ext cx="717698" cy="717698"/>
            </a:xfrm>
            <a:custGeom>
              <a:avLst/>
              <a:gdLst>
                <a:gd name="connsiteX0" fmla="*/ 21265 w 717698"/>
                <a:gd name="connsiteY0" fmla="*/ 0 h 717698"/>
                <a:gd name="connsiteX1" fmla="*/ 717698 w 717698"/>
                <a:gd name="connsiteY1" fmla="*/ 303028 h 717698"/>
                <a:gd name="connsiteX2" fmla="*/ 701749 w 717698"/>
                <a:gd name="connsiteY2" fmla="*/ 717698 h 717698"/>
                <a:gd name="connsiteX3" fmla="*/ 0 w 717698"/>
                <a:gd name="connsiteY3" fmla="*/ 419986 h 717698"/>
                <a:gd name="connsiteX4" fmla="*/ 21265 w 717698"/>
                <a:gd name="connsiteY4" fmla="*/ 0 h 71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698" h="717698">
                  <a:moveTo>
                    <a:pt x="21265" y="0"/>
                  </a:moveTo>
                  <a:lnTo>
                    <a:pt x="717698" y="303028"/>
                  </a:lnTo>
                  <a:lnTo>
                    <a:pt x="701749" y="717698"/>
                  </a:lnTo>
                  <a:lnTo>
                    <a:pt x="0" y="419986"/>
                  </a:lnTo>
                  <a:lnTo>
                    <a:pt x="21265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054316" y="3044348"/>
              <a:ext cx="52650" cy="526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4" idx="1"/>
            </p:cNvCxnSpPr>
            <p:nvPr/>
          </p:nvCxnSpPr>
          <p:spPr>
            <a:xfrm flipH="1" flipV="1">
              <a:off x="4106966" y="3096998"/>
              <a:ext cx="761668" cy="72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576802"/>
            <a:ext cx="57150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2" y="1480807"/>
            <a:ext cx="3762703" cy="23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9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of lecture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400" dirty="0" smtClean="0"/>
              <a:t>Basic mathematical transformation</a:t>
            </a:r>
          </a:p>
          <a:p>
            <a:pPr>
              <a:lnSpc>
                <a:spcPct val="200000"/>
              </a:lnSpc>
            </a:pPr>
            <a:r>
              <a:rPr lang="en-GB" sz="2400" dirty="0" smtClean="0"/>
              <a:t>Translation, Rotation, Scaling</a:t>
            </a:r>
          </a:p>
          <a:p>
            <a:pPr>
              <a:lnSpc>
                <a:spcPct val="200000"/>
              </a:lnSpc>
            </a:pPr>
            <a:r>
              <a:rPr lang="en-GB" sz="2400" dirty="0" smtClean="0"/>
              <a:t>Transformation about origin and arbitrary point</a:t>
            </a:r>
          </a:p>
          <a:p>
            <a:pPr>
              <a:lnSpc>
                <a:spcPct val="200000"/>
              </a:lnSpc>
            </a:pPr>
            <a:r>
              <a:rPr lang="en-GB" sz="2400" dirty="0" smtClean="0"/>
              <a:t>Transformation in 2D and 3D</a:t>
            </a:r>
          </a:p>
          <a:p>
            <a:pPr>
              <a:lnSpc>
                <a:spcPct val="200000"/>
              </a:lnSpc>
            </a:pPr>
            <a:r>
              <a:rPr lang="en-GB" sz="2400" dirty="0" smtClean="0"/>
              <a:t>Perspective transformation – image formation</a:t>
            </a:r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Calculate the combined transformation matrix given the point correspondence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59707" y="2906973"/>
                <a:ext cx="1463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707" y="2906973"/>
                <a:ext cx="146373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500" r="-1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1181" y="3666566"/>
                <a:ext cx="4740785" cy="1382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181" y="3666566"/>
                <a:ext cx="4740785" cy="13821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96919" y="5439000"/>
                <a:ext cx="2389307" cy="765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919" y="5439000"/>
                <a:ext cx="2389307" cy="7657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7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coordinate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9337" y="2169994"/>
                <a:ext cx="9720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7" y="2169994"/>
                <a:ext cx="97206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403" r="-314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2878" y="3018631"/>
                <a:ext cx="9720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78" y="3018631"/>
                <a:ext cx="97206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403" r="-314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2141" y="3867268"/>
                <a:ext cx="7992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41" y="3867268"/>
                <a:ext cx="79925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580" r="-381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15319" y="2169994"/>
                <a:ext cx="34654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319" y="2169994"/>
                <a:ext cx="346549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61" r="-3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15319" y="3018631"/>
                <a:ext cx="34654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319" y="3018631"/>
                <a:ext cx="346549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13" r="-7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15318" y="3867268"/>
                <a:ext cx="34654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318" y="3867268"/>
                <a:ext cx="34654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937" r="-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8650" y="5171421"/>
                <a:ext cx="7721266" cy="862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Substitute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 smtClean="0"/>
                  <a:t>and write in the form of system of linear equation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71421"/>
                <a:ext cx="7721266" cy="862737"/>
              </a:xfrm>
              <a:prstGeom prst="rect">
                <a:avLst/>
              </a:prstGeom>
              <a:blipFill rotWithShape="0">
                <a:blip r:embed="rId8"/>
                <a:stretch>
                  <a:fillRect l="-1184" t="-4930" r="-1105" b="-14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20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camera points and transformation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1835" y="2350468"/>
                <a:ext cx="84810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𝑥𝑋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𝑥𝑌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𝑥𝑍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35" y="2350468"/>
                <a:ext cx="848104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31" r="-35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835" y="3379579"/>
                <a:ext cx="85095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35" y="3379579"/>
                <a:ext cx="850950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73" r="-5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01835" y="4408690"/>
            <a:ext cx="416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What are the known variables?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835" y="5299301"/>
            <a:ext cx="449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What are the unknown variables?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9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Next Lecture: </a:t>
            </a:r>
            <a:r>
              <a:rPr lang="en-GB" sz="2400" dirty="0" smtClean="0"/>
              <a:t>Stereo Imaging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82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 of Lecture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Inverse perspective transformation</a:t>
            </a:r>
          </a:p>
          <a:p>
            <a:endParaRPr lang="en-GB" sz="2400" dirty="0"/>
          </a:p>
          <a:p>
            <a:r>
              <a:rPr lang="en-GB" sz="2400" dirty="0" smtClean="0"/>
              <a:t>Generalized perspective transformation</a:t>
            </a:r>
          </a:p>
          <a:p>
            <a:endParaRPr lang="en-GB" sz="2400" dirty="0"/>
          </a:p>
          <a:p>
            <a:r>
              <a:rPr lang="en-GB" sz="2400" dirty="0" smtClean="0"/>
              <a:t>Camera calibration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52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transformation: Recap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841679" y="1558344"/>
            <a:ext cx="0" cy="44560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1679" y="4198513"/>
            <a:ext cx="5512158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927279" y="2511380"/>
            <a:ext cx="3271234" cy="2331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27279" y="2607972"/>
            <a:ext cx="1712890" cy="127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27279" y="4842456"/>
            <a:ext cx="1712890" cy="127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0169" y="2607972"/>
            <a:ext cx="0" cy="2234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7279" y="3882981"/>
            <a:ext cx="0" cy="2234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390918" y="2846231"/>
            <a:ext cx="4739426" cy="2228045"/>
          </a:xfrm>
          <a:prstGeom prst="line">
            <a:avLst/>
          </a:prstGeom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30344" y="2325169"/>
            <a:ext cx="107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P(X,Y,Z)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11615" y="5091361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3142446" y="4089042"/>
            <a:ext cx="218941" cy="2189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944613" y="428965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11988" y="157122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04731" y="2693659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0860" y="1808847"/>
            <a:ext cx="245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World co-ordinate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37170" y="6050836"/>
            <a:ext cx="245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Image co-ordinate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13017" y="4947923"/>
            <a:ext cx="4161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Given (X,Y,Z) and focal length of the camera can we determine the camera co-ordinate system?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Mathematical relation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To obtain an image/ camera point in 2-D</a:t>
            </a:r>
          </a:p>
          <a:p>
            <a:endParaRPr lang="en-GB" sz="2400" dirty="0" smtClean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81759" y="3560725"/>
                <a:ext cx="7886700" cy="27511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400" i="1" dirty="0" smtClean="0">
                    <a:latin typeface="Cambria Math" panose="02040503050406030204" pitchFamily="18" charset="0"/>
                  </a:rPr>
                  <a:t>Cartesian co-ordinate of the image point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59" y="3560725"/>
                <a:ext cx="7886700" cy="2751174"/>
              </a:xfrm>
              <a:prstGeom prst="rect">
                <a:avLst/>
              </a:prstGeom>
              <a:blipFill rotWithShape="0">
                <a:blip r:embed="rId2"/>
                <a:stretch>
                  <a:fillRect l="-1237" t="-3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86766" y="2477732"/>
                <a:ext cx="1559594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66" y="2477732"/>
                <a:ext cx="155959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3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Inverse perspective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 smtClean="0"/>
                  <a:t>Given the camera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can we obtain the 3-D world coordinate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73888" y="2799704"/>
                <a:ext cx="1559594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88" y="2799704"/>
                <a:ext cx="155959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94929" y="3643645"/>
                <a:ext cx="1917512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29" y="3643645"/>
                <a:ext cx="191751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8650" y="4356017"/>
                <a:ext cx="7600950" cy="1645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 smtClean="0"/>
                  <a:t>Inverse perspective projection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56017"/>
                <a:ext cx="7600950" cy="1645515"/>
              </a:xfrm>
              <a:prstGeom prst="rect">
                <a:avLst/>
              </a:prstGeom>
              <a:blipFill rotWithShape="0">
                <a:blip r:embed="rId5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78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Inverse perspective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91959" y="2334633"/>
                <a:ext cx="4736168" cy="1815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𝑘𝑌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𝑘𝑍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𝑘𝑦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959" y="2334633"/>
                <a:ext cx="4736168" cy="18158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8650" y="1781828"/>
            <a:ext cx="7443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Homogeneous representation of the 3-D world coordinate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0083" y="4522881"/>
            <a:ext cx="6295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Cartesian coordinate of the 3-D world coordinate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79944" y="5195467"/>
                <a:ext cx="2360198" cy="1064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44" y="5195467"/>
                <a:ext cx="2360198" cy="10641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19057" y="5195467"/>
            <a:ext cx="3052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</a:rPr>
              <a:t>3-D world coordinate is identical to 2-D image coordinate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4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of Inverse Perspective Transformation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GB" sz="2400" dirty="0" smtClean="0"/>
                  <a:t>Mapping of 3D scene on to the 2D plane</a:t>
                </a:r>
              </a:p>
              <a:p>
                <a:pPr>
                  <a:lnSpc>
                    <a:spcPct val="200000"/>
                  </a:lnSpc>
                </a:pPr>
                <a:r>
                  <a:rPr lang="en-GB" sz="2400" dirty="0" smtClean="0"/>
                  <a:t>Many to one mapping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the mapping of points on a straight line passing through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(0,0,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7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Perspective transformation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 M:1 mapping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841679" y="1558344"/>
            <a:ext cx="0" cy="44560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1679" y="4198513"/>
            <a:ext cx="5512158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927279" y="2511380"/>
            <a:ext cx="3271234" cy="2331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27279" y="2607972"/>
            <a:ext cx="1712890" cy="127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27279" y="4842456"/>
            <a:ext cx="1712890" cy="127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0169" y="2607972"/>
            <a:ext cx="0" cy="2234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7279" y="3882981"/>
            <a:ext cx="0" cy="2234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390918" y="2846231"/>
            <a:ext cx="4739426" cy="2228045"/>
          </a:xfrm>
          <a:prstGeom prst="line">
            <a:avLst/>
          </a:prstGeom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30344" y="2325169"/>
            <a:ext cx="107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P(X,Y,Z)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11615" y="5091361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3657600" y="3849796"/>
            <a:ext cx="218941" cy="2189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944613" y="428965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11988" y="157122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04731" y="2693659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0860" y="1808847"/>
            <a:ext cx="245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World co-ordinate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37170" y="6050836"/>
            <a:ext cx="245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Image co-ordinate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4376415" y="3506273"/>
            <a:ext cx="218941" cy="218941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12912" y="3172083"/>
            <a:ext cx="218941" cy="218941"/>
          </a:xfrm>
          <a:prstGeom prst="ellipse">
            <a:avLst/>
          </a:prstGeom>
          <a:noFill/>
          <a:ln w="28575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3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-0.2599 0.159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3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33855 0.209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4191 0.258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55" y="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484</Words>
  <Application>Microsoft Office PowerPoint</Application>
  <PresentationFormat>On-screen Show (4:3)</PresentationFormat>
  <Paragraphs>145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Office Theme</vt:lpstr>
      <vt:lpstr>CS654: Digital Image Analysis</vt:lpstr>
      <vt:lpstr>Recap of lecture 6</vt:lpstr>
      <vt:lpstr>Outline of Lecture 7</vt:lpstr>
      <vt:lpstr>Perspective transformation: Recap</vt:lpstr>
      <vt:lpstr>Mathematical relation</vt:lpstr>
      <vt:lpstr>Inverse perspective projection</vt:lpstr>
      <vt:lpstr>Inverse perspective projection</vt:lpstr>
      <vt:lpstr>Problem of Inverse Perspective Transformation</vt:lpstr>
      <vt:lpstr>Inverse Perspective transformation   M:1 mapping</vt:lpstr>
      <vt:lpstr>Inverse perspective projection</vt:lpstr>
      <vt:lpstr>World coordinate after inverse perspective projection</vt:lpstr>
      <vt:lpstr>Generalized perspective transformation</vt:lpstr>
      <vt:lpstr>Generalized perspective transformation</vt:lpstr>
      <vt:lpstr>A series of transformations to be applied</vt:lpstr>
      <vt:lpstr>Combining pan and tilt</vt:lpstr>
      <vt:lpstr>Combined transformation matrix</vt:lpstr>
      <vt:lpstr>Final form of the generalized perspective transformation matrix</vt:lpstr>
      <vt:lpstr>Cartesian coordinate of the image point</vt:lpstr>
      <vt:lpstr>Reality</vt:lpstr>
      <vt:lpstr>Camera calibration</vt:lpstr>
      <vt:lpstr>Camera coordinate representation</vt:lpstr>
      <vt:lpstr>Relation between camera points and transformation matrix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30</cp:revision>
  <dcterms:created xsi:type="dcterms:W3CDTF">2015-07-15T04:13:21Z</dcterms:created>
  <dcterms:modified xsi:type="dcterms:W3CDTF">2015-08-15T14:02:32Z</dcterms:modified>
</cp:coreProperties>
</file>