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25"/>
  </p:notesMasterIdLst>
  <p:sldIdLst>
    <p:sldId id="256" r:id="rId2"/>
    <p:sldId id="257" r:id="rId3"/>
    <p:sldId id="258" r:id="rId4"/>
    <p:sldId id="276" r:id="rId5"/>
    <p:sldId id="277" r:id="rId6"/>
    <p:sldId id="261" r:id="rId7"/>
    <p:sldId id="284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2" r:id="rId22"/>
    <p:sldId id="283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B549D-16D8-4CFF-B0E4-DEA176644111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63E11-10B3-423F-B5C6-8CB1F9BE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7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21F26-E269-445B-A5A4-C54089ECAB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5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8/15/2015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8/15/2015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8/15/2015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8/15/2015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8/15/2015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Lecture 8: </a:t>
            </a:r>
            <a:r>
              <a:rPr lang="en-US" sz="3200" dirty="0"/>
              <a:t>Stereo </a:t>
            </a:r>
            <a:r>
              <a:rPr lang="en-US" sz="3200" dirty="0" smtClean="0"/>
              <a:t>Imaging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World coordinate w.r.to camera #1: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World coordinate w.r.to camera </a:t>
                </a:r>
                <a:r>
                  <a:rPr lang="en-US" sz="2400" dirty="0" smtClean="0"/>
                  <a:t>#2: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Two cameras are having identical focal length: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Coordinate of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w.r.to x-y-z coordinate system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Coordinate of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w.r.to </a:t>
                </a:r>
                <a:r>
                  <a:rPr lang="en-US" sz="2400" dirty="0" smtClean="0"/>
                  <a:t>x’-y’-z’ </a:t>
                </a:r>
                <a:r>
                  <a:rPr lang="en-US" sz="2400" dirty="0"/>
                  <a:t>coordinate </a:t>
                </a:r>
                <a:r>
                  <a:rPr lang="en-US" sz="2400" dirty="0" smtClean="0"/>
                  <a:t>system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/>
              </a:p>
              <a:p>
                <a:pPr>
                  <a:lnSpc>
                    <a:spcPct val="15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r="-1777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3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relationship between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camera #1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For camera #2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80936" y="2532057"/>
                <a:ext cx="2476062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936" y="2532057"/>
                <a:ext cx="2476062" cy="8568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80935" y="4354510"/>
                <a:ext cx="2716513" cy="877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935" y="4354510"/>
                <a:ext cx="2716513" cy="8774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532586" y="5686947"/>
            <a:ext cx="651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</a:rPr>
              <a:t>Coordinate transformation is required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1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Rectified camera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Assume pure translation, without any rotation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30699" y="2498500"/>
                <a:ext cx="3751091" cy="1040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699" y="2498500"/>
                <a:ext cx="3751091" cy="10407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30698" y="3817332"/>
                <a:ext cx="3755067" cy="1040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698" y="3817332"/>
                <a:ext cx="3755067" cy="10407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30699" y="5136165"/>
                <a:ext cx="3732625" cy="1040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699" y="5136165"/>
                <a:ext cx="3732625" cy="10407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914400" y="3670479"/>
            <a:ext cx="73280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07960" y="4981978"/>
            <a:ext cx="73280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263324" y="2440768"/>
            <a:ext cx="2458088" cy="2417362"/>
            <a:chOff x="6263324" y="2440768"/>
            <a:chExt cx="2458088" cy="2417362"/>
          </a:xfrm>
        </p:grpSpPr>
        <p:sp>
          <p:nvSpPr>
            <p:cNvPr id="10" name="Right Brace 9"/>
            <p:cNvSpPr/>
            <p:nvPr/>
          </p:nvSpPr>
          <p:spPr>
            <a:xfrm>
              <a:off x="6263324" y="2498500"/>
              <a:ext cx="613994" cy="2359630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82896" y="2440768"/>
              <a:ext cx="16385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Lateral stereo geometry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979865" y="5105668"/>
            <a:ext cx="16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Axial stereo geometry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1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>
          <a:xfrm>
            <a:off x="4604360" y="1955460"/>
            <a:ext cx="3099621" cy="2449115"/>
          </a:xfrm>
          <a:prstGeom prst="line">
            <a:avLst/>
          </a:prstGeom>
          <a:ln w="2857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771681" y="1937043"/>
            <a:ext cx="2832679" cy="2423443"/>
          </a:xfrm>
          <a:prstGeom prst="line">
            <a:avLst/>
          </a:prstGeom>
          <a:ln w="2857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camera configuration after lateral shift along x-axis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02984" y="5564660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LEFT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26662" y="4082604"/>
            <a:ext cx="3296992" cy="1017431"/>
          </a:xfrm>
          <a:custGeom>
            <a:avLst/>
            <a:gdLst>
              <a:gd name="connsiteX0" fmla="*/ 1017431 w 3296992"/>
              <a:gd name="connsiteY0" fmla="*/ 0 h 1017431"/>
              <a:gd name="connsiteX1" fmla="*/ 0 w 3296992"/>
              <a:gd name="connsiteY1" fmla="*/ 1017431 h 1017431"/>
              <a:gd name="connsiteX2" fmla="*/ 2305319 w 3296992"/>
              <a:gd name="connsiteY2" fmla="*/ 1017431 h 1017431"/>
              <a:gd name="connsiteX3" fmla="*/ 3296992 w 3296992"/>
              <a:gd name="connsiteY3" fmla="*/ 25758 h 1017431"/>
              <a:gd name="connsiteX4" fmla="*/ 965916 w 3296992"/>
              <a:gd name="connsiteY4" fmla="*/ 25758 h 10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992" h="1017431">
                <a:moveTo>
                  <a:pt x="1017431" y="0"/>
                </a:moveTo>
                <a:lnTo>
                  <a:pt x="0" y="1017431"/>
                </a:lnTo>
                <a:lnTo>
                  <a:pt x="2305319" y="1017431"/>
                </a:lnTo>
                <a:lnTo>
                  <a:pt x="3296992" y="25758"/>
                </a:lnTo>
                <a:lnTo>
                  <a:pt x="965916" y="25758"/>
                </a:ln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32724" y="4591319"/>
            <a:ext cx="288486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702427" y="3734873"/>
            <a:ext cx="1545464" cy="1712891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736511" y="2925479"/>
            <a:ext cx="2125014" cy="3007475"/>
            <a:chOff x="736511" y="2925479"/>
            <a:chExt cx="2125014" cy="3007475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475158" y="2962141"/>
              <a:ext cx="0" cy="16291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736511" y="4591318"/>
              <a:ext cx="173864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1590001" y="4591318"/>
              <a:ext cx="885158" cy="9868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453593" y="2925479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3593" y="2925479"/>
                  <a:ext cx="407932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83683" y="4129653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83" y="4129653"/>
                  <a:ext cx="426399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6494" y="5471289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6494" y="5471289"/>
                  <a:ext cx="430374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Oval 23"/>
          <p:cNvSpPr/>
          <p:nvPr/>
        </p:nvSpPr>
        <p:spPr>
          <a:xfrm>
            <a:off x="2430575" y="3694342"/>
            <a:ext cx="89165" cy="891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4" idx="6"/>
          </p:cNvCxnSpPr>
          <p:nvPr/>
        </p:nvCxnSpPr>
        <p:spPr>
          <a:xfrm flipV="1">
            <a:off x="2519740" y="3734873"/>
            <a:ext cx="341785" cy="40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90632" y="3734873"/>
            <a:ext cx="0" cy="85442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733612" y="4090771"/>
                <a:ext cx="4267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12" y="4090771"/>
                <a:ext cx="42671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291465" y="4583545"/>
                <a:ext cx="590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465" y="4583545"/>
                <a:ext cx="59067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764952" y="3490495"/>
                <a:ext cx="5621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952" y="3490495"/>
                <a:ext cx="562141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5128207" y="2925479"/>
            <a:ext cx="3387143" cy="3007475"/>
            <a:chOff x="399245" y="2809569"/>
            <a:chExt cx="3387143" cy="3007475"/>
          </a:xfrm>
        </p:grpSpPr>
        <p:sp>
          <p:nvSpPr>
            <p:cNvPr id="35" name="Freeform 34"/>
            <p:cNvSpPr/>
            <p:nvPr/>
          </p:nvSpPr>
          <p:spPr>
            <a:xfrm>
              <a:off x="489396" y="3966694"/>
              <a:ext cx="3296992" cy="1017431"/>
            </a:xfrm>
            <a:custGeom>
              <a:avLst/>
              <a:gdLst>
                <a:gd name="connsiteX0" fmla="*/ 1017431 w 3296992"/>
                <a:gd name="connsiteY0" fmla="*/ 0 h 1017431"/>
                <a:gd name="connsiteX1" fmla="*/ 0 w 3296992"/>
                <a:gd name="connsiteY1" fmla="*/ 1017431 h 1017431"/>
                <a:gd name="connsiteX2" fmla="*/ 2305319 w 3296992"/>
                <a:gd name="connsiteY2" fmla="*/ 1017431 h 1017431"/>
                <a:gd name="connsiteX3" fmla="*/ 3296992 w 3296992"/>
                <a:gd name="connsiteY3" fmla="*/ 25758 h 1017431"/>
                <a:gd name="connsiteX4" fmla="*/ 965916 w 3296992"/>
                <a:gd name="connsiteY4" fmla="*/ 25758 h 101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6992" h="1017431">
                  <a:moveTo>
                    <a:pt x="1017431" y="0"/>
                  </a:moveTo>
                  <a:lnTo>
                    <a:pt x="0" y="1017431"/>
                  </a:lnTo>
                  <a:lnTo>
                    <a:pt x="2305319" y="1017431"/>
                  </a:lnTo>
                  <a:lnTo>
                    <a:pt x="3296992" y="25758"/>
                  </a:lnTo>
                  <a:lnTo>
                    <a:pt x="965916" y="25758"/>
                  </a:ln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95458" y="4475409"/>
              <a:ext cx="2884868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1365161" y="3618963"/>
              <a:ext cx="1545464" cy="171289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2137892" y="2846231"/>
              <a:ext cx="0" cy="16291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399245" y="4475408"/>
              <a:ext cx="173864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1254056" y="4475408"/>
              <a:ext cx="883837" cy="9733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116327" y="2809569"/>
                  <a:ext cx="4828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327" y="2809569"/>
                  <a:ext cx="482824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46417" y="4013743"/>
                  <a:ext cx="4972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17" y="4013743"/>
                  <a:ext cx="497252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219228" y="5355379"/>
                  <a:ext cx="50526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28" y="5355379"/>
                  <a:ext cx="505267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819" r="-481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/>
            <p:cNvSpPr/>
            <p:nvPr/>
          </p:nvSpPr>
          <p:spPr>
            <a:xfrm>
              <a:off x="2093309" y="3578432"/>
              <a:ext cx="89165" cy="8916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V="1">
              <a:off x="1796111" y="3618963"/>
              <a:ext cx="341785" cy="405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954199" y="3618963"/>
              <a:ext cx="0" cy="85442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582751" y="3937705"/>
                  <a:ext cx="4267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751" y="3937705"/>
                  <a:ext cx="42671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954199" y="4467635"/>
                  <a:ext cx="6154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199" y="4467635"/>
                  <a:ext cx="615490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427686" y="3374585"/>
                  <a:ext cx="5869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686" y="3374585"/>
                  <a:ext cx="586956" cy="4616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TextBox 49"/>
          <p:cNvSpPr txBox="1"/>
          <p:nvPr/>
        </p:nvSpPr>
        <p:spPr>
          <a:xfrm>
            <a:off x="7082285" y="5486647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RIGHT</a:t>
            </a:r>
            <a:endParaRPr lang="en-US" sz="2400" b="1" dirty="0">
              <a:solidFill>
                <a:srgbClr val="0000FF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482254" y="3490495"/>
            <a:ext cx="4363035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474292" y="3029817"/>
                <a:ext cx="5915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292" y="3029817"/>
                <a:ext cx="591509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4553441" y="1914913"/>
            <a:ext cx="89165" cy="891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720088" y="4310383"/>
            <a:ext cx="89165" cy="891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657795" y="4352484"/>
            <a:ext cx="89165" cy="891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663771" y="1563360"/>
                <a:ext cx="16433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771" y="1563360"/>
                <a:ext cx="1643399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3704" r="-6296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83122" y="3557784"/>
                <a:ext cx="1346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22" y="3557784"/>
                <a:ext cx="1346266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4525" r="-769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684017" y="3590602"/>
                <a:ext cx="14207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017" y="3590602"/>
                <a:ext cx="1420709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721" r="-686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93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021 0.00324 L -3.61111E-6 2.59259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0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" grpId="0" animBg="1"/>
      <p:bldP spid="24" grpId="0" animBg="1"/>
      <p:bldP spid="29" grpId="0"/>
      <p:bldP spid="30" grpId="0"/>
      <p:bldP spid="32" grpId="0"/>
      <p:bldP spid="50" grpId="0"/>
      <p:bldP spid="54" grpId="0"/>
      <p:bldP spid="55" grpId="0" animBg="1"/>
      <p:bldP spid="67" grpId="0" animBg="1"/>
      <p:bldP spid="68" grpId="0" animBg="1"/>
      <p:bldP spid="70" grpId="0"/>
      <p:bldP spid="71" grpId="0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 w.r.to x-y-z coordinate system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: w.r.to </a:t>
                </a:r>
                <a:r>
                  <a:rPr lang="en-US" sz="2400" dirty="0"/>
                  <a:t>x-y-z coordinate </a:t>
                </a:r>
                <a:r>
                  <a:rPr lang="en-US" sz="2400" dirty="0" smtClean="0"/>
                  <a:t>system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400" dirty="0" smtClean="0"/>
                  <a:t>: Origin of the left camera coordinate system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400" dirty="0"/>
                  <a:t>: Origin of the </a:t>
                </a:r>
                <a:r>
                  <a:rPr lang="en-US" sz="2400" dirty="0" smtClean="0"/>
                  <a:t>right camera </a:t>
                </a:r>
                <a:r>
                  <a:rPr lang="en-US" sz="2400" dirty="0"/>
                  <a:t>coordinate </a:t>
                </a:r>
                <a:r>
                  <a:rPr lang="en-US" sz="2400" dirty="0" smtClean="0"/>
                  <a:t>system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World coordinate w.r.to </a:t>
                </a:r>
                <a:r>
                  <a:rPr lang="en-US" sz="2400" dirty="0" smtClean="0"/>
                  <a:t>left camera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: Lateral shift between to cameras</a:t>
                </a:r>
                <a:endParaRPr lang="en-US" sz="2400" dirty="0"/>
              </a:p>
              <a:p>
                <a:pPr>
                  <a:lnSpc>
                    <a:spcPct val="150000"/>
                  </a:lnSpc>
                </a:pPr>
                <a:endParaRPr lang="en-US" sz="2400" dirty="0"/>
              </a:p>
              <a:p>
                <a:pPr>
                  <a:lnSpc>
                    <a:spcPct val="15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97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relationship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camera #1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For camera #2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80936" y="2532057"/>
                <a:ext cx="2476062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936" y="2532057"/>
                <a:ext cx="2476062" cy="8568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80935" y="4354510"/>
                <a:ext cx="2524922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935" y="4354510"/>
                <a:ext cx="2524922" cy="8568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09539" y="5374513"/>
                <a:ext cx="3204467" cy="857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39" y="5374513"/>
                <a:ext cx="3204467" cy="8576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333532" y="4552096"/>
            <a:ext cx="1354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Incorrect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05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for unknowns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14462" y="1871163"/>
            <a:ext cx="6108207" cy="854145"/>
            <a:chOff x="914462" y="1871163"/>
            <a:chExt cx="6108207" cy="8541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914462" y="1871163"/>
                  <a:ext cx="1771061" cy="8541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62" y="1871163"/>
                  <a:ext cx="1771061" cy="85414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5847347" y="2067402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…….. (1)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62" y="3061446"/>
            <a:ext cx="6108207" cy="856838"/>
            <a:chOff x="914462" y="3061446"/>
            <a:chExt cx="6108207" cy="8568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914462" y="3061446"/>
                  <a:ext cx="1772793" cy="8568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62" y="3061446"/>
                  <a:ext cx="1772793" cy="85683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5847347" y="3061446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…….. (2)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14462" y="4254422"/>
            <a:ext cx="6108207" cy="854914"/>
            <a:chOff x="914462" y="4254422"/>
            <a:chExt cx="6108207" cy="8549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914462" y="4254422"/>
                  <a:ext cx="2499467" cy="8549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62" y="4254422"/>
                  <a:ext cx="2499467" cy="85491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5847347" y="4451430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…….. (3)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01380" y="5445474"/>
            <a:ext cx="6121289" cy="856838"/>
            <a:chOff x="901380" y="5445474"/>
            <a:chExt cx="6121289" cy="8568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01380" y="5445474"/>
                  <a:ext cx="1797223" cy="8568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380" y="5445474"/>
                  <a:ext cx="1797223" cy="85683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5847347" y="5610581"/>
              <a:ext cx="1175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…….. (4)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465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of the 3D world point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02630" y="1883195"/>
                <a:ext cx="3424720" cy="859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30" y="1883195"/>
                <a:ext cx="3424720" cy="85997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02630" y="3034216"/>
                <a:ext cx="2913618" cy="859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30" y="3034216"/>
                <a:ext cx="2913618" cy="8599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02630" y="4185237"/>
                <a:ext cx="2915350" cy="8599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30" y="4185237"/>
                <a:ext cx="2915350" cy="8599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037274" y="1801232"/>
            <a:ext cx="4355432" cy="1151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62" y="2082351"/>
            <a:ext cx="970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Depth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7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Denominator term is significant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Translating the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to the left camera plane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Relative displacement: </a:t>
                </a:r>
                <a:r>
                  <a:rPr lang="en-US" sz="2400" b="1" dirty="0" smtClean="0">
                    <a:solidFill>
                      <a:srgbClr val="0000FF"/>
                    </a:solidFill>
                  </a:rPr>
                  <a:t>disparity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Object at infinity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Depth is </a:t>
                </a:r>
                <a:r>
                  <a:rPr lang="en-US" sz="2400" b="1" dirty="0" smtClean="0">
                    <a:solidFill>
                      <a:srgbClr val="0000FF"/>
                    </a:solidFill>
                  </a:rPr>
                  <a:t>inversely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 smtClean="0"/>
                  <a:t>related to the disparity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29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space for stereo matching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6200" y="2374900"/>
            <a:ext cx="2603500" cy="2019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67300" y="2374900"/>
            <a:ext cx="2603500" cy="2019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11479" y="4521200"/>
            <a:ext cx="672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Left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2579" y="4521199"/>
            <a:ext cx="84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Right</a:t>
            </a:r>
            <a:endParaRPr lang="en-US" sz="2400" b="1" dirty="0">
              <a:solidFill>
                <a:srgbClr val="0000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93800" y="2209800"/>
            <a:ext cx="2971800" cy="2260600"/>
            <a:chOff x="1193800" y="2209800"/>
            <a:chExt cx="2971800" cy="22606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193800" y="2209800"/>
              <a:ext cx="2971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193800" y="2209800"/>
              <a:ext cx="0" cy="2260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883150" y="2209800"/>
            <a:ext cx="2971800" cy="2260600"/>
            <a:chOff x="1193800" y="2209800"/>
            <a:chExt cx="2971800" cy="2260600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193800" y="2209800"/>
              <a:ext cx="2971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93800" y="2209800"/>
              <a:ext cx="0" cy="2260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487981" y="1723530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78969" y="3109267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364206" y="1723530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555194" y="3109267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746389" y="5380863"/>
                <a:ext cx="1772793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389" y="5380863"/>
                <a:ext cx="1772793" cy="8568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328839" y="5387213"/>
                <a:ext cx="1797223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839" y="5387213"/>
                <a:ext cx="1797223" cy="8568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628650" y="2984500"/>
            <a:ext cx="7886700" cy="0"/>
          </a:xfrm>
          <a:prstGeom prst="line">
            <a:avLst/>
          </a:prstGeom>
          <a:ln w="381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881845" y="2939917"/>
            <a:ext cx="89165" cy="891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43414" y="2939917"/>
            <a:ext cx="89165" cy="891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432156" y="2939916"/>
            <a:ext cx="89165" cy="891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006895" y="2939916"/>
            <a:ext cx="89165" cy="891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4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Lecture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Inverse perspective transformation and its issues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Many to one mapping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Generalized perspective transformation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Fundamentals of camera calibration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Token Based Stereo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Detect token</a:t>
            </a:r>
          </a:p>
          <a:p>
            <a:pPr lvl="1"/>
            <a:r>
              <a:rPr lang="en-US" altLang="en-US" sz="2400" dirty="0"/>
              <a:t>Corners, interest point, </a:t>
            </a:r>
            <a:r>
              <a:rPr lang="en-US" altLang="en-US" sz="2400" dirty="0" smtClean="0"/>
              <a:t>edges</a:t>
            </a:r>
          </a:p>
          <a:p>
            <a:pPr lvl="1"/>
            <a:endParaRPr lang="en-US" altLang="en-US" sz="2400" dirty="0"/>
          </a:p>
          <a:p>
            <a:r>
              <a:rPr lang="en-US" altLang="en-US" sz="2400" dirty="0"/>
              <a:t>Find </a:t>
            </a:r>
            <a:r>
              <a:rPr lang="en-US" altLang="en-US" sz="2400" dirty="0" smtClean="0"/>
              <a:t>correspondences</a:t>
            </a:r>
          </a:p>
          <a:p>
            <a:endParaRPr lang="en-US" altLang="en-US" sz="2400" dirty="0"/>
          </a:p>
          <a:p>
            <a:r>
              <a:rPr lang="en-US" altLang="en-US" sz="2400" dirty="0"/>
              <a:t>Interpolate surface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798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Correlation Based Stereo Methods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Depth is computed only at tokens and interpolated</a:t>
            </a:r>
            <a:r>
              <a:rPr lang="en-US" altLang="en-US" sz="2400" dirty="0" smtClean="0"/>
              <a:t>/ extrapolated </a:t>
            </a:r>
            <a:r>
              <a:rPr lang="en-US" altLang="en-US" sz="2400" dirty="0"/>
              <a:t>to remaining </a:t>
            </a:r>
            <a:r>
              <a:rPr lang="en-US" altLang="en-US" sz="2400" dirty="0" smtClean="0"/>
              <a:t>pixel</a:t>
            </a:r>
          </a:p>
          <a:p>
            <a:endParaRPr lang="en-US" altLang="en-US" sz="2400" dirty="0"/>
          </a:p>
          <a:p>
            <a:r>
              <a:rPr lang="en-US" altLang="en-US" sz="2400" dirty="0"/>
              <a:t>Disparity map is constructed based on a correlation measure</a:t>
            </a:r>
          </a:p>
        </p:txBody>
      </p:sp>
      <p:graphicFrame>
        <p:nvGraphicFramePr>
          <p:cNvPr id="5898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418146"/>
              </p:ext>
            </p:extLst>
          </p:nvPr>
        </p:nvGraphicFramePr>
        <p:xfrm>
          <a:off x="5003041" y="4079876"/>
          <a:ext cx="2827499" cy="942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3" imgW="1409400" imgH="469800" progId="Equation.3">
                  <p:embed/>
                </p:oleObj>
              </mc:Choice>
              <mc:Fallback>
                <p:oleObj name="Equation" r:id="rId3" imgW="1409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041" y="4079876"/>
                        <a:ext cx="2827499" cy="942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639328"/>
              </p:ext>
            </p:extLst>
          </p:nvPr>
        </p:nvGraphicFramePr>
        <p:xfrm>
          <a:off x="1098716" y="5268580"/>
          <a:ext cx="2175681" cy="949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5" imgW="1079280" imgH="469800" progId="Equation.3">
                  <p:embed/>
                </p:oleObj>
              </mc:Choice>
              <mc:Fallback>
                <p:oleObj name="Equation" r:id="rId5" imgW="1079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716" y="5268580"/>
                        <a:ext cx="2175681" cy="949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383590"/>
              </p:ext>
            </p:extLst>
          </p:nvPr>
        </p:nvGraphicFramePr>
        <p:xfrm>
          <a:off x="5003041" y="5218314"/>
          <a:ext cx="2348883" cy="10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7" imgW="1218960" imgH="520560" progId="Equation.3">
                  <p:embed/>
                </p:oleObj>
              </mc:Choice>
              <mc:Fallback>
                <p:oleObj name="Equation" r:id="rId7" imgW="12189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041" y="5218314"/>
                        <a:ext cx="2348883" cy="10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98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153662"/>
              </p:ext>
            </p:extLst>
          </p:nvPr>
        </p:nvGraphicFramePr>
        <p:xfrm>
          <a:off x="936009" y="4108688"/>
          <a:ext cx="2881488" cy="91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9" imgW="1473120" imgH="469800" progId="Equation.3">
                  <p:embed/>
                </p:oleObj>
              </mc:Choice>
              <mc:Fallback>
                <p:oleObj name="Equation" r:id="rId9" imgW="14731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009" y="4108688"/>
                        <a:ext cx="2881488" cy="91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04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Correlation Based Stereo Methods</a:t>
            </a:r>
          </a:p>
        </p:txBody>
      </p:sp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Once disparity is available compute depth using </a:t>
            </a:r>
          </a:p>
        </p:txBody>
      </p:sp>
      <p:pic>
        <p:nvPicPr>
          <p:cNvPr id="602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75" y="2858795"/>
            <a:ext cx="49434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83680" y="2219040"/>
                <a:ext cx="1028295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680" y="2219040"/>
                <a:ext cx="1028295" cy="7013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26960" y="2415434"/>
                <a:ext cx="41202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 smtClean="0"/>
                  <a:t>Separation between the cameras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960" y="2415434"/>
                <a:ext cx="4120230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7576" r="-74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50968" y="2415434"/>
                <a:ext cx="15656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 smtClean="0"/>
                  <a:t>disparity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968" y="2415434"/>
                <a:ext cx="1565685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7576" r="-350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697205" y="5004024"/>
            <a:ext cx="3615804" cy="1187356"/>
            <a:chOff x="4899546" y="5349922"/>
            <a:chExt cx="3615804" cy="118735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899546" y="6529736"/>
              <a:ext cx="36158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4899546" y="5349922"/>
              <a:ext cx="0" cy="11873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Freeform 12"/>
          <p:cNvSpPr/>
          <p:nvPr/>
        </p:nvSpPr>
        <p:spPr>
          <a:xfrm>
            <a:off x="4707336" y="5412210"/>
            <a:ext cx="2470245" cy="614149"/>
          </a:xfrm>
          <a:custGeom>
            <a:avLst/>
            <a:gdLst>
              <a:gd name="connsiteX0" fmla="*/ 0 w 2470245"/>
              <a:gd name="connsiteY0" fmla="*/ 0 h 614149"/>
              <a:gd name="connsiteX1" fmla="*/ 150125 w 2470245"/>
              <a:gd name="connsiteY1" fmla="*/ 13648 h 614149"/>
              <a:gd name="connsiteX2" fmla="*/ 191069 w 2470245"/>
              <a:gd name="connsiteY2" fmla="*/ 54591 h 614149"/>
              <a:gd name="connsiteX3" fmla="*/ 232012 w 2470245"/>
              <a:gd name="connsiteY3" fmla="*/ 81887 h 614149"/>
              <a:gd name="connsiteX4" fmla="*/ 368490 w 2470245"/>
              <a:gd name="connsiteY4" fmla="*/ 122830 h 614149"/>
              <a:gd name="connsiteX5" fmla="*/ 409433 w 2470245"/>
              <a:gd name="connsiteY5" fmla="*/ 136478 h 614149"/>
              <a:gd name="connsiteX6" fmla="*/ 491319 w 2470245"/>
              <a:gd name="connsiteY6" fmla="*/ 191069 h 614149"/>
              <a:gd name="connsiteX7" fmla="*/ 532263 w 2470245"/>
              <a:gd name="connsiteY7" fmla="*/ 218364 h 614149"/>
              <a:gd name="connsiteX8" fmla="*/ 573206 w 2470245"/>
              <a:gd name="connsiteY8" fmla="*/ 245660 h 614149"/>
              <a:gd name="connsiteX9" fmla="*/ 791570 w 2470245"/>
              <a:gd name="connsiteY9" fmla="*/ 341194 h 614149"/>
              <a:gd name="connsiteX10" fmla="*/ 818866 w 2470245"/>
              <a:gd name="connsiteY10" fmla="*/ 382138 h 614149"/>
              <a:gd name="connsiteX11" fmla="*/ 832513 w 2470245"/>
              <a:gd name="connsiteY11" fmla="*/ 423081 h 614149"/>
              <a:gd name="connsiteX12" fmla="*/ 887104 w 2470245"/>
              <a:gd name="connsiteY12" fmla="*/ 504967 h 614149"/>
              <a:gd name="connsiteX13" fmla="*/ 955343 w 2470245"/>
              <a:gd name="connsiteY13" fmla="*/ 614149 h 614149"/>
              <a:gd name="connsiteX14" fmla="*/ 982639 w 2470245"/>
              <a:gd name="connsiteY14" fmla="*/ 573206 h 614149"/>
              <a:gd name="connsiteX15" fmla="*/ 1050878 w 2470245"/>
              <a:gd name="connsiteY15" fmla="*/ 450376 h 614149"/>
              <a:gd name="connsiteX16" fmla="*/ 1091821 w 2470245"/>
              <a:gd name="connsiteY16" fmla="*/ 423081 h 614149"/>
              <a:gd name="connsiteX17" fmla="*/ 1173707 w 2470245"/>
              <a:gd name="connsiteY17" fmla="*/ 341194 h 614149"/>
              <a:gd name="connsiteX18" fmla="*/ 1255594 w 2470245"/>
              <a:gd name="connsiteY18" fmla="*/ 286603 h 614149"/>
              <a:gd name="connsiteX19" fmla="*/ 1473958 w 2470245"/>
              <a:gd name="connsiteY19" fmla="*/ 272955 h 614149"/>
              <a:gd name="connsiteX20" fmla="*/ 1555845 w 2470245"/>
              <a:gd name="connsiteY20" fmla="*/ 245660 h 614149"/>
              <a:gd name="connsiteX21" fmla="*/ 1596788 w 2470245"/>
              <a:gd name="connsiteY21" fmla="*/ 232012 h 614149"/>
              <a:gd name="connsiteX22" fmla="*/ 1624084 w 2470245"/>
              <a:gd name="connsiteY22" fmla="*/ 191069 h 614149"/>
              <a:gd name="connsiteX23" fmla="*/ 1746913 w 2470245"/>
              <a:gd name="connsiteY23" fmla="*/ 136478 h 614149"/>
              <a:gd name="connsiteX24" fmla="*/ 1787857 w 2470245"/>
              <a:gd name="connsiteY24" fmla="*/ 122830 h 614149"/>
              <a:gd name="connsiteX25" fmla="*/ 2033516 w 2470245"/>
              <a:gd name="connsiteY25" fmla="*/ 136478 h 614149"/>
              <a:gd name="connsiteX26" fmla="*/ 2251881 w 2470245"/>
              <a:gd name="connsiteY26" fmla="*/ 122830 h 614149"/>
              <a:gd name="connsiteX27" fmla="*/ 2470245 w 2470245"/>
              <a:gd name="connsiteY27" fmla="*/ 122830 h 61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470245" h="614149">
                <a:moveTo>
                  <a:pt x="0" y="0"/>
                </a:moveTo>
                <a:cubicBezTo>
                  <a:pt x="50042" y="4549"/>
                  <a:pt x="101810" y="-156"/>
                  <a:pt x="150125" y="13648"/>
                </a:cubicBezTo>
                <a:cubicBezTo>
                  <a:pt x="168683" y="18950"/>
                  <a:pt x="176242" y="42235"/>
                  <a:pt x="191069" y="54591"/>
                </a:cubicBezTo>
                <a:cubicBezTo>
                  <a:pt x="203670" y="65092"/>
                  <a:pt x="217023" y="75225"/>
                  <a:pt x="232012" y="81887"/>
                </a:cubicBezTo>
                <a:cubicBezTo>
                  <a:pt x="290389" y="107832"/>
                  <a:pt x="312913" y="106951"/>
                  <a:pt x="368490" y="122830"/>
                </a:cubicBezTo>
                <a:cubicBezTo>
                  <a:pt x="382322" y="126782"/>
                  <a:pt x="396857" y="129492"/>
                  <a:pt x="409433" y="136478"/>
                </a:cubicBezTo>
                <a:cubicBezTo>
                  <a:pt x="438110" y="152410"/>
                  <a:pt x="464024" y="172872"/>
                  <a:pt x="491319" y="191069"/>
                </a:cubicBezTo>
                <a:lnTo>
                  <a:pt x="532263" y="218364"/>
                </a:lnTo>
                <a:lnTo>
                  <a:pt x="573206" y="245660"/>
                </a:lnTo>
                <a:cubicBezTo>
                  <a:pt x="658184" y="373126"/>
                  <a:pt x="595105" y="324822"/>
                  <a:pt x="791570" y="341194"/>
                </a:cubicBezTo>
                <a:cubicBezTo>
                  <a:pt x="800669" y="354842"/>
                  <a:pt x="811530" y="367467"/>
                  <a:pt x="818866" y="382138"/>
                </a:cubicBezTo>
                <a:cubicBezTo>
                  <a:pt x="825299" y="395005"/>
                  <a:pt x="825527" y="410506"/>
                  <a:pt x="832513" y="423081"/>
                </a:cubicBezTo>
                <a:cubicBezTo>
                  <a:pt x="848444" y="451758"/>
                  <a:pt x="876730" y="473846"/>
                  <a:pt x="887104" y="504967"/>
                </a:cubicBezTo>
                <a:cubicBezTo>
                  <a:pt x="919587" y="602415"/>
                  <a:pt x="890460" y="570894"/>
                  <a:pt x="955343" y="614149"/>
                </a:cubicBezTo>
                <a:cubicBezTo>
                  <a:pt x="964442" y="600501"/>
                  <a:pt x="975303" y="587877"/>
                  <a:pt x="982639" y="573206"/>
                </a:cubicBezTo>
                <a:cubicBezTo>
                  <a:pt x="1007528" y="523430"/>
                  <a:pt x="986331" y="493407"/>
                  <a:pt x="1050878" y="450376"/>
                </a:cubicBezTo>
                <a:lnTo>
                  <a:pt x="1091821" y="423081"/>
                </a:lnTo>
                <a:cubicBezTo>
                  <a:pt x="1139870" y="351007"/>
                  <a:pt x="1094711" y="408905"/>
                  <a:pt x="1173707" y="341194"/>
                </a:cubicBezTo>
                <a:cubicBezTo>
                  <a:pt x="1210419" y="309727"/>
                  <a:pt x="1207077" y="291710"/>
                  <a:pt x="1255594" y="286603"/>
                </a:cubicBezTo>
                <a:cubicBezTo>
                  <a:pt x="1328123" y="278968"/>
                  <a:pt x="1401170" y="277504"/>
                  <a:pt x="1473958" y="272955"/>
                </a:cubicBezTo>
                <a:lnTo>
                  <a:pt x="1555845" y="245660"/>
                </a:lnTo>
                <a:lnTo>
                  <a:pt x="1596788" y="232012"/>
                </a:lnTo>
                <a:cubicBezTo>
                  <a:pt x="1605887" y="218364"/>
                  <a:pt x="1612486" y="202667"/>
                  <a:pt x="1624084" y="191069"/>
                </a:cubicBezTo>
                <a:cubicBezTo>
                  <a:pt x="1656527" y="158626"/>
                  <a:pt x="1706368" y="149993"/>
                  <a:pt x="1746913" y="136478"/>
                </a:cubicBezTo>
                <a:lnTo>
                  <a:pt x="1787857" y="122830"/>
                </a:lnTo>
                <a:cubicBezTo>
                  <a:pt x="1869743" y="127379"/>
                  <a:pt x="1951503" y="136478"/>
                  <a:pt x="2033516" y="136478"/>
                </a:cubicBezTo>
                <a:cubicBezTo>
                  <a:pt x="2106446" y="136478"/>
                  <a:pt x="2178986" y="125108"/>
                  <a:pt x="2251881" y="122830"/>
                </a:cubicBezTo>
                <a:cubicBezTo>
                  <a:pt x="2324633" y="120556"/>
                  <a:pt x="2397457" y="122830"/>
                  <a:pt x="2470245" y="12283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13" idx="13"/>
          </p:cNvCxnSpPr>
          <p:nvPr/>
        </p:nvCxnSpPr>
        <p:spPr>
          <a:xfrm>
            <a:off x="5635386" y="3982745"/>
            <a:ext cx="27293" cy="2043614"/>
          </a:xfrm>
          <a:prstGeom prst="line">
            <a:avLst/>
          </a:prstGeom>
          <a:ln w="3810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28276" y="5396439"/>
            <a:ext cx="718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Error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443411" y="6220214"/>
            <a:ext cx="177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Index of points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083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Next Lecture: </a:t>
            </a:r>
            <a:r>
              <a:rPr lang="en-GB" sz="2400" smtClean="0"/>
              <a:t>Image Interpolation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49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Lecture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Fundamentals of stereo imaging</a:t>
            </a:r>
            <a:endParaRPr lang="en-US" sz="2400" dirty="0"/>
          </a:p>
          <a:p>
            <a:endParaRPr lang="en-GB" sz="2400" dirty="0" smtClean="0"/>
          </a:p>
          <a:p>
            <a:r>
              <a:rPr lang="en-GB" sz="2400" dirty="0" smtClean="0"/>
              <a:t>Calculation of disparity</a:t>
            </a:r>
          </a:p>
          <a:p>
            <a:endParaRPr lang="en-GB" sz="2400" dirty="0"/>
          </a:p>
          <a:p>
            <a:r>
              <a:rPr lang="en-GB" sz="2400" dirty="0" smtClean="0"/>
              <a:t>Search space for point correspondence</a:t>
            </a:r>
          </a:p>
          <a:p>
            <a:endParaRPr lang="en-GB" sz="2400" dirty="0"/>
          </a:p>
          <a:p>
            <a:r>
              <a:rPr lang="en-GB" sz="2400" dirty="0" smtClean="0"/>
              <a:t>Correlation based correspondence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583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calibration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1835" y="2350468"/>
                <a:ext cx="84810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𝑥𝑋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𝑥𝑌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𝑥𝑍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35" y="2350468"/>
                <a:ext cx="848104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31" r="-35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7245" y="4154279"/>
                <a:ext cx="85095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45" y="4154279"/>
                <a:ext cx="850950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73" r="-5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553227" y="2917914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….. (1)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53227" y="4814058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….. (2)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17245" y="5044890"/>
            <a:ext cx="8779971" cy="1518868"/>
            <a:chOff x="317245" y="5044890"/>
            <a:chExt cx="8779971" cy="1518868"/>
          </a:xfrm>
        </p:grpSpPr>
        <p:sp>
          <p:nvSpPr>
            <p:cNvPr id="8" name="TextBox 7"/>
            <p:cNvSpPr txBox="1"/>
            <p:nvPr/>
          </p:nvSpPr>
          <p:spPr>
            <a:xfrm>
              <a:off x="317245" y="5044890"/>
              <a:ext cx="3873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6 pairs of points are required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17245" y="5734702"/>
                  <a:ext cx="27058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1. 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45" y="5734702"/>
                  <a:ext cx="2705805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153" t="-26000" r="-3604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17245" y="6255981"/>
                  <a:ext cx="273562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 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45" y="6255981"/>
                  <a:ext cx="2735621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118" t="-25490" r="-3563" b="-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377945" y="5734702"/>
                  <a:ext cx="27946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 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945" y="5734702"/>
                  <a:ext cx="279467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050" t="-26000" r="-130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377945" y="6255981"/>
                  <a:ext cx="28094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 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945" y="6255981"/>
                  <a:ext cx="2809423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037" t="-25490" r="-434" b="-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311645" y="5734702"/>
                  <a:ext cx="27855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 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645" y="5734702"/>
                  <a:ext cx="2785571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282" t="-26000" r="-1751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311645" y="6255981"/>
                  <a:ext cx="273562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 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 smtClean="0"/>
                    <a:t> and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1645" y="6255981"/>
                  <a:ext cx="2735621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118" t="-25490" r="-3563" b="-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046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for unknowns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87664" y="1690689"/>
                <a:ext cx="1021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664" y="1690689"/>
                <a:ext cx="102162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7143" r="-654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458042"/>
                <a:ext cx="8793882" cy="351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58042"/>
                <a:ext cx="8793882" cy="35189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112971" y="5424161"/>
            <a:ext cx="7340455" cy="743662"/>
            <a:chOff x="112971" y="5424161"/>
            <a:chExt cx="7340455" cy="743662"/>
          </a:xfrm>
        </p:grpSpPr>
        <p:sp>
          <p:nvSpPr>
            <p:cNvPr id="6" name="Left Brace 5"/>
            <p:cNvSpPr/>
            <p:nvPr/>
          </p:nvSpPr>
          <p:spPr>
            <a:xfrm rot="16200000">
              <a:off x="3628362" y="1908770"/>
              <a:ext cx="309673" cy="734045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269693" y="5798491"/>
                  <a:ext cx="10270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×12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693" y="5798491"/>
                  <a:ext cx="102701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47100" y="6005708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12×1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100" y="6005708"/>
                <a:ext cx="88998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29129" y="5239494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12×1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129" y="5239494"/>
                <a:ext cx="88998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00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transformation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841679" y="1558344"/>
            <a:ext cx="0" cy="44560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41679" y="4198513"/>
            <a:ext cx="5512158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927279" y="2511380"/>
            <a:ext cx="3271234" cy="2331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27279" y="2607972"/>
            <a:ext cx="1712890" cy="127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27279" y="4842456"/>
            <a:ext cx="1712890" cy="127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0169" y="2607972"/>
            <a:ext cx="0" cy="2234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27279" y="3882981"/>
            <a:ext cx="0" cy="2234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390918" y="2846231"/>
            <a:ext cx="4739426" cy="2228045"/>
          </a:xfrm>
          <a:prstGeom prst="line">
            <a:avLst/>
          </a:prstGeom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30344" y="2325169"/>
                <a:ext cx="1417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344" y="2325169"/>
                <a:ext cx="1417439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6897" t="-10526" r="-258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11615" y="5091361"/>
                <a:ext cx="1114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I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15" y="5091361"/>
                <a:ext cx="111453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8791" t="-10526" r="-384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3142446" y="4089042"/>
            <a:ext cx="218941" cy="2189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007638" y="3627377"/>
                <a:ext cx="7119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638" y="3627377"/>
                <a:ext cx="71199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911988" y="1571222"/>
                <a:ext cx="737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988" y="1571222"/>
                <a:ext cx="73763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04731" y="2693659"/>
                <a:ext cx="7464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731" y="2693659"/>
                <a:ext cx="746486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5440860" y="1808847"/>
            <a:ext cx="245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World co-ordinate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67425" y="2688148"/>
            <a:ext cx="1714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Image plane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97758" y="4961862"/>
                <a:ext cx="1362168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758" y="4961862"/>
                <a:ext cx="1362168" cy="70134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721790" y="5000223"/>
                <a:ext cx="1366143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790" y="5000223"/>
                <a:ext cx="1366143" cy="70134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502750" y="6012190"/>
                <a:ext cx="1876219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750" y="6012190"/>
                <a:ext cx="1876219" cy="63248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626782" y="6012190"/>
                <a:ext cx="1867371" cy="632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782" y="6012190"/>
                <a:ext cx="1867371" cy="63235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21734" y="5914819"/>
            <a:ext cx="8520232" cy="832783"/>
            <a:chOff x="221734" y="5914819"/>
            <a:chExt cx="8520232" cy="832783"/>
          </a:xfrm>
        </p:grpSpPr>
        <p:sp>
          <p:nvSpPr>
            <p:cNvPr id="6" name="TextBox 5"/>
            <p:cNvSpPr txBox="1"/>
            <p:nvPr/>
          </p:nvSpPr>
          <p:spPr>
            <a:xfrm>
              <a:off x="221734" y="6229818"/>
              <a:ext cx="41874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Two equations, three unknowns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09162" y="5914819"/>
              <a:ext cx="4332804" cy="83278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04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Stereo geometry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42" y="2358107"/>
            <a:ext cx="7029450" cy="3609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16677" y="6481611"/>
            <a:ext cx="75880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Image courtesy: https</a:t>
            </a:r>
            <a:r>
              <a:rPr 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://</a:t>
            </a:r>
            <a:r>
              <a:rPr lang="en-US" sz="1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en.wikipedia.org/wiki/Epipolar_geometry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004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a second imaging plane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880315" y="2034862"/>
            <a:ext cx="5383369" cy="309093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25764" y="1506023"/>
                <a:ext cx="1292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64" y="1506023"/>
                <a:ext cx="129247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3439" y="3514388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439" y="3514388"/>
                <a:ext cx="35375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016020" y="5748939"/>
                <a:ext cx="4953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020" y="5748939"/>
                <a:ext cx="49532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2"/>
          </p:cNvCxnSpPr>
          <p:nvPr/>
        </p:nvCxnSpPr>
        <p:spPr>
          <a:xfrm flipV="1">
            <a:off x="1880315" y="3876541"/>
            <a:ext cx="0" cy="124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</p:cNvCxnSpPr>
          <p:nvPr/>
        </p:nvCxnSpPr>
        <p:spPr>
          <a:xfrm flipH="1" flipV="1">
            <a:off x="978794" y="4868214"/>
            <a:ext cx="901521" cy="257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</p:cNvCxnSpPr>
          <p:nvPr/>
        </p:nvCxnSpPr>
        <p:spPr>
          <a:xfrm flipH="1">
            <a:off x="1275008" y="5125792"/>
            <a:ext cx="605307" cy="62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263684" y="3883720"/>
            <a:ext cx="0" cy="124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362163" y="4875393"/>
            <a:ext cx="901521" cy="257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658377" y="5132971"/>
            <a:ext cx="605307" cy="62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41209" y="5577152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09" y="5577152"/>
                <a:ext cx="37138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7409" y="4634850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09" y="4634850"/>
                <a:ext cx="36798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086810" y="3507209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810" y="3507209"/>
                <a:ext cx="40908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94924" y="5577152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924" y="5577152"/>
                <a:ext cx="42672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961124" y="4634850"/>
                <a:ext cx="420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124" y="4634850"/>
                <a:ext cx="42030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4481846" y="1944709"/>
            <a:ext cx="180305" cy="1803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790161" y="5022020"/>
            <a:ext cx="180305" cy="1803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147775" y="5022019"/>
            <a:ext cx="180305" cy="1803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74484" y="2741715"/>
            <a:ext cx="262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B050"/>
                </a:solidFill>
              </a:rPr>
              <a:t>Focal length of C1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66555" y="1956207"/>
            <a:ext cx="9042279" cy="827422"/>
            <a:chOff x="266555" y="1956207"/>
            <a:chExt cx="9042279" cy="827422"/>
          </a:xfrm>
        </p:grpSpPr>
        <p:sp>
          <p:nvSpPr>
            <p:cNvPr id="29" name="TextBox 28"/>
            <p:cNvSpPr txBox="1"/>
            <p:nvPr/>
          </p:nvSpPr>
          <p:spPr>
            <a:xfrm>
              <a:off x="274483" y="1956207"/>
              <a:ext cx="29194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C00000"/>
                  </a:solidFill>
                </a:rPr>
                <a:t>Coordinate system for C1</a:t>
              </a:r>
              <a:endParaRPr lang="en-US" sz="2000" i="1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6555" y="2318360"/>
              <a:ext cx="26273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C00000"/>
                  </a:solidFill>
                </a:rPr>
                <a:t>Image point w.r.to C1 </a:t>
              </a:r>
              <a:endParaRPr lang="en-US" sz="2000" i="1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89357" y="2021366"/>
              <a:ext cx="29194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00FF"/>
                  </a:solidFill>
                </a:rPr>
                <a:t>Coordinate system for C2</a:t>
              </a:r>
              <a:endParaRPr lang="en-US" sz="2000" i="1" dirty="0">
                <a:solidFill>
                  <a:srgbClr val="0000FF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81429" y="2383519"/>
              <a:ext cx="26273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00FF"/>
                  </a:solidFill>
                </a:rPr>
                <a:t>Image point w.r.to C2 </a:t>
              </a:r>
              <a:endParaRPr lang="en-US" sz="2000" i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389358" y="2806874"/>
            <a:ext cx="2627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B050"/>
                </a:solidFill>
              </a:rPr>
              <a:t>Focal length of C2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3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coordinate systems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15063" y="2099256"/>
                <a:ext cx="4313873" cy="1040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063" y="2099256"/>
                <a:ext cx="4313873" cy="10407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16526" y="3670479"/>
            <a:ext cx="219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Coordinates of Camera #2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5" idx="0"/>
            <a:endCxn id="4" idx="1"/>
          </p:cNvCxnSpPr>
          <p:nvPr/>
        </p:nvCxnSpPr>
        <p:spPr>
          <a:xfrm flipV="1">
            <a:off x="1315795" y="2619655"/>
            <a:ext cx="1099268" cy="1050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09090" y="4501476"/>
            <a:ext cx="2198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Rotation matrix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10" idx="0"/>
            <a:endCxn id="4" idx="2"/>
          </p:cNvCxnSpPr>
          <p:nvPr/>
        </p:nvCxnSpPr>
        <p:spPr>
          <a:xfrm flipV="1">
            <a:off x="4108359" y="3140054"/>
            <a:ext cx="463641" cy="1361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45463" y="3439646"/>
            <a:ext cx="219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Translation matrix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stCxn id="16" idx="0"/>
            <a:endCxn id="4" idx="3"/>
          </p:cNvCxnSpPr>
          <p:nvPr/>
        </p:nvCxnSpPr>
        <p:spPr>
          <a:xfrm flipH="1" flipV="1">
            <a:off x="6728936" y="2619655"/>
            <a:ext cx="1315796" cy="8199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86827" y="5090634"/>
            <a:ext cx="219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Coordinates of Camera #1</a:t>
            </a:r>
            <a:endParaRPr lang="en-US" sz="2400" dirty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5563673" y="3140054"/>
            <a:ext cx="722423" cy="19505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76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6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</TotalTime>
  <Words>433</Words>
  <Application>Microsoft Office PowerPoint</Application>
  <PresentationFormat>On-screen Show (4:3)</PresentationFormat>
  <Paragraphs>183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Segoe UI</vt:lpstr>
      <vt:lpstr>Office Theme</vt:lpstr>
      <vt:lpstr>Equation</vt:lpstr>
      <vt:lpstr>CS654: Digital Image Analysis</vt:lpstr>
      <vt:lpstr>Recap of Lecture 7</vt:lpstr>
      <vt:lpstr>Outline of Lecture 8</vt:lpstr>
      <vt:lpstr>Camera calibration</vt:lpstr>
      <vt:lpstr>Solving for unknowns</vt:lpstr>
      <vt:lpstr>Perspective transformation</vt:lpstr>
      <vt:lpstr>Stereo geometry</vt:lpstr>
      <vt:lpstr>Introducing a second imaging plane</vt:lpstr>
      <vt:lpstr>Relationship between coordinate systems</vt:lpstr>
      <vt:lpstr>Assumptions</vt:lpstr>
      <vt:lpstr>Mathematical relationship between points</vt:lpstr>
      <vt:lpstr>Rectified camera configuration</vt:lpstr>
      <vt:lpstr>Modified camera configuration after lateral shift along x-axis</vt:lpstr>
      <vt:lpstr>Assumption</vt:lpstr>
      <vt:lpstr>Mathematical relationship</vt:lpstr>
      <vt:lpstr>Solve for unknowns</vt:lpstr>
      <vt:lpstr>Coordinate of the 3D world point</vt:lpstr>
      <vt:lpstr>Disparity</vt:lpstr>
      <vt:lpstr>Search space for stereo matching</vt:lpstr>
      <vt:lpstr>Token Based Stereo</vt:lpstr>
      <vt:lpstr>Correlation Based Stereo Methods</vt:lpstr>
      <vt:lpstr>Correlation Based Stereo Methods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41</cp:revision>
  <dcterms:created xsi:type="dcterms:W3CDTF">2015-07-15T04:13:21Z</dcterms:created>
  <dcterms:modified xsi:type="dcterms:W3CDTF">2015-08-15T14:07:31Z</dcterms:modified>
</cp:coreProperties>
</file>