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1566678" indent="-121500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3134577" indent="-2431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4701254" indent="-364622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6269153" indent="-4862440" algn="l" defTabSz="3134577" rtl="0" eaLnBrk="0" fontAlgn="base" hangingPunct="0">
      <a:spcBef>
        <a:spcPct val="0"/>
      </a:spcBef>
      <a:spcAft>
        <a:spcPct val="0"/>
      </a:spcAft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1758391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110069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2461748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2813426" algn="l" defTabSz="703356" rtl="0" eaLnBrk="1" latinLnBrk="0" hangingPunct="1">
      <a:defRPr sz="6154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338" y="11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0F865-70EC-4A0E-9ADE-6B90F4CED08B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0DB5-2F4B-47E2-9899-ADCF1ED33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5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7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5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5035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713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91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10069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748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426" algn="l" defTabSz="703356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20DB5-2F4B-47E2-9899-ADCF1ED338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9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5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1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07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434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79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151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510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95B5-FB06-407E-821B-6FBA3FD4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0146D-8177-4871-B375-7258DD4E814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FF14-A12E-4B88-AD05-C5E984C7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C3C8-07AB-45A4-9277-6C366F69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D419F-0B5C-462A-B33A-CDAD64B49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3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9858-0ECF-4701-8FA9-3DD6B4E5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1100-C755-472C-816B-0625CB2F37FD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E25F-D27A-412A-94F2-A00E5A0B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D1BB-BC0E-4301-8F29-633CD3C1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B8120-0637-4F0D-B498-56AB20E1C1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05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35387" y="4216400"/>
            <a:ext cx="31106743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0" y="4216400"/>
            <a:ext cx="92771597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0F60-D37F-474C-83BB-E32F1741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96E43-BF6B-4E6C-AF33-7C8068373B31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CC634-AACF-46C6-8589-CA753FD9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30AB-E6DD-4985-AA5E-5A0FE31C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3F6C0-5E66-4A79-9E94-06DBE3FA6F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6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B575-CF83-4C89-AEBD-FBD7788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7BAA-403C-47AD-9D41-3375C60C39EA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2244-6553-49CE-922E-41CB10E7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86BF-FB02-40D5-89C5-FB54A66D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CD62-FF23-429C-889F-768D2EEB0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3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1"/>
            <a:ext cx="27980640" cy="4358640"/>
          </a:xfrm>
        </p:spPr>
        <p:txBody>
          <a:bodyPr anchor="t"/>
          <a:lstStyle>
            <a:lvl1pPr algn="l">
              <a:defRPr sz="118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9"/>
          </a:xfrm>
        </p:spPr>
        <p:txBody>
          <a:bodyPr anchor="b"/>
          <a:lstStyle>
            <a:lvl1pPr marL="0" indent="0">
              <a:buNone/>
              <a:defRPr sz="5934">
                <a:solidFill>
                  <a:schemeClr val="tx1">
                    <a:tint val="75000"/>
                  </a:schemeClr>
                </a:solidFill>
              </a:defRPr>
            </a:lvl1pPr>
            <a:lvl2pPr marL="1358592" indent="0">
              <a:buNone/>
              <a:defRPr sz="5334">
                <a:solidFill>
                  <a:schemeClr val="tx1">
                    <a:tint val="75000"/>
                  </a:schemeClr>
                </a:solidFill>
              </a:defRPr>
            </a:lvl2pPr>
            <a:lvl3pPr marL="2717184" indent="0">
              <a:buNone/>
              <a:defRPr sz="4734">
                <a:solidFill>
                  <a:schemeClr val="tx1">
                    <a:tint val="75000"/>
                  </a:schemeClr>
                </a:solidFill>
              </a:defRPr>
            </a:lvl3pPr>
            <a:lvl4pPr marL="407577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4pPr>
            <a:lvl5pPr marL="5434368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5pPr>
            <a:lvl6pPr marL="6792960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6pPr>
            <a:lvl7pPr marL="8151552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7pPr>
            <a:lvl8pPr marL="951014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8pPr>
            <a:lvl9pPr marL="10868736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D84D-588B-4B4B-BD0A-C66F5E98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3D330-1F18-45EF-BAD1-1BE78F1B17E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0909-4E05-4CB8-999B-4CA7FEF8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63136-6559-4FFE-95EF-7C53FE5D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449A9-C8AF-46C3-A861-F28483BF6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5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02962" y="24577040"/>
            <a:ext cx="61939170" cy="69519801"/>
          </a:xfrm>
        </p:spPr>
        <p:txBody>
          <a:bodyPr/>
          <a:lstStyle>
            <a:lvl1pPr>
              <a:defRPr sz="8334"/>
            </a:lvl1pPr>
            <a:lvl2pPr>
              <a:defRPr sz="7134"/>
            </a:lvl2pPr>
            <a:lvl3pPr>
              <a:defRPr sz="5934"/>
            </a:lvl3pPr>
            <a:lvl4pPr>
              <a:defRPr sz="5334"/>
            </a:lvl4pPr>
            <a:lvl5pPr>
              <a:defRPr sz="5334"/>
            </a:lvl5pPr>
            <a:lvl6pPr>
              <a:defRPr sz="5334"/>
            </a:lvl6pPr>
            <a:lvl7pPr>
              <a:defRPr sz="5334"/>
            </a:lvl7pPr>
            <a:lvl8pPr>
              <a:defRPr sz="5334"/>
            </a:lvl8pPr>
            <a:lvl9pPr>
              <a:defRPr sz="5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105621-8C4F-47B8-8B64-340AE0BC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9CDA2-9A9D-4D97-94D8-6E943C7B35EC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F5AAF7-828D-4956-81C6-65AB5F7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E9EBC8-4951-41A2-9E6B-28A695AD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C8023-B3C4-4F25-AF9B-9F3224744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63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134" b="1"/>
            </a:lvl1pPr>
            <a:lvl2pPr marL="1358592" indent="0">
              <a:buNone/>
              <a:defRPr sz="5934" b="1"/>
            </a:lvl2pPr>
            <a:lvl3pPr marL="2717184" indent="0">
              <a:buNone/>
              <a:defRPr sz="5334" b="1"/>
            </a:lvl3pPr>
            <a:lvl4pPr marL="4075776" indent="0">
              <a:buNone/>
              <a:defRPr sz="4734" b="1"/>
            </a:lvl4pPr>
            <a:lvl5pPr marL="5434368" indent="0">
              <a:buNone/>
              <a:defRPr sz="4734" b="1"/>
            </a:lvl5pPr>
            <a:lvl6pPr marL="6792960" indent="0">
              <a:buNone/>
              <a:defRPr sz="4734" b="1"/>
            </a:lvl6pPr>
            <a:lvl7pPr marL="8151552" indent="0">
              <a:buNone/>
              <a:defRPr sz="4734" b="1"/>
            </a:lvl7pPr>
            <a:lvl8pPr marL="9510144" indent="0">
              <a:buNone/>
              <a:defRPr sz="4734" b="1"/>
            </a:lvl8pPr>
            <a:lvl9pPr marL="10868736" indent="0">
              <a:buNone/>
              <a:defRPr sz="47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134"/>
            </a:lvl1pPr>
            <a:lvl2pPr>
              <a:defRPr sz="5934"/>
            </a:lvl2pPr>
            <a:lvl3pPr>
              <a:defRPr sz="5334"/>
            </a:lvl3pPr>
            <a:lvl4pPr>
              <a:defRPr sz="4734"/>
            </a:lvl4pPr>
            <a:lvl5pPr>
              <a:defRPr sz="4734"/>
            </a:lvl5pPr>
            <a:lvl6pPr>
              <a:defRPr sz="4734"/>
            </a:lvl6pPr>
            <a:lvl7pPr>
              <a:defRPr sz="4734"/>
            </a:lvl7pPr>
            <a:lvl8pPr>
              <a:defRPr sz="4734"/>
            </a:lvl8pPr>
            <a:lvl9pPr>
              <a:defRPr sz="47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22C7E8-2DE6-4859-83A7-7CB719F6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AAD27-4617-4D38-BC33-EFFCCD93FA6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39223E-422C-45C2-BF04-12C539BB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94DAA3-EC69-4245-A831-14DCA01C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2010A-F3FE-46F7-AF7B-0E2D9764E6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4D9D64-FD0C-4A30-9735-02108FF7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2D5F-59BB-4158-A424-E1161B14CEB5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24F9FD-5B47-42E5-8059-B12EA0FC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AA2F22-D71D-49DA-8A90-AC858B8A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248C5-FA40-40AA-A4D1-2C860E5E0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2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CE8D9B-230D-4FCC-952A-F62F1DF6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F45B2-5B5E-4EBC-AAD9-3A469F9CF567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700B8E-A52C-4FC3-BB4C-485A2FE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87FCD6-0287-4839-A0BE-7CA77FE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51C4-FDB0-41AC-B2BA-C0605D5D1D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51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9534"/>
            </a:lvl1pPr>
            <a:lvl2pPr>
              <a:defRPr sz="8334"/>
            </a:lvl2pPr>
            <a:lvl3pPr>
              <a:defRPr sz="7134"/>
            </a:lvl3pPr>
            <a:lvl4pPr>
              <a:defRPr sz="5934"/>
            </a:lvl4pPr>
            <a:lvl5pPr>
              <a:defRPr sz="5934"/>
            </a:lvl5pPr>
            <a:lvl6pPr>
              <a:defRPr sz="5934"/>
            </a:lvl6pPr>
            <a:lvl7pPr>
              <a:defRPr sz="5934"/>
            </a:lvl7pPr>
            <a:lvl8pPr>
              <a:defRPr sz="5934"/>
            </a:lvl8pPr>
            <a:lvl9pPr>
              <a:defRPr sz="59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E0DCBD-9966-4320-9953-3B0CCBC4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62F8-CE4B-4784-B9FC-0CB66707B740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704D6C-1D10-4CEC-A95C-8C5636C2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15528F-15E3-4CEC-BD5A-A123E877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8ADF3-90A1-4F1E-85F8-7690D29B2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593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9534"/>
            </a:lvl1pPr>
            <a:lvl2pPr marL="1358592" indent="0">
              <a:buNone/>
              <a:defRPr sz="8334"/>
            </a:lvl2pPr>
            <a:lvl3pPr marL="2717184" indent="0">
              <a:buNone/>
              <a:defRPr sz="7134"/>
            </a:lvl3pPr>
            <a:lvl4pPr marL="4075776" indent="0">
              <a:buNone/>
              <a:defRPr sz="5934"/>
            </a:lvl4pPr>
            <a:lvl5pPr marL="5434368" indent="0">
              <a:buNone/>
              <a:defRPr sz="5934"/>
            </a:lvl5pPr>
            <a:lvl6pPr marL="6792960" indent="0">
              <a:buNone/>
              <a:defRPr sz="5934"/>
            </a:lvl6pPr>
            <a:lvl7pPr marL="8151552" indent="0">
              <a:buNone/>
              <a:defRPr sz="5934"/>
            </a:lvl7pPr>
            <a:lvl8pPr marL="9510144" indent="0">
              <a:buNone/>
              <a:defRPr sz="5934"/>
            </a:lvl8pPr>
            <a:lvl9pPr marL="10868736" indent="0">
              <a:buNone/>
              <a:defRPr sz="593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134"/>
            </a:lvl1pPr>
            <a:lvl2pPr marL="1358592" indent="0">
              <a:buNone/>
              <a:defRPr sz="3534"/>
            </a:lvl2pPr>
            <a:lvl3pPr marL="2717184" indent="0">
              <a:buNone/>
              <a:defRPr sz="3000"/>
            </a:lvl3pPr>
            <a:lvl4pPr marL="4075776" indent="0">
              <a:buNone/>
              <a:defRPr sz="2667"/>
            </a:lvl4pPr>
            <a:lvl5pPr marL="5434368" indent="0">
              <a:buNone/>
              <a:defRPr sz="2667"/>
            </a:lvl5pPr>
            <a:lvl6pPr marL="6792960" indent="0">
              <a:buNone/>
              <a:defRPr sz="2667"/>
            </a:lvl6pPr>
            <a:lvl7pPr marL="8151552" indent="0">
              <a:buNone/>
              <a:defRPr sz="2667"/>
            </a:lvl7pPr>
            <a:lvl8pPr marL="9510144" indent="0">
              <a:buNone/>
              <a:defRPr sz="2667"/>
            </a:lvl8pPr>
            <a:lvl9pPr marL="10868736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8FDB8-4306-43D9-B12F-F9F37A10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C6947-69B2-4BAE-A89C-3005BC6C9903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369CB9-E956-4D2A-BD26-EEF78CA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67BFBE-3BA7-4E78-B7DF-060714E9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CA27-F2B8-4D32-90B8-FADBC09F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3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FFC09-DFC7-4166-A364-C5CC10B70D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465" y="878417"/>
            <a:ext cx="2962547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6DD988F-C5B3-4FDE-AA42-C6AF72C87A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465" y="5120217"/>
            <a:ext cx="29625471" cy="1448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4C775-FE4E-4261-87A5-4DCF6514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465" y="20340109"/>
            <a:ext cx="76798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93D59F-EEE9-4B91-B24B-59E4EA824AC6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6BCE-648D-4319-A9CE-DA75E306F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665" y="20340109"/>
            <a:ext cx="10423071" cy="11684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 defTabSz="2717184" eaLnBrk="1" fontAlgn="auto" hangingPunct="1">
              <a:spcBef>
                <a:spcPts val="0"/>
              </a:spcBef>
              <a:spcAft>
                <a:spcPts val="0"/>
              </a:spcAft>
              <a:defRPr sz="3534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5595-3D3B-4FE5-A075-0F94BACB5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2065" y="20340109"/>
            <a:ext cx="7679871" cy="1168400"/>
          </a:xfrm>
          <a:prstGeom prst="rect">
            <a:avLst/>
          </a:prstGeom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534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39058E-32FC-43B4-8AF1-F715F63EA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716878" rtl="0" eaLnBrk="0" fontAlgn="base" hangingPunct="0">
        <a:spcBef>
          <a:spcPct val="0"/>
        </a:spcBef>
        <a:spcAft>
          <a:spcPct val="0"/>
        </a:spcAft>
        <a:defRPr sz="130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2pPr>
      <a:lvl3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3pPr>
      <a:lvl4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4pPr>
      <a:lvl5pPr algn="ctr" defTabSz="2716878" rtl="0" eaLnBrk="0" fontAlgn="base" hangingPunct="0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5pPr>
      <a:lvl6pPr marL="304815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6pPr>
      <a:lvl7pPr marL="609630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7pPr>
      <a:lvl8pPr marL="914446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8pPr>
      <a:lvl9pPr marL="1219261" algn="ctr" defTabSz="2716878" rtl="0" fontAlgn="base">
        <a:spcBef>
          <a:spcPct val="0"/>
        </a:spcBef>
        <a:spcAft>
          <a:spcPct val="0"/>
        </a:spcAft>
        <a:defRPr sz="13067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018168" indent="-1018168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534" kern="1200">
          <a:solidFill>
            <a:schemeClr val="tx1"/>
          </a:solidFill>
          <a:latin typeface="+mn-lt"/>
          <a:ea typeface="+mn-ea"/>
          <a:cs typeface="+mn-cs"/>
        </a:defRPr>
      </a:lvl1pPr>
      <a:lvl2pPr marL="2206736" indent="-8488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334" kern="1200">
          <a:solidFill>
            <a:schemeClr val="tx1"/>
          </a:solidFill>
          <a:latin typeface="+mn-lt"/>
          <a:ea typeface="+mn-ea"/>
          <a:cs typeface="+mn-cs"/>
        </a:defRPr>
      </a:lvl2pPr>
      <a:lvl3pPr marL="3396362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134" kern="1200">
          <a:solidFill>
            <a:schemeClr val="tx1"/>
          </a:solidFill>
          <a:latin typeface="+mn-lt"/>
          <a:ea typeface="+mn-ea"/>
          <a:cs typeface="+mn-cs"/>
        </a:defRPr>
      </a:lvl3pPr>
      <a:lvl4pPr marL="4754271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934" kern="1200">
          <a:solidFill>
            <a:schemeClr val="tx1"/>
          </a:solidFill>
          <a:latin typeface="+mn-lt"/>
          <a:ea typeface="+mn-ea"/>
          <a:cs typeface="+mn-cs"/>
        </a:defRPr>
      </a:lvl4pPr>
      <a:lvl5pPr marL="6113239" indent="-678426" algn="l" defTabSz="271687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5934" kern="1200">
          <a:solidFill>
            <a:schemeClr val="tx1"/>
          </a:solidFill>
          <a:latin typeface="+mn-lt"/>
          <a:ea typeface="+mn-ea"/>
          <a:cs typeface="+mn-cs"/>
        </a:defRPr>
      </a:lvl5pPr>
      <a:lvl6pPr marL="7472256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6pPr>
      <a:lvl7pPr marL="8830848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7pPr>
      <a:lvl8pPr marL="10189440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8pPr>
      <a:lvl9pPr marL="11548032" indent="-679296" algn="l" defTabSz="2717184" rtl="0" eaLnBrk="1" latinLnBrk="0" hangingPunct="1">
        <a:spcBef>
          <a:spcPct val="20000"/>
        </a:spcBef>
        <a:buFont typeface="Arial" panose="020B0604020202020204" pitchFamily="34" charset="0"/>
        <a:buChar char="•"/>
        <a:defRPr sz="5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1pPr>
      <a:lvl2pPr marL="135859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2pPr>
      <a:lvl3pPr marL="271718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3pPr>
      <a:lvl4pPr marL="407577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4pPr>
      <a:lvl5pPr marL="5434368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5pPr>
      <a:lvl6pPr marL="6792960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6pPr>
      <a:lvl7pPr marL="8151552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7pPr>
      <a:lvl8pPr marL="9510144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8pPr>
      <a:lvl9pPr marL="10868736" algn="l" defTabSz="2717184" rtl="0" eaLnBrk="1" latinLnBrk="0" hangingPunct="1">
        <a:defRPr sz="53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6ADFB-501B-4BF2-B077-FCF7FCDFC44C}"/>
              </a:ext>
            </a:extLst>
          </p:cNvPr>
          <p:cNvSpPr/>
          <p:nvPr/>
        </p:nvSpPr>
        <p:spPr>
          <a:xfrm>
            <a:off x="0" y="0"/>
            <a:ext cx="32918400" cy="3708400"/>
          </a:xfrm>
          <a:prstGeom prst="rect">
            <a:avLst/>
          </a:prstGeom>
          <a:solidFill>
            <a:srgbClr val="8C15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103"/>
          </a:p>
        </p:txBody>
      </p:sp>
      <p:pic>
        <p:nvPicPr>
          <p:cNvPr id="4" name="Picture 3" descr="A large red sign with white text&#10;&#10;Description automatically generated">
            <a:extLst>
              <a:ext uri="{FF2B5EF4-FFF2-40B4-BE49-F238E27FC236}">
                <a16:creationId xmlns:a16="http://schemas.microsoft.com/office/drawing/2014/main" id="{8437F7BF-4EA9-41BA-AC1F-047AA17F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303386"/>
            <a:ext cx="2997200" cy="299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2D296-1D03-479F-9A01-A2D176650B91}"/>
              </a:ext>
            </a:extLst>
          </p:cNvPr>
          <p:cNvSpPr txBox="1"/>
          <p:nvPr/>
        </p:nvSpPr>
        <p:spPr>
          <a:xfrm>
            <a:off x="3600450" y="530761"/>
            <a:ext cx="2566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badi" panose="020B0604020104020204" pitchFamily="34" charset="0"/>
              </a:rPr>
              <a:t>Graph Neural Networks in Rock-Climbing Classification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D3A56C-C8F7-46BA-B7CA-1AF49B00C5BE}"/>
              </a:ext>
            </a:extLst>
          </p:cNvPr>
          <p:cNvGrpSpPr/>
          <p:nvPr/>
        </p:nvGrpSpPr>
        <p:grpSpPr>
          <a:xfrm>
            <a:off x="7757341" y="2086356"/>
            <a:ext cx="17403718" cy="461666"/>
            <a:chOff x="7753350" y="2026382"/>
            <a:chExt cx="17403718" cy="461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64939-41DE-4009-8125-FC65B3108908}"/>
                </a:ext>
              </a:extLst>
            </p:cNvPr>
            <p:cNvSpPr txBox="1"/>
            <p:nvPr/>
          </p:nvSpPr>
          <p:spPr>
            <a:xfrm>
              <a:off x="7753350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Cheng-Hao Tai (c2tai@Stanford.edu)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BF6DC4-887E-487D-8EA4-F4972397C14D}"/>
                </a:ext>
              </a:extLst>
            </p:cNvPr>
            <p:cNvSpPr txBox="1"/>
            <p:nvPr/>
          </p:nvSpPr>
          <p:spPr>
            <a:xfrm>
              <a:off x="13391696" y="2026383"/>
              <a:ext cx="5499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Aaron Wu (aaron@evisort.com)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00DA2-DB29-43D7-A131-5788FE2AE33E}"/>
                </a:ext>
              </a:extLst>
            </p:cNvPr>
            <p:cNvSpPr txBox="1"/>
            <p:nvPr/>
          </p:nvSpPr>
          <p:spPr>
            <a:xfrm>
              <a:off x="19030042" y="2026382"/>
              <a:ext cx="612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rial" panose="020B0604020202020204" pitchFamily="34" charset="0"/>
                </a:rPr>
                <a:t>Rafael Hinojosa (rahinojo@stanford.edu)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D5F294-211D-47DB-A943-F1FEE96780E0}"/>
              </a:ext>
            </a:extLst>
          </p:cNvPr>
          <p:cNvSpPr txBox="1"/>
          <p:nvPr/>
        </p:nvSpPr>
        <p:spPr>
          <a:xfrm>
            <a:off x="13709650" y="2875207"/>
            <a:ext cx="54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https://youtu.be/Q-77DMNKo34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/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604020202020204" pitchFamily="34" charset="0"/>
                  </a:rPr>
                  <a:t>OVERVIEW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Taking inspiration from the NLP domain, we utilized a graph convolutional network to build a classifier for determining rock climbing problem difficulties. Graph convolutional networks allow for each graph node to be embedded as a nonlinear combination of its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hop neighbors – a characteristic highly desirable in our problem since each climbing route is directly relatable to other climbing routes via shared holds. Our best-performing model achieves 0.73 AUC.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7A277C-6BCB-4468-B23A-2D987B31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08" y="4063667"/>
                <a:ext cx="9013017" cy="5847755"/>
              </a:xfrm>
              <a:prstGeom prst="rect">
                <a:avLst/>
              </a:prstGeom>
              <a:blipFill>
                <a:blip r:embed="rId4"/>
                <a:stretch>
                  <a:fillRect l="-3511" t="-2810" r="-878" b="-23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FE17AC4-21D8-43F0-9E68-6742DF78D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346" y="15844614"/>
            <a:ext cx="10008147" cy="5824171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3375218B-CF65-48E1-A769-3DBBF52016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29"/>
          <a:stretch/>
        </p:blipFill>
        <p:spPr>
          <a:xfrm>
            <a:off x="17657300" y="16570682"/>
            <a:ext cx="4420032" cy="4806235"/>
          </a:xfrm>
          <a:prstGeom prst="rect">
            <a:avLst/>
          </a:prstGeom>
        </p:spPr>
      </p:pic>
      <p:pic>
        <p:nvPicPr>
          <p:cNvPr id="33" name="Picture 32" descr="A picture containing different, colored, colors, computer&#10;&#10;Description automatically generated">
            <a:extLst>
              <a:ext uri="{FF2B5EF4-FFF2-40B4-BE49-F238E27FC236}">
                <a16:creationId xmlns:a16="http://schemas.microsoft.com/office/drawing/2014/main" id="{3336FE1A-AD84-4453-8CA3-69AC2B64D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133" y="9277574"/>
            <a:ext cx="8133719" cy="437042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05404B7-8263-457A-9C44-69AD773920A8}"/>
              </a:ext>
            </a:extLst>
          </p:cNvPr>
          <p:cNvGrpSpPr>
            <a:grpSpLocks noChangeAspect="1"/>
          </p:cNvGrpSpPr>
          <p:nvPr/>
        </p:nvGrpSpPr>
        <p:grpSpPr>
          <a:xfrm>
            <a:off x="403627" y="14895899"/>
            <a:ext cx="4231476" cy="6509963"/>
            <a:chOff x="603250" y="8077200"/>
            <a:chExt cx="4507230" cy="69342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1243C5F5-93E8-489D-8CD3-A09AEAC2A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" y="8077200"/>
              <a:ext cx="4507230" cy="69342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204CF2-334B-4CED-BDC7-F2072B45162D}"/>
                </a:ext>
              </a:extLst>
            </p:cNvPr>
            <p:cNvSpPr/>
            <p:nvPr/>
          </p:nvSpPr>
          <p:spPr>
            <a:xfrm>
              <a:off x="2819400" y="10896600"/>
              <a:ext cx="1715135" cy="17526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EA0F432-69CF-452C-AFA9-6920A982CD27}"/>
              </a:ext>
            </a:extLst>
          </p:cNvPr>
          <p:cNvSpPr txBox="1"/>
          <p:nvPr/>
        </p:nvSpPr>
        <p:spPr>
          <a:xfrm>
            <a:off x="292908" y="10218447"/>
            <a:ext cx="9013017" cy="43704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DATA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Data was sourced using Selenium from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MoonBoard’s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website. A total of 13,589 problems were collected and preprocessed into one-hot and multi-hot formats. For multi-hot, vectors are 140-dimensional long where each dimension encodes presence / absence of a hold. We used an 80/20 ratio for train-test split.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/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 Extra Light" panose="020B0204020104020204" pitchFamily="34" charset="0"/>
                  </a:rPr>
                  <a:t>GRAPH CONVOLUTIONAL NETWORKS</a:t>
                </a: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With </a:t>
                </a:r>
                <a:r>
                  <a:rPr lang="en-US" sz="3200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one step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of graph convolution, nodes can access information from 1-hop neighbors. </a:t>
                </a:r>
                <a:r>
                  <a:rPr lang="en-US" sz="3200" dirty="0">
                    <a:solidFill>
                      <a:schemeClr val="accent6"/>
                    </a:solidFill>
                    <a:latin typeface="Arial" panose="020B0604020202020204" pitchFamily="34" charset="0"/>
                  </a:rPr>
                  <a:t>Two steps</a:t>
                </a:r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yields 2-hop neighbors. Forward propagation in GCNs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 is the normalized symmetric adjacency matrix. A two-layer GCN’s forward pass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ReLU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14057B-A6E2-4CCC-8F24-9D966026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4038600"/>
                <a:ext cx="12496346" cy="4693401"/>
              </a:xfrm>
              <a:prstGeom prst="rect">
                <a:avLst/>
              </a:prstGeom>
              <a:blipFill>
                <a:blip r:embed="rId9"/>
                <a:stretch>
                  <a:fillRect l="-2585" t="-3641" r="-1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0AE4CCB-9D7C-4185-8634-E8AC8863C9B4}"/>
              </a:ext>
            </a:extLst>
          </p:cNvPr>
          <p:cNvSpPr txBox="1"/>
          <p:nvPr/>
        </p:nvSpPr>
        <p:spPr>
          <a:xfrm>
            <a:off x="22391658" y="13792200"/>
            <a:ext cx="10232671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RESULTS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Summary of experiments including baseline statistical models, fully-connected networks, and GCNs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9DF8C-F644-4101-9552-300C144C89CD}"/>
              </a:ext>
            </a:extLst>
          </p:cNvPr>
          <p:cNvSpPr txBox="1"/>
          <p:nvPr/>
        </p:nvSpPr>
        <p:spPr>
          <a:xfrm>
            <a:off x="22392821" y="4038600"/>
            <a:ext cx="10232671" cy="4862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DISCUSSION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total of 17 experiments were run to benchmark the GCN and evaluate its performance. We found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with multi-hot features outperform all baseline models and fully-connected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GCN is less sensitive to extreme data imbalance and produces better predictions across the spectrum of difficulty classes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Confusion matrices – GCN (left), logistic reg. (right)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55BA40-D7CE-4D1C-8EB3-04A54097E3B3}"/>
              </a:ext>
            </a:extLst>
          </p:cNvPr>
          <p:cNvSpPr txBox="1"/>
          <p:nvPr/>
        </p:nvSpPr>
        <p:spPr>
          <a:xfrm>
            <a:off x="9600035" y="14287143"/>
            <a:ext cx="12497511" cy="19082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BUILDING THE GRAPH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 heterogenous graph is used to model the corpus of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MoonBoard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problems. Adjacency between nodes are modeled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/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PMI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the number of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windows</a:t>
                </a:r>
                <a:r>
                  <a:rPr lang="en-US" sz="2800" dirty="0">
                    <a:latin typeface="Arial" panose="020B0604020202020204" pitchFamily="34" charset="0"/>
                  </a:rPr>
                  <a:t> in which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show up</a:t>
                </a:r>
              </a:p>
              <a:p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is only for hold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294D7D-C0D5-4AC5-8638-E84275D84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213" y="14895899"/>
                <a:ext cx="4356498" cy="6609823"/>
              </a:xfrm>
              <a:prstGeom prst="rect">
                <a:avLst/>
              </a:prstGeom>
              <a:blipFill>
                <a:blip r:embed="rId10"/>
                <a:stretch>
                  <a:fillRect l="-2793" b="-15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E1A071-756A-44BA-AF63-3D509C4C46B9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18973800"/>
            <a:ext cx="737817" cy="4995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802251-A9C6-41CE-A247-E477D5BBF869}"/>
              </a:ext>
            </a:extLst>
          </p:cNvPr>
          <p:cNvSpPr/>
          <p:nvPr/>
        </p:nvSpPr>
        <p:spPr>
          <a:xfrm>
            <a:off x="22617346" y="20650200"/>
            <a:ext cx="1000698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309A81-9FE2-406D-82B0-5091536C1C16}"/>
              </a:ext>
            </a:extLst>
          </p:cNvPr>
          <p:cNvGrpSpPr>
            <a:grpSpLocks noChangeAspect="1"/>
          </p:cNvGrpSpPr>
          <p:nvPr/>
        </p:nvGrpSpPr>
        <p:grpSpPr>
          <a:xfrm>
            <a:off x="9754058" y="9145885"/>
            <a:ext cx="7771942" cy="4731565"/>
            <a:chOff x="10050202" y="9488850"/>
            <a:chExt cx="7318896" cy="4455750"/>
          </a:xfrm>
        </p:grpSpPr>
        <p:pic>
          <p:nvPicPr>
            <p:cNvPr id="29" name="Picture 28" descr="A close up of a map&#10;&#10;Description automatically generated">
              <a:extLst>
                <a:ext uri="{FF2B5EF4-FFF2-40B4-BE49-F238E27FC236}">
                  <a16:creationId xmlns:a16="http://schemas.microsoft.com/office/drawing/2014/main" id="{DC902727-34FF-40E3-81B4-19AD5D2DB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02" y="9488850"/>
              <a:ext cx="7318896" cy="4370427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E34AC-62AB-474C-B317-FF2BC33D758E}"/>
                </a:ext>
              </a:extLst>
            </p:cNvPr>
            <p:cNvSpPr/>
            <p:nvPr/>
          </p:nvSpPr>
          <p:spPr>
            <a:xfrm>
              <a:off x="11658600" y="9488850"/>
              <a:ext cx="1524000" cy="445575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EA12166-D4AF-4FC2-864B-58C82E964F90}"/>
                </a:ext>
              </a:extLst>
            </p:cNvPr>
            <p:cNvSpPr/>
            <p:nvPr/>
          </p:nvSpPr>
          <p:spPr>
            <a:xfrm>
              <a:off x="13709650" y="9488850"/>
              <a:ext cx="1454150" cy="4455750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/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</a:rPr>
                  <a:t>The loss function for this graph-based classification task applies cross-entropy on a subset of labeled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68FF19-3E42-4C30-85DF-8A84B227A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9256" y="10623535"/>
                <a:ext cx="4348290" cy="3046988"/>
              </a:xfrm>
              <a:prstGeom prst="rect">
                <a:avLst/>
              </a:prstGeom>
              <a:blipFill>
                <a:blip r:embed="rId12"/>
                <a:stretch>
                  <a:fillRect l="-3497" t="-2390" r="-1538" b="-537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/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𝑝𝑓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10D8D1-98B1-49C7-B1DF-9D393401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9044" y="8892014"/>
                <a:ext cx="5298502" cy="15373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/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PMI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holds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IDF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problem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hold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423737F-CF96-4F6E-82EB-FBF0E7CA0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821" y="16386753"/>
                <a:ext cx="7557679" cy="231210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36774EC-18EC-4B2A-B5C5-45BBBDE8307D}"/>
              </a:ext>
            </a:extLst>
          </p:cNvPr>
          <p:cNvSpPr txBox="1"/>
          <p:nvPr/>
        </p:nvSpPr>
        <p:spPr>
          <a:xfrm>
            <a:off x="9579821" y="18973799"/>
            <a:ext cx="75576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Both problems and holds are represented as nodes on the heterogenous graph – (right) sample for a heterogenous document / word graph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1C28541-C5F6-4904-982E-F9442D7F97ED}"/>
              </a:ext>
            </a:extLst>
          </p:cNvPr>
          <p:cNvCxnSpPr>
            <a:cxnSpLocks/>
          </p:cNvCxnSpPr>
          <p:nvPr/>
        </p:nvCxnSpPr>
        <p:spPr>
          <a:xfrm>
            <a:off x="22210741" y="3708400"/>
            <a:ext cx="18437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94AC63-5F82-4DD3-B9BC-C417D1750ECE}"/>
              </a:ext>
            </a:extLst>
          </p:cNvPr>
          <p:cNvCxnSpPr>
            <a:cxnSpLocks/>
          </p:cNvCxnSpPr>
          <p:nvPr/>
        </p:nvCxnSpPr>
        <p:spPr>
          <a:xfrm>
            <a:off x="9407446" y="3708400"/>
            <a:ext cx="59182" cy="1823720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23E7DE-4FE2-475A-AFA8-7DB530CC2FCC}"/>
              </a:ext>
            </a:extLst>
          </p:cNvPr>
          <p:cNvCxnSpPr>
            <a:cxnSpLocks/>
          </p:cNvCxnSpPr>
          <p:nvPr/>
        </p:nvCxnSpPr>
        <p:spPr>
          <a:xfrm>
            <a:off x="3600450" y="4495800"/>
            <a:ext cx="5836587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254F537-A606-44CA-9676-D535D532741F}"/>
              </a:ext>
            </a:extLst>
          </p:cNvPr>
          <p:cNvCxnSpPr>
            <a:cxnSpLocks/>
          </p:cNvCxnSpPr>
          <p:nvPr/>
        </p:nvCxnSpPr>
        <p:spPr>
          <a:xfrm>
            <a:off x="2073992" y="10623535"/>
            <a:ext cx="7363045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EED626-49DD-4C4F-985F-745521C004EC}"/>
              </a:ext>
            </a:extLst>
          </p:cNvPr>
          <p:cNvCxnSpPr>
            <a:cxnSpLocks/>
          </p:cNvCxnSpPr>
          <p:nvPr/>
        </p:nvCxnSpPr>
        <p:spPr>
          <a:xfrm flipV="1">
            <a:off x="16078088" y="14746307"/>
            <a:ext cx="6132653" cy="11722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F9E3BE-0C9A-460F-BFD7-DF50F706FBF4}"/>
              </a:ext>
            </a:extLst>
          </p:cNvPr>
          <p:cNvCxnSpPr>
            <a:cxnSpLocks/>
          </p:cNvCxnSpPr>
          <p:nvPr/>
        </p:nvCxnSpPr>
        <p:spPr>
          <a:xfrm>
            <a:off x="25161059" y="14285123"/>
            <a:ext cx="77573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9ED488-BB48-4E75-B3AE-F12694C8F7E7}"/>
              </a:ext>
            </a:extLst>
          </p:cNvPr>
          <p:cNvCxnSpPr>
            <a:cxnSpLocks/>
          </p:cNvCxnSpPr>
          <p:nvPr/>
        </p:nvCxnSpPr>
        <p:spPr>
          <a:xfrm>
            <a:off x="26136600" y="4495800"/>
            <a:ext cx="6781800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3F3967C-3498-481E-A722-2347BA1124C1}"/>
              </a:ext>
            </a:extLst>
          </p:cNvPr>
          <p:cNvCxnSpPr>
            <a:cxnSpLocks/>
          </p:cNvCxnSpPr>
          <p:nvPr/>
        </p:nvCxnSpPr>
        <p:spPr>
          <a:xfrm>
            <a:off x="20193000" y="4525556"/>
            <a:ext cx="2017741" cy="0"/>
          </a:xfrm>
          <a:prstGeom prst="line">
            <a:avLst/>
          </a:prstGeom>
          <a:ln w="57150">
            <a:solidFill>
              <a:srgbClr val="8C1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423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Abadi Extra Light</vt:lpstr>
      <vt:lpstr>Arial</vt:lpstr>
      <vt:lpstr>Calibri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Huber, Christina</dc:creator>
  <cp:lastModifiedBy>Howard Tai</cp:lastModifiedBy>
  <cp:revision>47</cp:revision>
  <dcterms:created xsi:type="dcterms:W3CDTF">2014-07-14T23:05:16Z</dcterms:created>
  <dcterms:modified xsi:type="dcterms:W3CDTF">2020-03-17T20:46:29Z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chetai@microsoft.com</vt:lpwstr>
  </property>
  <property fmtid="{D5CDD505-2E9C-101B-9397-08002B2CF9AE}" pid="5" name="MSIP_Label_f42aa342-8706-4288-bd11-ebb85995028c_SetDate">
    <vt:lpwstr>2020-03-17T00:58:36.7750181Z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3324835f-3073-4184-b6bd-dd94837de4f4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