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799763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1E1E1E"/>
    <a:srgbClr val="A17DFB"/>
    <a:srgbClr val="8658FA"/>
    <a:srgbClr val="220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4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651323"/>
            <a:ext cx="9179799" cy="564015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8508981"/>
            <a:ext cx="8099822" cy="3911355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512-9E45-43E2-8192-F5130EB740E2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F9F5-0BCA-463E-A75F-DFD6F9CAD38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6931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512-9E45-43E2-8192-F5130EB740E2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F9F5-0BCA-463E-A75F-DFD6F9CAD38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5289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862524"/>
            <a:ext cx="2328699" cy="137291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862524"/>
            <a:ext cx="6851100" cy="1372912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512-9E45-43E2-8192-F5130EB740E2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F9F5-0BCA-463E-A75F-DFD6F9CAD38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10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512-9E45-43E2-8192-F5130EB740E2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F9F5-0BCA-463E-A75F-DFD6F9CAD38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148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4038864"/>
            <a:ext cx="9314796" cy="673893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0841548"/>
            <a:ext cx="9314796" cy="3543845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512-9E45-43E2-8192-F5130EB740E2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F9F5-0BCA-463E-A75F-DFD6F9CAD38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7733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4312617"/>
            <a:ext cx="4589899" cy="102790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4312617"/>
            <a:ext cx="4589899" cy="102790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512-9E45-43E2-8192-F5130EB740E2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F9F5-0BCA-463E-A75F-DFD6F9CAD38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3866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862527"/>
            <a:ext cx="9314796" cy="313133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3971359"/>
            <a:ext cx="4568805" cy="194630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5917660"/>
            <a:ext cx="4568805" cy="87039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3971359"/>
            <a:ext cx="4591306" cy="194630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5917660"/>
            <a:ext cx="4591306" cy="87039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512-9E45-43E2-8192-F5130EB740E2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F9F5-0BCA-463E-A75F-DFD6F9CAD38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6379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512-9E45-43E2-8192-F5130EB740E2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F9F5-0BCA-463E-A75F-DFD6F9CAD38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3824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512-9E45-43E2-8192-F5130EB740E2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F9F5-0BCA-463E-A75F-DFD6F9CAD38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2991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080029"/>
            <a:ext cx="3483205" cy="378010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332567"/>
            <a:ext cx="5467380" cy="11512811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860131"/>
            <a:ext cx="3483205" cy="9003995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512-9E45-43E2-8192-F5130EB740E2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F9F5-0BCA-463E-A75F-DFD6F9CAD38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7642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080029"/>
            <a:ext cx="3483205" cy="378010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332567"/>
            <a:ext cx="5467380" cy="11512811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860131"/>
            <a:ext cx="3483205" cy="9003995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512-9E45-43E2-8192-F5130EB740E2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F9F5-0BCA-463E-A75F-DFD6F9CAD38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9623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862527"/>
            <a:ext cx="9314796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4312617"/>
            <a:ext cx="9314796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5015410"/>
            <a:ext cx="2429947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BD512-9E45-43E2-8192-F5130EB740E2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5015410"/>
            <a:ext cx="364492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5015410"/>
            <a:ext cx="2429947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F9F5-0BCA-463E-A75F-DFD6F9CAD38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1980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AE9235F-A7F2-AF71-6363-BE0F40B791E8}"/>
              </a:ext>
            </a:extLst>
          </p:cNvPr>
          <p:cNvSpPr txBox="1"/>
          <p:nvPr/>
        </p:nvSpPr>
        <p:spPr>
          <a:xfrm>
            <a:off x="1060254" y="514274"/>
            <a:ext cx="8354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solidFill>
                  <a:srgbClr val="E6E6E6"/>
                </a:solidFill>
                <a:latin typeface="Consolas" panose="020B0609020204030204" pitchFamily="49" charset="0"/>
              </a:rPr>
              <a:t>String</a:t>
            </a:r>
            <a:r>
              <a:rPr lang="ca-ES" sz="4400" b="1" dirty="0">
                <a:solidFill>
                  <a:srgbClr val="E6E6E6"/>
                </a:solidFill>
                <a:latin typeface="Consolas" panose="020B0609020204030204" pitchFamily="49" charset="0"/>
              </a:rPr>
              <a:t> Python cheat sheet</a:t>
            </a:r>
            <a:endParaRPr lang="ca-ES" sz="3200" b="1" dirty="0">
              <a:solidFill>
                <a:srgbClr val="E6E6E6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A084DA8-7348-67A8-EFCD-28FECD7B1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280" y="515745"/>
            <a:ext cx="721086" cy="721086"/>
          </a:xfrm>
          <a:prstGeom prst="rect">
            <a:avLst/>
          </a:prstGeom>
          <a:noFill/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FD5A162-1367-27A2-2CF2-CDD7918512F5}"/>
              </a:ext>
            </a:extLst>
          </p:cNvPr>
          <p:cNvSpPr/>
          <p:nvPr/>
        </p:nvSpPr>
        <p:spPr>
          <a:xfrm>
            <a:off x="1" y="0"/>
            <a:ext cx="10799762" cy="16200438"/>
          </a:xfrm>
          <a:prstGeom prst="rect">
            <a:avLst/>
          </a:prstGeom>
          <a:noFill/>
          <a:ln w="762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86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30C54C4-7696-9D68-1CD6-9424F8E2001B}"/>
              </a:ext>
            </a:extLst>
          </p:cNvPr>
          <p:cNvSpPr txBox="1"/>
          <p:nvPr/>
        </p:nvSpPr>
        <p:spPr>
          <a:xfrm>
            <a:off x="452428" y="1417733"/>
            <a:ext cx="4804372" cy="707886"/>
          </a:xfrm>
          <a:prstGeom prst="rect">
            <a:avLst/>
          </a:prstGeom>
          <a:noFill/>
          <a:ln w="28575">
            <a:solidFill>
              <a:srgbClr val="E6E6E6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i="1" dirty="0">
                <a:solidFill>
                  <a:srgbClr val="E6E6E6"/>
                </a:solidFill>
                <a:latin typeface="Consolas" panose="020B0609020204030204" pitchFamily="49" charset="0"/>
              </a:rPr>
              <a:t>Create</a:t>
            </a:r>
            <a:r>
              <a:rPr lang="ca-ES" sz="2000" b="1" i="1" dirty="0">
                <a:solidFill>
                  <a:srgbClr val="E6E6E6"/>
                </a:solidFill>
                <a:latin typeface="Consolas" panose="020B0609020204030204" pitchFamily="49" charset="0"/>
              </a:rPr>
              <a:t> </a:t>
            </a:r>
            <a:r>
              <a:rPr lang="ca-ES" sz="2000" b="1" i="1" dirty="0" err="1">
                <a:solidFill>
                  <a:srgbClr val="E6E6E6"/>
                </a:solidFill>
                <a:latin typeface="Consolas" panose="020B0609020204030204" pitchFamily="49" charset="0"/>
              </a:rPr>
              <a:t>String</a:t>
            </a:r>
            <a:endParaRPr lang="ca-ES" sz="2000" b="1" i="1" dirty="0">
              <a:solidFill>
                <a:srgbClr val="E6E6E6"/>
              </a:solidFill>
              <a:latin typeface="Consolas" panose="020B0609020204030204" pitchFamily="49" charset="0"/>
            </a:endParaRPr>
          </a:p>
          <a:p>
            <a:r>
              <a:rPr lang="es-ES" sz="2000" dirty="0">
                <a:solidFill>
                  <a:srgbClr val="9CDCFE"/>
                </a:solidFill>
                <a:latin typeface="Consolas" panose="020B0609020204030204" pitchFamily="49" charset="0"/>
              </a:rPr>
              <a:t>str1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2000" dirty="0">
                <a:solidFill>
                  <a:srgbClr val="CE9178"/>
                </a:solidFill>
                <a:latin typeface="Consolas" panose="020B0609020204030204" pitchFamily="49" charset="0"/>
              </a:rPr>
              <a:t>“Text </a:t>
            </a:r>
            <a:r>
              <a:rPr lang="es-E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Example</a:t>
            </a:r>
            <a:r>
              <a:rPr lang="es-E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s-E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53E1E9F-EB39-2462-EF4E-DC8E85570646}"/>
              </a:ext>
            </a:extLst>
          </p:cNvPr>
          <p:cNvSpPr txBox="1"/>
          <p:nvPr/>
        </p:nvSpPr>
        <p:spPr>
          <a:xfrm>
            <a:off x="433378" y="2345060"/>
            <a:ext cx="4804372" cy="8202245"/>
          </a:xfrm>
          <a:prstGeom prst="rect">
            <a:avLst/>
          </a:prstGeom>
          <a:noFill/>
          <a:ln w="28575">
            <a:solidFill>
              <a:srgbClr val="E6E6E6"/>
            </a:solidFill>
          </a:ln>
        </p:spPr>
        <p:txBody>
          <a:bodyPr wrap="square" rtlCol="0">
            <a:spAutoFit/>
          </a:bodyPr>
          <a:lstStyle/>
          <a:p>
            <a:r>
              <a:rPr lang="ca-ES" b="1" i="1" dirty="0" err="1">
                <a:solidFill>
                  <a:srgbClr val="E6E6E6"/>
                </a:solidFill>
                <a:latin typeface="Consolas" panose="020B0609020204030204" pitchFamily="49" charset="0"/>
              </a:rPr>
              <a:t>subStrings</a:t>
            </a:r>
            <a:endParaRPr lang="ca-ES" b="1" i="1" dirty="0">
              <a:solidFill>
                <a:srgbClr val="E6E6E6"/>
              </a:solidFill>
              <a:latin typeface="Consolas" panose="020B0609020204030204" pitchFamily="49" charset="0"/>
            </a:endParaRPr>
          </a:p>
          <a:p>
            <a:endParaRPr lang="ca-ES" sz="500" b="1" i="1" dirty="0">
              <a:solidFill>
                <a:srgbClr val="E6E6E6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#One 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character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str1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[position]</a:t>
            </a:r>
          </a:p>
          <a:p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str1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-------------------</a:t>
            </a: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e</a:t>
            </a: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-------------------</a:t>
            </a:r>
          </a:p>
          <a:p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>
                <a:solidFill>
                  <a:srgbClr val="6A9955"/>
                </a:solidFill>
                <a:latin typeface="Consolas" panose="020B0609020204030204" pitchFamily="49" charset="0"/>
              </a:rPr>
              <a:t>#A 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group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of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characters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initial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-final[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not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included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])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str1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initPos:finalPos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str1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------------------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ext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------------------</a:t>
            </a:r>
          </a:p>
          <a:p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#From 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beginning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to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certain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 position 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str1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[: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finalPos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str1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[: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------------------</a:t>
            </a: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Text</a:t>
            </a: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------------------</a:t>
            </a:r>
          </a:p>
          <a:p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#From 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certain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 position 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to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the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str1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initPos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:]</a:t>
            </a:r>
          </a:p>
          <a:p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str1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:]</a:t>
            </a: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------------------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ext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------------------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9EF3470-358E-565B-D46F-17C90CC02118}"/>
              </a:ext>
            </a:extLst>
          </p:cNvPr>
          <p:cNvSpPr txBox="1"/>
          <p:nvPr/>
        </p:nvSpPr>
        <p:spPr>
          <a:xfrm>
            <a:off x="5613071" y="8491020"/>
            <a:ext cx="4804372" cy="5155257"/>
          </a:xfrm>
          <a:prstGeom prst="rect">
            <a:avLst/>
          </a:prstGeom>
          <a:noFill/>
          <a:ln w="28575">
            <a:solidFill>
              <a:srgbClr val="E6E6E6"/>
            </a:solidFill>
          </a:ln>
        </p:spPr>
        <p:txBody>
          <a:bodyPr wrap="square" rtlCol="0">
            <a:spAutoFit/>
          </a:bodyPr>
          <a:lstStyle/>
          <a:p>
            <a:r>
              <a:rPr lang="ca-ES" b="1" i="1" dirty="0" err="1">
                <a:solidFill>
                  <a:srgbClr val="E6E6E6"/>
                </a:solidFill>
                <a:latin typeface="Consolas" panose="020B0609020204030204" pitchFamily="49" charset="0"/>
              </a:rPr>
              <a:t>Change</a:t>
            </a:r>
            <a:r>
              <a:rPr lang="ca-ES" b="1" i="1" dirty="0">
                <a:solidFill>
                  <a:srgbClr val="E6E6E6"/>
                </a:solidFill>
                <a:latin typeface="Consolas" panose="020B0609020204030204" pitchFamily="49" charset="0"/>
              </a:rPr>
              <a:t> </a:t>
            </a:r>
            <a:r>
              <a:rPr lang="ca-ES" b="1" i="1" dirty="0" err="1">
                <a:solidFill>
                  <a:srgbClr val="E6E6E6"/>
                </a:solidFill>
                <a:latin typeface="Consolas" panose="020B0609020204030204" pitchFamily="49" charset="0"/>
              </a:rPr>
              <a:t>the</a:t>
            </a:r>
            <a:r>
              <a:rPr lang="ca-ES" b="1" i="1" dirty="0">
                <a:solidFill>
                  <a:srgbClr val="E6E6E6"/>
                </a:solidFill>
                <a:latin typeface="Consolas" panose="020B0609020204030204" pitchFamily="49" charset="0"/>
              </a:rPr>
              <a:t> </a:t>
            </a:r>
            <a:r>
              <a:rPr lang="ca-ES" b="1" i="1" dirty="0" err="1">
                <a:solidFill>
                  <a:srgbClr val="E6E6E6"/>
                </a:solidFill>
                <a:latin typeface="Consolas" panose="020B0609020204030204" pitchFamily="49" charset="0"/>
              </a:rPr>
              <a:t>strings</a:t>
            </a:r>
            <a:endParaRPr lang="ca-ES" b="1" i="1" dirty="0">
              <a:solidFill>
                <a:srgbClr val="E6E6E6"/>
              </a:solidFill>
              <a:latin typeface="Consolas" panose="020B0609020204030204" pitchFamily="49" charset="0"/>
            </a:endParaRPr>
          </a:p>
          <a:p>
            <a:endParaRPr lang="ca-ES" sz="500" b="1" i="1" dirty="0">
              <a:solidFill>
                <a:srgbClr val="E6E6E6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#Change 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to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upper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 case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str1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>
                <a:solidFill>
                  <a:srgbClr val="DCDCAA"/>
                </a:solidFill>
                <a:latin typeface="Consolas" panose="020B0609020204030204" pitchFamily="49" charset="0"/>
              </a:rPr>
              <a:t>upper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-------------------</a:t>
            </a: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TEXT EXAMPLE</a:t>
            </a: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-------------------</a:t>
            </a:r>
          </a:p>
          <a:p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#Change 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to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lower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 case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str1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>
                <a:solidFill>
                  <a:srgbClr val="DCDCAA"/>
                </a:solidFill>
                <a:latin typeface="Consolas" panose="020B0609020204030204" pitchFamily="49" charset="0"/>
              </a:rPr>
              <a:t>lower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------------------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text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------------------</a:t>
            </a:r>
          </a:p>
          <a:p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#Replace a 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character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by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another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str1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>
                <a:solidFill>
                  <a:srgbClr val="DCDCAA"/>
                </a:solidFill>
                <a:latin typeface="Consolas" panose="020B0609020204030204" pitchFamily="49" charset="0"/>
              </a:rPr>
              <a:t>replace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"F"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------------------</a:t>
            </a: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Text 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EFmple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------------------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1304986-19A7-C9BA-949D-27ED064AC476}"/>
              </a:ext>
            </a:extLst>
          </p:cNvPr>
          <p:cNvSpPr txBox="1"/>
          <p:nvPr/>
        </p:nvSpPr>
        <p:spPr>
          <a:xfrm>
            <a:off x="433378" y="10966801"/>
            <a:ext cx="4804372" cy="4539704"/>
          </a:xfrm>
          <a:prstGeom prst="rect">
            <a:avLst/>
          </a:prstGeom>
          <a:noFill/>
          <a:ln w="28575">
            <a:solidFill>
              <a:srgbClr val="E6E6E6"/>
            </a:solidFill>
          </a:ln>
        </p:spPr>
        <p:txBody>
          <a:bodyPr wrap="square" rtlCol="0">
            <a:spAutoFit/>
          </a:bodyPr>
          <a:lstStyle/>
          <a:p>
            <a:r>
              <a:rPr lang="es-ES" b="1" i="1" dirty="0">
                <a:solidFill>
                  <a:srgbClr val="E6E6E6"/>
                </a:solidFill>
                <a:latin typeface="Consolas" panose="020B0609020204030204" pitchFamily="49" charset="0"/>
              </a:rPr>
              <a:t>Text </a:t>
            </a:r>
            <a:r>
              <a:rPr lang="es-ES" b="1" i="1" dirty="0" err="1">
                <a:solidFill>
                  <a:srgbClr val="E6E6E6"/>
                </a:solidFill>
                <a:latin typeface="Consolas" panose="020B0609020204030204" pitchFamily="49" charset="0"/>
              </a:rPr>
              <a:t>is</a:t>
            </a:r>
            <a:r>
              <a:rPr lang="es-ES" b="1" i="1" dirty="0">
                <a:solidFill>
                  <a:srgbClr val="E6E6E6"/>
                </a:solidFill>
                <a:latin typeface="Consolas" panose="020B0609020204030204" pitchFamily="49" charset="0"/>
              </a:rPr>
              <a:t> </a:t>
            </a:r>
            <a:r>
              <a:rPr lang="es-ES" b="1" i="1" dirty="0" err="1">
                <a:solidFill>
                  <a:srgbClr val="E6E6E6"/>
                </a:solidFill>
                <a:latin typeface="Consolas" panose="020B0609020204030204" pitchFamily="49" charset="0"/>
              </a:rPr>
              <a:t>or</a:t>
            </a:r>
            <a:r>
              <a:rPr lang="es-ES" b="1" i="1" dirty="0">
                <a:solidFill>
                  <a:srgbClr val="E6E6E6"/>
                </a:solidFill>
                <a:latin typeface="Consolas" panose="020B0609020204030204" pitchFamily="49" charset="0"/>
              </a:rPr>
              <a:t> </a:t>
            </a:r>
            <a:r>
              <a:rPr lang="es-ES" b="1" i="1" dirty="0" err="1">
                <a:solidFill>
                  <a:srgbClr val="E6E6E6"/>
                </a:solidFill>
                <a:latin typeface="Consolas" panose="020B0609020204030204" pitchFamily="49" charset="0"/>
              </a:rPr>
              <a:t>not</a:t>
            </a:r>
            <a:r>
              <a:rPr lang="es-ES" b="1" i="1" dirty="0">
                <a:solidFill>
                  <a:srgbClr val="E6E6E6"/>
                </a:solidFill>
                <a:latin typeface="Consolas" panose="020B0609020204030204" pitchFamily="49" charset="0"/>
              </a:rPr>
              <a:t> </a:t>
            </a:r>
            <a:r>
              <a:rPr lang="es-ES" b="1" i="1" dirty="0" err="1">
                <a:solidFill>
                  <a:srgbClr val="E6E6E6"/>
                </a:solidFill>
                <a:latin typeface="Consolas" panose="020B0609020204030204" pitchFamily="49" charset="0"/>
              </a:rPr>
              <a:t>is</a:t>
            </a:r>
            <a:r>
              <a:rPr lang="es-ES" b="1" i="1" dirty="0">
                <a:solidFill>
                  <a:srgbClr val="E6E6E6"/>
                </a:solidFill>
                <a:latin typeface="Consolas" panose="020B0609020204030204" pitchFamily="49" charset="0"/>
              </a:rPr>
              <a:t> in </a:t>
            </a:r>
            <a:r>
              <a:rPr lang="es-ES" b="1" i="1" dirty="0" err="1">
                <a:solidFill>
                  <a:srgbClr val="E6E6E6"/>
                </a:solidFill>
                <a:latin typeface="Consolas" panose="020B0609020204030204" pitchFamily="49" charset="0"/>
              </a:rPr>
              <a:t>String</a:t>
            </a:r>
            <a:endParaRPr lang="es-ES" b="1" i="1" dirty="0">
              <a:solidFill>
                <a:srgbClr val="E6E6E6"/>
              </a:solidFill>
              <a:latin typeface="Consolas" panose="020B0609020204030204" pitchFamily="49" charset="0"/>
            </a:endParaRPr>
          </a:p>
          <a:p>
            <a:endParaRPr lang="es-ES" sz="500" b="1" i="1" dirty="0">
              <a:solidFill>
                <a:srgbClr val="E6E6E6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#Check 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if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text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is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 in 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String</a:t>
            </a:r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E6E6E6"/>
                </a:solidFill>
                <a:latin typeface="Consolas" panose="020B0609020204030204" pitchFamily="49" charset="0"/>
              </a:rPr>
              <a:t>Text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str1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“Text"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str1</a:t>
            </a: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------------------</a:t>
            </a: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------------------</a:t>
            </a:r>
          </a:p>
          <a:p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#Check 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if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text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is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not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 in 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String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E6E6E6"/>
                </a:solidFill>
                <a:latin typeface="Consolas" panose="020B0609020204030204" pitchFamily="49" charset="0"/>
              </a:rPr>
              <a:t>Texto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 in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str1</a:t>
            </a:r>
          </a:p>
          <a:p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“</a:t>
            </a:r>
            <a:r>
              <a:rPr lang="es-ES" dirty="0" err="1">
                <a:solidFill>
                  <a:srgbClr val="CE9178"/>
                </a:solidFill>
                <a:latin typeface="Consolas" panose="020B0609020204030204" pitchFamily="49" charset="0"/>
              </a:rPr>
              <a:t>Dog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str1</a:t>
            </a: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------------------</a:t>
            </a: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------------------</a:t>
            </a:r>
          </a:p>
          <a:p>
            <a:endParaRPr lang="es-E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sz="1600" b="1" i="1" dirty="0">
              <a:solidFill>
                <a:srgbClr val="E6E6E6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AA81023-FC96-2A86-59D5-15AD2CBA299C}"/>
              </a:ext>
            </a:extLst>
          </p:cNvPr>
          <p:cNvSpPr txBox="1"/>
          <p:nvPr/>
        </p:nvSpPr>
        <p:spPr>
          <a:xfrm>
            <a:off x="5617230" y="2825445"/>
            <a:ext cx="4804372" cy="5232202"/>
          </a:xfrm>
          <a:prstGeom prst="rect">
            <a:avLst/>
          </a:prstGeom>
          <a:noFill/>
          <a:ln w="28575">
            <a:solidFill>
              <a:srgbClr val="E6E6E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rgbClr val="E6E6E6"/>
                </a:solidFill>
                <a:latin typeface="Consolas" panose="020B0609020204030204" pitchFamily="49" charset="0"/>
              </a:rPr>
              <a:t>Substring position</a:t>
            </a:r>
          </a:p>
          <a:p>
            <a:endParaRPr lang="en-GB" sz="500" b="1" i="1" dirty="0">
              <a:solidFill>
                <a:srgbClr val="E6E6E6"/>
              </a:solidFill>
              <a:latin typeface="Consolas" panose="020B0609020204030204" pitchFamily="49" charset="0"/>
            </a:endParaRPr>
          </a:p>
          <a:p>
            <a:endParaRPr lang="en-GB" sz="500" b="1" i="1" dirty="0">
              <a:solidFill>
                <a:srgbClr val="E6E6E6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#Just show the first time the substring appears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str1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(text)</a:t>
            </a:r>
          </a:p>
          <a:p>
            <a:endParaRPr lang="en-GB" b="1" i="1" dirty="0">
              <a:solidFill>
                <a:srgbClr val="E6E6E6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#Character position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str1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“e"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------------------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------------------</a:t>
            </a:r>
          </a:p>
          <a:p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#Text position</a:t>
            </a:r>
          </a:p>
          <a:p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#Shows the position of first character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str1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“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Exa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------------------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------------------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6CB5FD7-4692-BC84-F976-2E852553950E}"/>
              </a:ext>
            </a:extLst>
          </p:cNvPr>
          <p:cNvSpPr txBox="1"/>
          <p:nvPr/>
        </p:nvSpPr>
        <p:spPr>
          <a:xfrm>
            <a:off x="5607045" y="1441981"/>
            <a:ext cx="4804372" cy="1015663"/>
          </a:xfrm>
          <a:prstGeom prst="rect">
            <a:avLst/>
          </a:prstGeom>
          <a:noFill/>
          <a:ln w="28575">
            <a:solidFill>
              <a:srgbClr val="E6E6E6"/>
            </a:solidFill>
          </a:ln>
        </p:spPr>
        <p:txBody>
          <a:bodyPr wrap="square" rtlCol="0">
            <a:spAutoFit/>
          </a:bodyPr>
          <a:lstStyle/>
          <a:p>
            <a:r>
              <a:rPr lang="ca-ES" sz="2000" b="1" i="1" dirty="0" err="1">
                <a:solidFill>
                  <a:srgbClr val="E6E6E6"/>
                </a:solidFill>
                <a:latin typeface="Consolas" panose="020B0609020204030204" pitchFamily="49" charset="0"/>
              </a:rPr>
              <a:t>Change</a:t>
            </a:r>
            <a:r>
              <a:rPr lang="ca-ES" sz="2000" b="1" i="1" dirty="0">
                <a:solidFill>
                  <a:srgbClr val="E6E6E6"/>
                </a:solidFill>
                <a:latin typeface="Consolas" panose="020B0609020204030204" pitchFamily="49" charset="0"/>
              </a:rPr>
              <a:t> data </a:t>
            </a:r>
            <a:r>
              <a:rPr lang="ca-ES" sz="2000" b="1" i="1" dirty="0" err="1">
                <a:solidFill>
                  <a:srgbClr val="E6E6E6"/>
                </a:solidFill>
                <a:latin typeface="Consolas" panose="020B0609020204030204" pitchFamily="49" charset="0"/>
              </a:rPr>
              <a:t>type</a:t>
            </a:r>
            <a:r>
              <a:rPr lang="ca-ES" sz="2000" b="1" i="1" dirty="0">
                <a:solidFill>
                  <a:srgbClr val="E6E6E6"/>
                </a:solidFill>
                <a:latin typeface="Consolas" panose="020B0609020204030204" pitchFamily="49" charset="0"/>
              </a:rPr>
              <a:t> tu </a:t>
            </a:r>
            <a:r>
              <a:rPr lang="ca-ES" sz="2000" b="1" i="1" dirty="0" err="1">
                <a:solidFill>
                  <a:srgbClr val="E6E6E6"/>
                </a:solidFill>
                <a:latin typeface="Consolas" panose="020B0609020204030204" pitchFamily="49" charset="0"/>
              </a:rPr>
              <a:t>string</a:t>
            </a:r>
            <a:endParaRPr lang="ca-ES" sz="2000" b="1" i="1" dirty="0">
              <a:solidFill>
                <a:srgbClr val="E6E6E6"/>
              </a:solidFill>
              <a:latin typeface="Consolas" panose="020B0609020204030204" pitchFamily="49" charset="0"/>
            </a:endParaRPr>
          </a:p>
          <a:p>
            <a:r>
              <a:rPr lang="es-E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s-E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s-E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es-E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s-E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s-E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88D10EA-DB82-524C-FCFF-4D68F1A8BA6E}"/>
              </a:ext>
            </a:extLst>
          </p:cNvPr>
          <p:cNvSpPr txBox="1"/>
          <p:nvPr/>
        </p:nvSpPr>
        <p:spPr>
          <a:xfrm>
            <a:off x="5603429" y="13900411"/>
            <a:ext cx="4804372" cy="2117503"/>
          </a:xfrm>
          <a:prstGeom prst="rect">
            <a:avLst/>
          </a:prstGeom>
          <a:noFill/>
          <a:ln w="28575">
            <a:solidFill>
              <a:srgbClr val="E6E6E6"/>
            </a:solidFill>
          </a:ln>
        </p:spPr>
        <p:txBody>
          <a:bodyPr wrap="square" rtlCol="0">
            <a:spAutoFit/>
          </a:bodyPr>
          <a:lstStyle/>
          <a:p>
            <a:r>
              <a:rPr lang="es-ES" b="1" i="1" dirty="0" err="1">
                <a:solidFill>
                  <a:srgbClr val="E6E6E6"/>
                </a:solidFill>
                <a:latin typeface="Consolas" panose="020B0609020204030204" pitchFamily="49" charset="0"/>
              </a:rPr>
              <a:t>Concat</a:t>
            </a:r>
            <a:r>
              <a:rPr lang="es-ES" b="1" i="1" dirty="0">
                <a:solidFill>
                  <a:srgbClr val="E6E6E6"/>
                </a:solidFill>
                <a:latin typeface="Consolas" panose="020B0609020204030204" pitchFamily="49" charset="0"/>
              </a:rPr>
              <a:t> </a:t>
            </a:r>
            <a:r>
              <a:rPr lang="es-ES" b="1" i="1" dirty="0" err="1">
                <a:solidFill>
                  <a:srgbClr val="E6E6E6"/>
                </a:solidFill>
                <a:latin typeface="Consolas" panose="020B0609020204030204" pitchFamily="49" charset="0"/>
              </a:rPr>
              <a:t>Strings</a:t>
            </a:r>
            <a:endParaRPr lang="es-ES" b="1" i="1" dirty="0">
              <a:solidFill>
                <a:srgbClr val="E6E6E6"/>
              </a:solidFill>
              <a:latin typeface="Consolas" panose="020B0609020204030204" pitchFamily="49" charset="0"/>
            </a:endParaRPr>
          </a:p>
          <a:p>
            <a:endParaRPr lang="es-ES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text1 + text2</a:t>
            </a:r>
          </a:p>
          <a:p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“okey"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s-E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dockey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-------------------</a:t>
            </a: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okey 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dockey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-------------------</a:t>
            </a:r>
          </a:p>
          <a:p>
            <a:endParaRPr lang="es-ES" sz="186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D2E3439-EF81-EE6D-A584-DD3278E712E4}"/>
              </a:ext>
            </a:extLst>
          </p:cNvPr>
          <p:cNvSpPr txBox="1"/>
          <p:nvPr/>
        </p:nvSpPr>
        <p:spPr>
          <a:xfrm>
            <a:off x="80953" y="0"/>
            <a:ext cx="3495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-------------------------------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Shows </a:t>
            </a:r>
            <a:r>
              <a:rPr lang="es-E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the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 output </a:t>
            </a:r>
            <a:r>
              <a:rPr lang="es-E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with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print</a:t>
            </a:r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ES" sz="1000" dirty="0">
                <a:solidFill>
                  <a:srgbClr val="D4D4D4"/>
                </a:solidFill>
                <a:latin typeface="Consolas" panose="020B0609020204030204" pitchFamily="49" charset="0"/>
              </a:rPr>
              <a:t>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501504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265</Words>
  <Application>Microsoft Office PowerPoint</Application>
  <PresentationFormat>Personalizado</PresentationFormat>
  <Paragraphs>97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Guillem Esteva Martínez</dc:creator>
  <cp:lastModifiedBy>Guillem Esteva Martínez</cp:lastModifiedBy>
  <cp:revision>4</cp:revision>
  <dcterms:created xsi:type="dcterms:W3CDTF">2022-06-09T07:53:18Z</dcterms:created>
  <dcterms:modified xsi:type="dcterms:W3CDTF">2022-06-09T10:49:39Z</dcterms:modified>
</cp:coreProperties>
</file>